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7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645-F136-F74E-9884-87E0F91CB59F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C3E3-1106-EF43-B01E-2293CF881060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00A4-557D-FE4C-BAAF-98B3280B6694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72C-021F-414F-9A28-C29FC4AEBB3A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1500-3CC6-AE4F-8118-564E509E8251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492-9604-B04A-A454-5C30664D9D32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BA87-63F7-AD44-8E61-AE0CCF8D28BD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71F5-162C-0B48-9136-2269FA2EB7CE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2F75-F293-4B4F-9D9F-3DA84DC5C1B8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226-1922-284C-98AE-D167253541DB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9A-4EFD-5241-B20C-45609B8EB6DD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BFE5-9094-F043-A048-6D2CDBD0F140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Topics and Techniques for Week 1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9790"/>
            <a:ext cx="8229600" cy="21096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tens of milliseconds timescale, a switch can actually go through any number of transitions</a:t>
            </a:r>
          </a:p>
          <a:p>
            <a:r>
              <a:rPr lang="en-US" dirty="0" smtClean="0"/>
              <a:t>Each time will look completely different</a:t>
            </a:r>
          </a:p>
          <a:p>
            <a:r>
              <a:rPr lang="en-US" dirty="0" smtClean="0"/>
              <a:t>Idea is to catch first transition, then hold off until you’re sure things have settled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switch-bounce-black-panel-mou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62" y="798286"/>
            <a:ext cx="6242512" cy="3413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24092" y="997761"/>
            <a:ext cx="20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softsolder.com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Can Save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fast microprocessor looking for switch transitions can catch all these bounces, as if you had pressed the button many times in fast succession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 smtClean="0"/>
              <a:t>is seldom the behavior we want</a:t>
            </a:r>
          </a:p>
          <a:p>
            <a:r>
              <a:rPr lang="en-US" dirty="0" smtClean="0"/>
              <a:t>Inserting a delay gives the physical switch time to settle out</a:t>
            </a:r>
          </a:p>
          <a:p>
            <a:pPr lvl="1"/>
            <a:r>
              <a:rPr lang="en-US" dirty="0" smtClean="0"/>
              <a:t>something like 50−100 ms is usually good; faster than you can intentionally press twice (see </a:t>
            </a:r>
            <a:r>
              <a:rPr lang="en-US" dirty="0" err="1" smtClean="0"/>
              <a:t>dt_pair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use hardware solution too, with flip-flops</a:t>
            </a:r>
          </a:p>
          <a:p>
            <a:pPr lvl="1"/>
            <a:r>
              <a:rPr lang="en-US" dirty="0" smtClean="0"/>
              <a:t>lock in first edge</a:t>
            </a:r>
          </a:p>
          <a:p>
            <a:r>
              <a:rPr lang="en-US" dirty="0" smtClean="0"/>
              <a:t>Will also be relevant when we get to interrupts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Through Complex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dimmer exercise, it’s tough to keep track of the states</a:t>
            </a:r>
          </a:p>
          <a:p>
            <a:r>
              <a:rPr lang="en-US" dirty="0" smtClean="0"/>
              <a:t>Tendency to want to grasp entire scheme at once</a:t>
            </a:r>
          </a:p>
          <a:p>
            <a:r>
              <a:rPr lang="en-US" dirty="0" smtClean="0"/>
              <a:t>Brains don’t often work that way</a:t>
            </a:r>
          </a:p>
          <a:p>
            <a:pPr lvl="1"/>
            <a:r>
              <a:rPr lang="en-US" dirty="0" smtClean="0"/>
              <a:t>break it down to little pieces you understand</a:t>
            </a:r>
          </a:p>
          <a:p>
            <a:pPr lvl="1"/>
            <a:r>
              <a:rPr lang="en-US" dirty="0" smtClean="0"/>
              <a:t>ask yourself questions </a:t>
            </a:r>
            <a:r>
              <a:rPr lang="en-US" i="1" dirty="0" smtClean="0"/>
              <a:t>throughout the process</a:t>
            </a:r>
          </a:p>
          <a:p>
            <a:pPr lvl="2"/>
            <a:r>
              <a:rPr lang="en-US" dirty="0" smtClean="0"/>
              <a:t>Do I just need to know the state of the button, or catch change?</a:t>
            </a:r>
          </a:p>
          <a:p>
            <a:pPr lvl="2"/>
            <a:r>
              <a:rPr lang="en-US" dirty="0" smtClean="0"/>
              <a:t>If catching a change, what am I comparing against?</a:t>
            </a:r>
          </a:p>
          <a:p>
            <a:pPr lvl="2"/>
            <a:r>
              <a:rPr lang="en-US" dirty="0" smtClean="0"/>
              <a:t>Do I need a variable to keep track of a previous state?</a:t>
            </a:r>
          </a:p>
          <a:p>
            <a:pPr lvl="2"/>
            <a:r>
              <a:rPr lang="en-US" dirty="0" smtClean="0"/>
              <a:t>If so, when do I store the “old” value?</a:t>
            </a:r>
          </a:p>
          <a:p>
            <a:pPr lvl="2"/>
            <a:r>
              <a:rPr lang="en-US" dirty="0" smtClean="0"/>
              <a:t>If the button has just been pressed, what should I do?</a:t>
            </a:r>
          </a:p>
          <a:p>
            <a:pPr lvl="2"/>
            <a:r>
              <a:rPr lang="en-US" dirty="0" smtClean="0"/>
              <a:t>Does the answer depend on the LED state?</a:t>
            </a:r>
          </a:p>
          <a:p>
            <a:pPr lvl="2"/>
            <a:r>
              <a:rPr lang="en-US" dirty="0" smtClean="0"/>
              <a:t>Then do I need a variable to track this?  (and the list goes on!)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to Digital Conversion (ADC)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are digital, while the physical world is analog</a:t>
            </a:r>
          </a:p>
          <a:p>
            <a:r>
              <a:rPr lang="en-US" dirty="0" smtClean="0"/>
              <a:t>Converting voltage (analog value expressed electrically) into a digital number is a fundamental task in computer/world interface</a:t>
            </a:r>
          </a:p>
          <a:p>
            <a:r>
              <a:rPr lang="en-US" dirty="0" smtClean="0"/>
              <a:t>Internally, the processor is doing a “guess and check” approach from most significant bit (MSB) to LSB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Uno has six analog inputs, turning each into a 10-bit number, 0..1023</a:t>
            </a:r>
          </a:p>
          <a:p>
            <a:pPr lvl="1"/>
            <a:r>
              <a:rPr lang="en-US" dirty="0" smtClean="0"/>
              <a:t>measure 0−5 V range to 0.1%, or 5 mV precision</a:t>
            </a:r>
          </a:p>
          <a:p>
            <a:r>
              <a:rPr lang="en-US" dirty="0" smtClean="0"/>
              <a:t>This is your key portal into using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Assignments/Announcements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week exercises due </a:t>
            </a:r>
            <a:r>
              <a:rPr lang="en-US" dirty="0" smtClean="0"/>
              <a:t>Tue/Wed, 1</a:t>
            </a:r>
            <a:r>
              <a:rPr lang="en-US" dirty="0" smtClean="0"/>
              <a:t>-</a:t>
            </a:r>
            <a:r>
              <a:rPr lang="en-US" dirty="0" smtClean="0"/>
              <a:t>14/15 </a:t>
            </a:r>
            <a:r>
              <a:rPr lang="en-US" dirty="0" smtClean="0"/>
              <a:t>by </a:t>
            </a:r>
            <a:r>
              <a:rPr lang="en-US" dirty="0" smtClean="0"/>
              <a:t>2PM</a:t>
            </a:r>
          </a:p>
          <a:p>
            <a:pPr lvl="1"/>
            <a:r>
              <a:rPr lang="en-US" dirty="0" smtClean="0"/>
              <a:t>depends on whether you are in Tue or Wed lab session</a:t>
            </a:r>
            <a:endParaRPr lang="en-US" dirty="0" smtClean="0"/>
          </a:p>
          <a:p>
            <a:pPr lvl="1"/>
            <a:r>
              <a:rPr lang="en-US" dirty="0" smtClean="0"/>
              <a:t>can drop in slot on TA room in back of MHA 3544</a:t>
            </a:r>
          </a:p>
          <a:p>
            <a:pPr lvl="1"/>
            <a:r>
              <a:rPr lang="en-US" dirty="0" smtClean="0"/>
              <a:t>expect code printout (can be common to group), and some paragraphs </a:t>
            </a:r>
            <a:r>
              <a:rPr lang="en-US" i="1" dirty="0" smtClean="0"/>
              <a:t>from each group member</a:t>
            </a:r>
            <a:r>
              <a:rPr lang="en-US" dirty="0" smtClean="0"/>
              <a:t> as to contribution: how do we know you did something and </a:t>
            </a:r>
            <a:r>
              <a:rPr lang="en-US" i="1" smtClean="0"/>
              <a:t>learned</a:t>
            </a:r>
            <a:r>
              <a:rPr lang="en-US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 Lab has 4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Blinking an LED in a Morse Code pattern</a:t>
            </a:r>
          </a:p>
          <a:p>
            <a:r>
              <a:rPr lang="en-US" dirty="0" smtClean="0"/>
              <a:t>Modulating LED brightness via PWM</a:t>
            </a:r>
          </a:p>
          <a:p>
            <a:r>
              <a:rPr lang="en-US" dirty="0" smtClean="0"/>
              <a:t>Using a switch to toggle LED and set brightness</a:t>
            </a:r>
          </a:p>
          <a:p>
            <a:r>
              <a:rPr lang="en-US" dirty="0" smtClean="0"/>
              <a:t>Analog input, reading a photocell </a:t>
            </a:r>
          </a:p>
          <a:p>
            <a:pPr lvl="1"/>
            <a:r>
              <a:rPr lang="en-US" dirty="0" smtClean="0"/>
              <a:t>and possibly doing something about it</a:t>
            </a:r>
          </a:p>
          <a:p>
            <a:endParaRPr lang="en-US" dirty="0" smtClean="0"/>
          </a:p>
          <a:p>
            <a:r>
              <a:rPr lang="en-US" dirty="0" smtClean="0"/>
              <a:t>Note that the last two constitute miniature versions of the final project</a:t>
            </a:r>
          </a:p>
          <a:p>
            <a:pPr lvl="1"/>
            <a:r>
              <a:rPr lang="en-US" dirty="0" smtClean="0"/>
              <a:t>sense something in the real world; make some decisions accordingly; manipulate something in the real world in response</a:t>
            </a:r>
          </a:p>
          <a:p>
            <a:r>
              <a:rPr lang="en-US" dirty="0" smtClean="0"/>
              <a:t>These tasks largely follow from the </a:t>
            </a:r>
            <a:r>
              <a:rPr lang="en-US" i="1" dirty="0" smtClean="0"/>
              <a:t>Getting Started</a:t>
            </a:r>
            <a:r>
              <a:rPr lang="en-US" dirty="0" smtClean="0"/>
              <a:t>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hookup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737"/>
            <a:ext cx="4038600" cy="4995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output of </a:t>
            </a:r>
            <a:r>
              <a:rPr lang="en-US" dirty="0" err="1" smtClean="0"/>
              <a:t>Arduino</a:t>
            </a:r>
            <a:r>
              <a:rPr lang="en-US" dirty="0" smtClean="0"/>
              <a:t> digital I/O pins will be either 0 or 5 volts</a:t>
            </a:r>
          </a:p>
          <a:p>
            <a:r>
              <a:rPr lang="en-US" dirty="0" smtClean="0"/>
              <a:t>An LED has a diode-like I-V curve</a:t>
            </a:r>
          </a:p>
          <a:p>
            <a:r>
              <a:rPr lang="en-US" dirty="0" smtClean="0"/>
              <a:t>Can’t just put 5 V across</a:t>
            </a:r>
          </a:p>
          <a:p>
            <a:pPr lvl="1"/>
            <a:r>
              <a:rPr lang="en-US" dirty="0" smtClean="0"/>
              <a:t>it’ll blow, unless current is limited</a:t>
            </a:r>
          </a:p>
          <a:p>
            <a:r>
              <a:rPr lang="en-US" dirty="0" smtClean="0"/>
              <a:t>Put resistor in series, so ~2.5 V drop across each</a:t>
            </a:r>
          </a:p>
          <a:p>
            <a:pPr lvl="1"/>
            <a:r>
              <a:rPr lang="en-US" dirty="0" smtClean="0"/>
              <a:t>250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would mean 10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mA</a:t>
            </a:r>
            <a:r>
              <a:rPr lang="en-US" dirty="0" smtClean="0"/>
              <a:t> is pretty bright</a:t>
            </a:r>
          </a:p>
        </p:txBody>
      </p:sp>
      <p:pic>
        <p:nvPicPr>
          <p:cNvPr id="8" name="Content Placeholder 7" descr="LED-Voltage-Divider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1094" r="-101094"/>
          <a:stretch>
            <a:fillRect/>
          </a:stretch>
        </p:blipFill>
        <p:spPr>
          <a:xfrm>
            <a:off x="5591799" y="4302926"/>
            <a:ext cx="2191999" cy="24565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iv-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626" y="927866"/>
            <a:ext cx="4389706" cy="3292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Blink Function (Subroutine)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complex blink patterns, it pays to consolidate blink operation into a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call with, e.g.,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blink(600,300)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/>
              <a:t>Note function definition expects two integer arguments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LED </a:t>
            </a:r>
            <a:r>
              <a:rPr lang="en-US" dirty="0" smtClean="0"/>
              <a:t>is assumed to be global variable (defined outside of loop)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7093" y="1775239"/>
            <a:ext cx="73878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blink(int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ontime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offtime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turns on LED (externally defined) for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ontime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ms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// then off for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offtime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ms before returning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delay(ontime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delay(offtime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Blink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something like Morse Code, could imagine building functions on functions, like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then perhaps letter functions: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8235" y="1827071"/>
            <a:ext cx="2524148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dot()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blink(200,200);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dash()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blink(600,200);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delay(400);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wordspace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delay(800); 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587" y="4906211"/>
            <a:ext cx="53561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dot(); dot(); dot();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morse_o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dash(); dash(); dash();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 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pic>
        <p:nvPicPr>
          <p:cNvPr id="8" name="Picture 7" descr="International_Morse_Cod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165" y="1439409"/>
            <a:ext cx="2800350" cy="3609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Morse,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then spell out a word pretty easily like: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 have a library of all the letters, it would be very simple to blink out anything you wanted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8929" y="1593828"/>
            <a:ext cx="18469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morse_o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wordspace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“poor man’s” analog output can be synthesized out of a digital (0−5 V) signal by pulsing at variable </a:t>
            </a:r>
            <a:r>
              <a:rPr lang="en-US" i="1" dirty="0" smtClean="0"/>
              <a:t>duty cycle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time average</a:t>
            </a:r>
            <a:r>
              <a:rPr lang="en-US" dirty="0" smtClean="0"/>
              <a:t> voltage can then be anything between 0 and 5 V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provides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analogWrite</a:t>
            </a:r>
            <a:r>
              <a:rPr lang="en-US" dirty="0" err="1" smtClean="0"/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</a:t>
            </a:r>
            <a:r>
              <a:rPr lang="en-US" i="1" dirty="0" smtClean="0"/>
              <a:t>value</a:t>
            </a:r>
            <a:r>
              <a:rPr lang="en-US" dirty="0" smtClean="0"/>
              <a:t>), valid for 6 of the 14 digital I/O pins on the Uno</a:t>
            </a:r>
          </a:p>
          <a:p>
            <a:pPr lvl="1"/>
            <a:r>
              <a:rPr lang="en-US" i="1" dirty="0" smtClean="0"/>
              <a:t>value </a:t>
            </a:r>
            <a:r>
              <a:rPr lang="en-US" dirty="0" smtClean="0"/>
              <a:t>is a number from 0 to 255 (one byte)</a:t>
            </a:r>
          </a:p>
          <a:p>
            <a:r>
              <a:rPr lang="en-US" dirty="0" smtClean="0"/>
              <a:t>For controlling LED brightness, the fraction of time in the ON state determines perceived brightness</a:t>
            </a:r>
          </a:p>
          <a:p>
            <a:r>
              <a:rPr lang="en-US" dirty="0" smtClean="0"/>
              <a:t>For other applications, may want capacitor to average (smooth) out the frenzied pulse sequence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PWM, Visually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798286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right, pulse period denoted by green markers</a:t>
            </a:r>
          </a:p>
          <a:p>
            <a:r>
              <a:rPr lang="en-US" dirty="0" smtClean="0"/>
              <a:t>Can go from always LOW (0% duty cycle) to always HIGH (100% duty cycle)</a:t>
            </a:r>
          </a:p>
          <a:p>
            <a:pPr lvl="1"/>
            <a:r>
              <a:rPr lang="en-US" dirty="0" smtClean="0"/>
              <a:t>or anything in between, in 255 steps</a:t>
            </a:r>
          </a:p>
          <a:p>
            <a:r>
              <a:rPr lang="en-US" dirty="0" smtClean="0"/>
              <a:t>Can change period, if needed</a:t>
            </a:r>
          </a:p>
          <a:p>
            <a:pPr lvl="1"/>
            <a:r>
              <a:rPr lang="en-US" dirty="0" smtClean="0"/>
              <a:t>though only among limited selection of options</a:t>
            </a:r>
            <a:endParaRPr lang="en-US" dirty="0"/>
          </a:p>
        </p:txBody>
      </p:sp>
      <p:pic>
        <p:nvPicPr>
          <p:cNvPr id="9" name="Content Placeholder 8" descr="pwm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172" b="-1172"/>
          <a:stretch>
            <a:fillRect/>
          </a:stretch>
        </p:blipFill>
        <p:spPr>
          <a:xfrm>
            <a:off x="4648200" y="798286"/>
            <a:ext cx="4038600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CRLowPas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289" y="5270195"/>
            <a:ext cx="2133600" cy="121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36876" y="6485188"/>
            <a:ext cx="300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pass filter can smooth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 &amp; </a:t>
            </a:r>
            <a:r>
              <a:rPr lang="en-US" dirty="0" err="1" smtClean="0"/>
              <a:t>Debouncing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6483040" cy="55338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Switches come in a dizzying variety</a:t>
            </a:r>
          </a:p>
          <a:p>
            <a:pPr lvl="1"/>
            <a:r>
              <a:rPr lang="en-US" dirty="0" smtClean="0"/>
              <a:t>normally open (NO), normally closed (NC)</a:t>
            </a:r>
          </a:p>
          <a:p>
            <a:pPr lvl="2"/>
            <a:r>
              <a:rPr lang="en-US" dirty="0" smtClean="0"/>
              <a:t>applies to single throw, typically</a:t>
            </a:r>
          </a:p>
          <a:p>
            <a:pPr lvl="1"/>
            <a:r>
              <a:rPr lang="en-US" dirty="0" smtClean="0"/>
              <a:t>single pole (SP), double pole (DP), etc.</a:t>
            </a:r>
          </a:p>
          <a:p>
            <a:pPr lvl="2"/>
            <a:r>
              <a:rPr lang="en-US" dirty="0" smtClean="0"/>
              <a:t>how many inputs to the switch</a:t>
            </a:r>
          </a:p>
          <a:p>
            <a:pPr lvl="1"/>
            <a:r>
              <a:rPr lang="en-US" dirty="0" smtClean="0"/>
              <a:t>single throw (ST), double throw (DT), etc.</a:t>
            </a:r>
          </a:p>
          <a:p>
            <a:pPr lvl="2"/>
            <a:r>
              <a:rPr lang="en-US" dirty="0" smtClean="0"/>
              <a:t>how many contacts each input may make</a:t>
            </a:r>
          </a:p>
          <a:p>
            <a:pPr lvl="2"/>
            <a:r>
              <a:rPr lang="en-US" dirty="0" smtClean="0"/>
              <a:t>DT can also come in CO variety: center open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kit button is NO, SPST</a:t>
            </a:r>
          </a:p>
          <a:p>
            <a:pPr lvl="1"/>
            <a:r>
              <a:rPr lang="en-US" dirty="0" smtClean="0"/>
              <a:t>it is normally open, one input (shared two pins), one output (shared two pins)</a:t>
            </a:r>
          </a:p>
          <a:p>
            <a:r>
              <a:rPr lang="en-US" dirty="0" smtClean="0"/>
              <a:t>But switches are not as simple as you think</a:t>
            </a:r>
          </a:p>
          <a:p>
            <a:pPr lvl="1"/>
            <a:r>
              <a:rPr lang="en-US" dirty="0" smtClean="0"/>
              <a:t>transition from open to closed can be erratic, random, fast oscillation, bouncing many times between states before settling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SPST-Switch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0" y="771374"/>
            <a:ext cx="1270000" cy="368300"/>
          </a:xfrm>
          <a:prstGeom prst="rect">
            <a:avLst/>
          </a:prstGeom>
        </p:spPr>
      </p:pic>
      <p:pic>
        <p:nvPicPr>
          <p:cNvPr id="7" name="Picture 6" descr="SPDT-Switch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00" y="1398884"/>
            <a:ext cx="1270000" cy="609600"/>
          </a:xfrm>
          <a:prstGeom prst="rect">
            <a:avLst/>
          </a:prstGeom>
        </p:spPr>
      </p:pic>
      <p:pic>
        <p:nvPicPr>
          <p:cNvPr id="8" name="Picture 7" descr="DPST-symbol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6800" y="2184874"/>
            <a:ext cx="1270000" cy="1028700"/>
          </a:xfrm>
          <a:prstGeom prst="rect">
            <a:avLst/>
          </a:prstGeom>
        </p:spPr>
      </p:pic>
      <p:pic>
        <p:nvPicPr>
          <p:cNvPr id="9" name="Picture 8" descr="DPDT-symbol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800" y="3429000"/>
            <a:ext cx="1270000" cy="1612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1328" y="8286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SPST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9842" y="1486444"/>
            <a:ext cx="6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SPDT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12856" y="254590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DPST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0779" y="4036066"/>
            <a:ext cx="69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DPDT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70944" y="5448791"/>
            <a:ext cx="111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3366FF"/>
                </a:solidFill>
              </a:rPr>
              <a:t>input side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8385543" y="5147534"/>
            <a:ext cx="602514" cy="1588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7856</TotalTime>
  <Words>1231</Words>
  <Application>Microsoft Macintosh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Physics 120B: Lecture 2</vt:lpstr>
      <vt:lpstr>Week 1 Lab has 4 Exercises</vt:lpstr>
      <vt:lpstr>LED hookup</vt:lpstr>
      <vt:lpstr>Blink Function (Subroutine)</vt:lpstr>
      <vt:lpstr>Blink Constructs</vt:lpstr>
      <vt:lpstr>Morse, continued</vt:lpstr>
      <vt:lpstr>Pulse Width Modulation</vt:lpstr>
      <vt:lpstr>PWM, Visually</vt:lpstr>
      <vt:lpstr>Switches &amp; Debouncing</vt:lpstr>
      <vt:lpstr>Typical Bounce</vt:lpstr>
      <vt:lpstr>Delay Can Save the Day</vt:lpstr>
      <vt:lpstr>Thinking Through Complex Logic</vt:lpstr>
      <vt:lpstr>Analog to Digital Conversion (ADC)</vt:lpstr>
      <vt:lpstr>Assignments/Announcements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36</cp:revision>
  <cp:lastPrinted>2013-01-09T20:05:59Z</cp:lastPrinted>
  <dcterms:created xsi:type="dcterms:W3CDTF">2014-01-06T18:18:13Z</dcterms:created>
  <dcterms:modified xsi:type="dcterms:W3CDTF">2014-01-06T18:23:28Z</dcterms:modified>
</cp:coreProperties>
</file>