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jpeg" ContentType="image/jpeg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Default Extension="tiff" ContentType="image/tiff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69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91" r:id="rId28"/>
    <p:sldId id="283" r:id="rId29"/>
    <p:sldId id="284" r:id="rId30"/>
    <p:sldId id="292" r:id="rId31"/>
    <p:sldId id="286" r:id="rId32"/>
    <p:sldId id="285" r:id="rId33"/>
    <p:sldId id="293" r:id="rId34"/>
    <p:sldId id="287" r:id="rId35"/>
    <p:sldId id="288" r:id="rId36"/>
    <p:sldId id="289" r:id="rId37"/>
    <p:sldId id="290" r:id="rId38"/>
    <p:sldId id="294" r:id="rId39"/>
    <p:sldId id="295" r:id="rId40"/>
    <p:sldId id="296" r:id="rId41"/>
    <p:sldId id="297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6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15236-2038-BD42-A9E1-FF5CC1E578FA}" type="datetimeFigureOut">
              <a:rPr lang="en-US" smtClean="0"/>
              <a:pPr/>
              <a:t>1/10/14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A7137-E26D-3F4D-A5C5-EF2884821F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D16EF-D470-6F44-B276-E47F132BB0F9}" type="datetimeFigureOut">
              <a:rPr lang="en-US" smtClean="0"/>
              <a:pPr/>
              <a:t>1/10/14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462D2-D825-5840-BB92-6570317801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CB4B9-2DC7-FB41-95BA-8ECDBCAD0B90}" type="datetime1">
              <a:rPr lang="en-US" smtClean="0"/>
              <a:pPr/>
              <a:t>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14CCB-E8C7-6F4C-9E78-651023BFF980}" type="datetime1">
              <a:rPr lang="en-US" smtClean="0"/>
              <a:pPr/>
              <a:t>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E540-13F9-044A-A025-66585793CFCE}" type="datetime1">
              <a:rPr lang="en-US" smtClean="0"/>
              <a:pPr/>
              <a:t>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74DF-2287-BF4D-9FDB-5DBB788CBDE1}" type="datetime1">
              <a:rPr lang="en-US" smtClean="0"/>
              <a:pPr/>
              <a:t>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367CF-E623-074B-BC28-7E24A666BE72}" type="datetime1">
              <a:rPr lang="en-US" smtClean="0"/>
              <a:pPr/>
              <a:t>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458A-4577-DF4E-8EC7-B87915702381}" type="datetime1">
              <a:rPr lang="en-US" smtClean="0"/>
              <a:pPr/>
              <a:t>1/10/14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2552-986B-D941-AA65-4FEA4321FC70}" type="datetime1">
              <a:rPr lang="en-US" smtClean="0"/>
              <a:pPr/>
              <a:t>1/10/14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0081-5697-DC47-A37E-B85AEEB09970}" type="datetime1">
              <a:rPr lang="en-US" smtClean="0"/>
              <a:pPr/>
              <a:t>1/10/14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0176-DFBA-6C44-B279-F71AA0C60644}" type="datetime1">
              <a:rPr lang="en-US" smtClean="0"/>
              <a:pPr/>
              <a:t>1/10/14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DA3DE-AFD0-1741-BC85-74B601139D92}" type="datetime1">
              <a:rPr lang="en-US" smtClean="0"/>
              <a:pPr/>
              <a:t>1/10/14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8B685-B36E-614C-ADAA-B82EAAE43F6A}" type="datetime1">
              <a:rPr lang="en-US" smtClean="0"/>
              <a:pPr/>
              <a:t>1/10/14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9023"/>
            <a:ext cx="8229600" cy="729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55524"/>
            <a:ext cx="8229600" cy="5533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445" y="648939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E687D-F0E1-0D49-9DC6-6E4483AA9F4D}" type="datetime1">
              <a:rPr lang="en-US" smtClean="0"/>
              <a:pPr/>
              <a:t>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8939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Lecture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0240" y="648939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C3550-D9B4-9F44-8573-7FCEF43B0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rduino.cc/en/Reference/Libraries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ancet.mit.edu/motors/motors3.html" TargetMode="External"/><Relationship Id="rId3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arduino.cc/en/Reference/StepperSetSpeed" TargetMode="External"/><Relationship Id="rId4" Type="http://schemas.openxmlformats.org/officeDocument/2006/relationships/hyperlink" Target="http://arduino.cc/en/Reference/StepperStep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rduino.cc/en/Reference/StepperConstructor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gif"/><Relationship Id="rId3" Type="http://schemas.openxmlformats.org/officeDocument/2006/relationships/image" Target="../media/image2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earn.adafruit.com/adafruit-motor-shield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31855"/>
            <a:ext cx="7772400" cy="1470025"/>
          </a:xfrm>
        </p:spPr>
        <p:txBody>
          <a:bodyPr/>
          <a:lstStyle/>
          <a:p>
            <a:r>
              <a:rPr lang="en-US" dirty="0" smtClean="0"/>
              <a:t>Physics 120B: Lecture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89596"/>
            <a:ext cx="6400800" cy="1752600"/>
          </a:xfrm>
        </p:spPr>
        <p:txBody>
          <a:bodyPr/>
          <a:lstStyle/>
          <a:p>
            <a:r>
              <a:rPr lang="en-US" dirty="0" smtClean="0"/>
              <a:t>Motors: Servo; DC; Stepper</a:t>
            </a:r>
          </a:p>
          <a:p>
            <a:r>
              <a:rPr lang="en-US" dirty="0" smtClean="0"/>
              <a:t>Messing with PWM (and 2-way serial)</a:t>
            </a:r>
          </a:p>
          <a:p>
            <a:r>
              <a:rPr lang="en-US" dirty="0" smtClean="0"/>
              <a:t>The Motor Shield</a:t>
            </a:r>
          </a:p>
        </p:txBody>
      </p:sp>
      <p:pic>
        <p:nvPicPr>
          <p:cNvPr id="4" name="Picture 3" descr="hitec-3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0" y="837230"/>
            <a:ext cx="3048000" cy="2286000"/>
          </a:xfrm>
          <a:prstGeom prst="rect">
            <a:avLst/>
          </a:prstGeom>
        </p:spPr>
      </p:pic>
      <p:pic>
        <p:nvPicPr>
          <p:cNvPr id="5" name="Picture 4" descr="steppe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969" y="837230"/>
            <a:ext cx="2683565" cy="2286000"/>
          </a:xfrm>
          <a:prstGeom prst="rect">
            <a:avLst/>
          </a:prstGeom>
        </p:spPr>
      </p:pic>
      <p:pic>
        <p:nvPicPr>
          <p:cNvPr id="6" name="Picture 5" descr="dc-moto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3687" y="837231"/>
            <a:ext cx="2286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interactive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serial monitor (Tools: Serial Monitor)</a:t>
            </a:r>
          </a:p>
          <a:p>
            <a:pPr lvl="1"/>
            <a:r>
              <a:rPr lang="en-US" dirty="0" smtClean="0"/>
              <a:t>make sure baud rate in lower right is same as in </a:t>
            </a:r>
            <a:r>
              <a:rPr lang="en-US" sz="2000" dirty="0" smtClean="0">
                <a:solidFill>
                  <a:srgbClr val="008000"/>
                </a:solidFill>
                <a:latin typeface="Courier"/>
                <a:cs typeface="Courier"/>
              </a:rPr>
              <a:t>setup()</a:t>
            </a:r>
            <a:endParaRPr lang="en-US" dirty="0" smtClean="0">
              <a:solidFill>
                <a:srgbClr val="008000"/>
              </a:solidFill>
              <a:latin typeface="Courier"/>
              <a:cs typeface="Courier"/>
            </a:endParaRPr>
          </a:p>
          <a:p>
            <a:pPr lvl="1"/>
            <a:r>
              <a:rPr lang="en-US" dirty="0" smtClean="0"/>
              <a:t>can send characters too</a:t>
            </a:r>
          </a:p>
          <a:p>
            <a:pPr lvl="1"/>
            <a:r>
              <a:rPr lang="en-US" dirty="0" smtClean="0"/>
              <a:t>in this case, type single digit and return (or press send)</a:t>
            </a:r>
          </a:p>
          <a:p>
            <a:pPr lvl="1"/>
            <a:r>
              <a:rPr lang="en-US" dirty="0" smtClean="0"/>
              <a:t>get back message like: </a:t>
            </a:r>
          </a:p>
          <a:p>
            <a:pPr lvl="2"/>
            <a:r>
              <a:rPr lang="en-US" dirty="0" smtClean="0">
                <a:solidFill>
                  <a:srgbClr val="3366FF"/>
                </a:solidFill>
                <a:latin typeface="Courier"/>
                <a:cs typeface="Courier"/>
              </a:rPr>
              <a:t>Switching pin 11 to setting 6</a:t>
            </a:r>
          </a:p>
          <a:p>
            <a:pPr lvl="1"/>
            <a:r>
              <a:rPr lang="en-US" dirty="0" smtClean="0"/>
              <a:t>and should see frequency change accordingly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Rigging a Servo to sort-of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Original motivation was getting a 50 Hz servo to work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continued next slide…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1632703"/>
            <a:ext cx="854163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const </a:t>
            </a:r>
            <a:r>
              <a:rPr lang="en-US" dirty="0" err="1" smtClean="0">
                <a:solidFill>
                  <a:srgbClr val="008000"/>
                </a:solidFill>
                <a:latin typeface="Courier"/>
                <a:cs typeface="Courier"/>
              </a:rPr>
              <a:t>int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SERVO = 5;</a:t>
            </a: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char </a:t>
            </a:r>
            <a:r>
              <a:rPr lang="en-US" dirty="0" err="1" smtClean="0">
                <a:solidFill>
                  <a:srgbClr val="008000"/>
                </a:solidFill>
                <a:latin typeface="Courier"/>
                <a:cs typeface="Courier"/>
              </a:rPr>
              <a:t>ch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;					</a:t>
            </a:r>
            <a:r>
              <a:rPr lang="en-US" dirty="0" smtClean="0">
                <a:solidFill>
                  <a:srgbClr val="3366FF"/>
                </a:solidFill>
                <a:latin typeface="Courier"/>
                <a:cs typeface="Courier"/>
              </a:rPr>
              <a:t>// for interactive serial control</a:t>
            </a:r>
          </a:p>
          <a:p>
            <a:r>
              <a:rPr lang="en-US" dirty="0" err="1" smtClean="0">
                <a:solidFill>
                  <a:srgbClr val="008000"/>
                </a:solidFill>
                <a:latin typeface="Courier"/>
                <a:cs typeface="Courier"/>
              </a:rPr>
              <a:t>int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level = 23;			</a:t>
            </a:r>
            <a:r>
              <a:rPr lang="en-US" dirty="0" smtClean="0">
                <a:solidFill>
                  <a:srgbClr val="3366FF"/>
                </a:solidFill>
                <a:latin typeface="Courier"/>
                <a:cs typeface="Courier"/>
              </a:rPr>
              <a:t>// 23 is 1.5 ms; 14 is 0.9; 33 is 2.1</a:t>
            </a:r>
          </a:p>
          <a:p>
            <a:endParaRPr lang="en-US" dirty="0" smtClean="0">
              <a:solidFill>
                <a:srgbClr val="008000"/>
              </a:solidFill>
              <a:latin typeface="Courier"/>
              <a:cs typeface="Courier"/>
            </a:endParaRP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void setup()</a:t>
            </a: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{</a:t>
            </a: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 </a:t>
            </a:r>
            <a:r>
              <a:rPr lang="en-US" dirty="0" err="1" smtClean="0">
                <a:solidFill>
                  <a:srgbClr val="008000"/>
                </a:solidFill>
                <a:latin typeface="Courier"/>
                <a:cs typeface="Courier"/>
              </a:rPr>
              <a:t>pinMode(SERVO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, OUTPUT);	</a:t>
            </a:r>
            <a:r>
              <a:rPr lang="en-US" dirty="0" smtClean="0">
                <a:solidFill>
                  <a:srgbClr val="3366FF"/>
                </a:solidFill>
                <a:latin typeface="Courier"/>
                <a:cs typeface="Courier"/>
              </a:rPr>
              <a:t>// set servo pin for output</a:t>
            </a: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 Serial.begin(9600);</a:t>
            </a: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 TCCR0B = TCCR0B &amp; 0b11111000 | 0x05;	</a:t>
            </a:r>
            <a:r>
              <a:rPr lang="en-US" dirty="0" smtClean="0">
                <a:solidFill>
                  <a:srgbClr val="3366FF"/>
                </a:solidFill>
                <a:latin typeface="Courier"/>
                <a:cs typeface="Courier"/>
              </a:rPr>
              <a:t>// for 61 Hz</a:t>
            </a: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 </a:t>
            </a:r>
            <a:r>
              <a:rPr lang="en-US" dirty="0" err="1" smtClean="0">
                <a:solidFill>
                  <a:srgbClr val="008000"/>
                </a:solidFill>
                <a:latin typeface="Courier"/>
                <a:cs typeface="Courier"/>
              </a:rPr>
              <a:t>analogWrite(SERVO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, level);				</a:t>
            </a:r>
            <a:r>
              <a:rPr lang="en-US" dirty="0" smtClean="0">
                <a:solidFill>
                  <a:srgbClr val="3366FF"/>
                </a:solidFill>
                <a:latin typeface="Courier"/>
                <a:cs typeface="Courier"/>
              </a:rPr>
              <a:t>// start centered</a:t>
            </a: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}</a:t>
            </a:r>
            <a:endParaRPr lang="en-US" dirty="0">
              <a:solidFill>
                <a:srgbClr val="008000"/>
              </a:solidFill>
              <a:latin typeface="Courier"/>
              <a:cs typeface="Couri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Continuation: main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25991"/>
            <a:ext cx="8229600" cy="1863404"/>
          </a:xfrm>
        </p:spPr>
        <p:txBody>
          <a:bodyPr/>
          <a:lstStyle/>
          <a:p>
            <a:r>
              <a:rPr lang="en-US" dirty="0" smtClean="0"/>
              <a:t>Being lazy and only accepting single-character commands, limited to ten values, mapping onto 20</a:t>
            </a:r>
          </a:p>
          <a:p>
            <a:pPr lvl="1"/>
            <a:r>
              <a:rPr lang="en-US" dirty="0" smtClean="0"/>
              <a:t>the </a:t>
            </a:r>
            <a:r>
              <a:rPr lang="en-US" sz="2000" dirty="0" smtClean="0">
                <a:solidFill>
                  <a:srgbClr val="008000"/>
                </a:solidFill>
                <a:latin typeface="Courier"/>
                <a:cs typeface="Courier"/>
              </a:rPr>
              <a:t>map()</a:t>
            </a:r>
            <a:r>
              <a:rPr lang="en-US" dirty="0" smtClean="0"/>
              <a:t> function is useful here</a:t>
            </a:r>
          </a:p>
          <a:p>
            <a:pPr lvl="1"/>
            <a:r>
              <a:rPr lang="en-US" dirty="0" smtClean="0"/>
              <a:t>the </a:t>
            </a:r>
            <a:r>
              <a:rPr lang="en-US" sz="2000" dirty="0" err="1" smtClean="0">
                <a:solidFill>
                  <a:srgbClr val="008000"/>
                </a:solidFill>
                <a:latin typeface="Courier"/>
                <a:cs typeface="Courier"/>
              </a:rPr>
              <a:t>ch</a:t>
            </a:r>
            <a:r>
              <a:rPr lang="en-US" sz="2000" dirty="0" smtClean="0">
                <a:solidFill>
                  <a:srgbClr val="008000"/>
                </a:solidFill>
                <a:latin typeface="Courier"/>
                <a:cs typeface="Courier"/>
              </a:rPr>
              <a:t> - ‘0’</a:t>
            </a:r>
            <a:r>
              <a:rPr lang="en-US" dirty="0" smtClean="0"/>
              <a:t> does “ASCII subtraction”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894097"/>
            <a:ext cx="8818452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void loop()</a:t>
            </a: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{</a:t>
            </a: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 if (</a:t>
            </a:r>
            <a:r>
              <a:rPr lang="en-US" dirty="0" err="1" smtClean="0">
                <a:solidFill>
                  <a:srgbClr val="008000"/>
                </a:solidFill>
                <a:latin typeface="Courier"/>
                <a:cs typeface="Courier"/>
              </a:rPr>
              <a:t>Serial.available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()){	</a:t>
            </a:r>
            <a:r>
              <a:rPr lang="en-US" dirty="0" smtClean="0">
                <a:solidFill>
                  <a:srgbClr val="3366FF"/>
                </a:solidFill>
                <a:latin typeface="Courier"/>
                <a:cs typeface="Courier"/>
              </a:rPr>
              <a:t>// check if incoming serial data</a:t>
            </a: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   </a:t>
            </a:r>
            <a:r>
              <a:rPr lang="en-US" dirty="0" err="1" smtClean="0">
                <a:solidFill>
                  <a:srgbClr val="008000"/>
                </a:solidFill>
                <a:latin typeface="Courier"/>
                <a:cs typeface="Courier"/>
              </a:rPr>
              <a:t>ch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= </a:t>
            </a:r>
            <a:r>
              <a:rPr lang="en-US" dirty="0" err="1" smtClean="0">
                <a:solidFill>
                  <a:srgbClr val="008000"/>
                </a:solidFill>
                <a:latin typeface="Courier"/>
                <a:cs typeface="Courier"/>
              </a:rPr>
              <a:t>Serial.read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();		</a:t>
            </a:r>
            <a:r>
              <a:rPr lang="en-US" dirty="0" smtClean="0">
                <a:solidFill>
                  <a:srgbClr val="3366FF"/>
                </a:solidFill>
                <a:latin typeface="Courier"/>
                <a:cs typeface="Courier"/>
              </a:rPr>
              <a:t>// read single character</a:t>
            </a: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   if (</a:t>
            </a:r>
            <a:r>
              <a:rPr lang="en-US" dirty="0" err="1" smtClean="0">
                <a:solidFill>
                  <a:srgbClr val="008000"/>
                </a:solidFill>
                <a:latin typeface="Courier"/>
                <a:cs typeface="Courier"/>
              </a:rPr>
              <a:t>ch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&gt;=‘0’ &amp;&amp; </a:t>
            </a:r>
            <a:r>
              <a:rPr lang="en-US" dirty="0" err="1" smtClean="0">
                <a:solidFill>
                  <a:srgbClr val="008000"/>
                </a:solidFill>
                <a:latin typeface="Courier"/>
                <a:cs typeface="Courier"/>
              </a:rPr>
              <a:t>ch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&lt;=‘9’){	</a:t>
            </a:r>
            <a:r>
              <a:rPr lang="en-US" dirty="0" smtClean="0">
                <a:solidFill>
                  <a:srgbClr val="3366FF"/>
                </a:solidFill>
                <a:latin typeface="Courier"/>
                <a:cs typeface="Courier"/>
              </a:rPr>
              <a:t>// use 10 step range for demo</a:t>
            </a: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     level = map(ch-’0’,0,9,14,33);		</a:t>
            </a:r>
            <a:r>
              <a:rPr lang="en-US" dirty="0" smtClean="0">
                <a:solidFill>
                  <a:srgbClr val="3366FF"/>
                </a:solidFill>
                <a:latin typeface="Courier"/>
                <a:cs typeface="Courier"/>
              </a:rPr>
              <a:t>// map 0-9 onto 14-33</a:t>
            </a: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     </a:t>
            </a:r>
            <a:r>
              <a:rPr lang="en-US" dirty="0" err="1" smtClean="0">
                <a:solidFill>
                  <a:srgbClr val="008000"/>
                </a:solidFill>
                <a:latin typeface="Courier"/>
                <a:cs typeface="Courier"/>
              </a:rPr>
              <a:t>analogWrite(SERVO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, level);			</a:t>
            </a:r>
            <a:r>
              <a:rPr lang="en-US" dirty="0" smtClean="0">
                <a:solidFill>
                  <a:srgbClr val="3366FF"/>
                </a:solidFill>
                <a:latin typeface="Courier"/>
                <a:cs typeface="Courier"/>
              </a:rPr>
              <a:t>// send to servo</a:t>
            </a: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     </a:t>
            </a:r>
            <a:r>
              <a:rPr lang="en-US" dirty="0" err="1" smtClean="0">
                <a:solidFill>
                  <a:srgbClr val="008000"/>
                </a:solidFill>
                <a:latin typeface="Courier"/>
                <a:cs typeface="Courier"/>
              </a:rPr>
              <a:t>Serial.print(“Setting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servo level to: “);</a:t>
            </a: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     </a:t>
            </a:r>
            <a:r>
              <a:rPr lang="en-US" dirty="0" err="1" smtClean="0">
                <a:solidFill>
                  <a:srgbClr val="008000"/>
                </a:solidFill>
                <a:latin typeface="Courier"/>
                <a:cs typeface="Courier"/>
              </a:rPr>
              <a:t>Serial.println(level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);</a:t>
            </a: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   }</a:t>
            </a: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 }</a:t>
            </a: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 delay(20);					</a:t>
            </a:r>
            <a:r>
              <a:rPr lang="en-US" dirty="0" smtClean="0">
                <a:solidFill>
                  <a:srgbClr val="3366FF"/>
                </a:solidFill>
                <a:latin typeface="Courier"/>
                <a:cs typeface="Courier"/>
              </a:rPr>
              <a:t>// interactive program, so slow</a:t>
            </a: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}</a:t>
            </a:r>
            <a:endParaRPr lang="en-US" dirty="0">
              <a:solidFill>
                <a:srgbClr val="008000"/>
              </a:solidFill>
              <a:latin typeface="Courier"/>
              <a:cs typeface="Couri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better (and easier!) 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previous approach was a poor fit</a:t>
            </a:r>
          </a:p>
          <a:p>
            <a:pPr lvl="1"/>
            <a:r>
              <a:rPr lang="en-US" dirty="0" smtClean="0"/>
              <a:t>poor match to frequency, and not much resolution</a:t>
            </a:r>
          </a:p>
          <a:p>
            <a:r>
              <a:rPr lang="en-US" dirty="0" err="1" smtClean="0"/>
              <a:t>Arduino</a:t>
            </a:r>
            <a:r>
              <a:rPr lang="en-US" dirty="0" smtClean="0"/>
              <a:t> has a library specifically for this: </a:t>
            </a:r>
            <a:r>
              <a:rPr lang="en-US" dirty="0" err="1" smtClean="0"/>
              <a:t>Servo.h</a:t>
            </a:r>
            <a:endParaRPr lang="en-US" dirty="0" smtClean="0"/>
          </a:p>
          <a:p>
            <a:r>
              <a:rPr lang="en-US" dirty="0" smtClean="0"/>
              <a:t>Various libraries come with the  </a:t>
            </a:r>
            <a:r>
              <a:rPr lang="en-US" dirty="0" err="1" smtClean="0"/>
              <a:t>Arduino</a:t>
            </a:r>
            <a:r>
              <a:rPr lang="en-US" dirty="0" smtClean="0"/>
              <a:t> distribution</a:t>
            </a:r>
          </a:p>
          <a:p>
            <a:pPr lvl="1"/>
            <a:r>
              <a:rPr lang="en-US" dirty="0" smtClean="0"/>
              <a:t>in /Applications/</a:t>
            </a:r>
            <a:r>
              <a:rPr lang="en-US" dirty="0" err="1" smtClean="0"/>
              <a:t>Arduino.app</a:t>
            </a:r>
            <a:r>
              <a:rPr lang="en-US" dirty="0" smtClean="0"/>
              <a:t>/Contents/Resources/Java/libraries on my Mac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Handles stepper and servo motors, </a:t>
            </a:r>
            <a:r>
              <a:rPr lang="en-US" dirty="0" err="1" smtClean="0"/>
              <a:t>LCDs</a:t>
            </a:r>
            <a:r>
              <a:rPr lang="en-US" dirty="0" smtClean="0"/>
              <a:t>, memory storage in either EEPROM (on-board) or SD card; several common communication protocols (</a:t>
            </a:r>
            <a:r>
              <a:rPr lang="en-US" dirty="0" err="1" smtClean="0"/>
              <a:t>ethernet</a:t>
            </a:r>
            <a:r>
              <a:rPr lang="en-US" dirty="0" smtClean="0"/>
              <a:t>—for use with shield, SPI, 2-wire, and emulated serial)</a:t>
            </a:r>
          </a:p>
          <a:p>
            <a:pPr lvl="1"/>
            <a:r>
              <a:rPr lang="en-US" dirty="0" smtClean="0"/>
              <a:t>can look at code as much as you want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0266" y="3667102"/>
            <a:ext cx="905007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366FF"/>
                </a:solidFill>
                <a:latin typeface="Courier"/>
                <a:cs typeface="Courier"/>
              </a:rPr>
              <a:t>EEPROM</a:t>
            </a:r>
            <a:r>
              <a:rPr lang="en-US" sz="1600" dirty="0" smtClean="0">
                <a:latin typeface="Courier"/>
                <a:cs typeface="Courier"/>
              </a:rPr>
              <a:t>/         </a:t>
            </a:r>
            <a:r>
              <a:rPr lang="en-US" sz="1600" dirty="0" err="1" smtClean="0">
                <a:solidFill>
                  <a:srgbClr val="3366FF"/>
                </a:solidFill>
                <a:latin typeface="Courier"/>
                <a:cs typeface="Courier"/>
              </a:rPr>
              <a:t>Firmata</a:t>
            </a:r>
            <a:r>
              <a:rPr lang="en-US" sz="1600" dirty="0" smtClean="0">
                <a:latin typeface="Courier"/>
                <a:cs typeface="Courier"/>
              </a:rPr>
              <a:t>/        </a:t>
            </a:r>
            <a:r>
              <a:rPr lang="en-US" sz="1600" dirty="0" smtClean="0">
                <a:solidFill>
                  <a:srgbClr val="3366FF"/>
                </a:solidFill>
                <a:latin typeface="Courier"/>
                <a:cs typeface="Courier"/>
              </a:rPr>
              <a:t>SD</a:t>
            </a:r>
            <a:r>
              <a:rPr lang="en-US" sz="1600" dirty="0" smtClean="0">
                <a:latin typeface="Courier"/>
                <a:cs typeface="Courier"/>
              </a:rPr>
              <a:t>/             </a:t>
            </a:r>
            <a:r>
              <a:rPr lang="en-US" sz="1600" dirty="0" smtClean="0">
                <a:solidFill>
                  <a:srgbClr val="3366FF"/>
                </a:solidFill>
                <a:latin typeface="Courier"/>
                <a:cs typeface="Courier"/>
              </a:rPr>
              <a:t>Servo</a:t>
            </a:r>
            <a:r>
              <a:rPr lang="en-US" sz="1600" dirty="0" smtClean="0">
                <a:latin typeface="Courier"/>
                <a:cs typeface="Courier"/>
              </a:rPr>
              <a:t>/          </a:t>
            </a:r>
            <a:r>
              <a:rPr lang="en-US" sz="1600" dirty="0" smtClean="0">
                <a:solidFill>
                  <a:srgbClr val="3366FF"/>
                </a:solidFill>
                <a:latin typeface="Courier"/>
                <a:cs typeface="Courier"/>
              </a:rPr>
              <a:t>Stepper</a:t>
            </a:r>
            <a:r>
              <a:rPr lang="en-US" sz="1600" dirty="0" smtClean="0">
                <a:latin typeface="Courier"/>
                <a:cs typeface="Courier"/>
              </a:rPr>
              <a:t>/</a:t>
            </a:r>
          </a:p>
          <a:p>
            <a:r>
              <a:rPr lang="en-US" sz="1600" dirty="0" smtClean="0">
                <a:solidFill>
                  <a:srgbClr val="3366FF"/>
                </a:solidFill>
                <a:latin typeface="Courier"/>
                <a:cs typeface="Courier"/>
              </a:rPr>
              <a:t>Ethernet</a:t>
            </a:r>
            <a:r>
              <a:rPr lang="en-US" sz="1600" dirty="0" smtClean="0">
                <a:latin typeface="Courier"/>
                <a:cs typeface="Courier"/>
              </a:rPr>
              <a:t>/       </a:t>
            </a:r>
            <a:r>
              <a:rPr lang="en-US" sz="1600" dirty="0" err="1" smtClean="0">
                <a:solidFill>
                  <a:srgbClr val="3366FF"/>
                </a:solidFill>
                <a:latin typeface="Courier"/>
                <a:cs typeface="Courier"/>
              </a:rPr>
              <a:t>LiquidCrystal</a:t>
            </a:r>
            <a:r>
              <a:rPr lang="en-US" sz="1600" dirty="0" smtClean="0">
                <a:latin typeface="Courier"/>
                <a:cs typeface="Courier"/>
              </a:rPr>
              <a:t>/  </a:t>
            </a:r>
            <a:r>
              <a:rPr lang="en-US" sz="1600" dirty="0" smtClean="0">
                <a:solidFill>
                  <a:srgbClr val="3366FF"/>
                </a:solidFill>
                <a:latin typeface="Courier"/>
                <a:cs typeface="Courier"/>
              </a:rPr>
              <a:t>SPI</a:t>
            </a:r>
            <a:r>
              <a:rPr lang="en-US" sz="1600" dirty="0" smtClean="0">
                <a:latin typeface="Courier"/>
                <a:cs typeface="Courier"/>
              </a:rPr>
              <a:t>/            </a:t>
            </a:r>
            <a:r>
              <a:rPr lang="en-US" sz="1600" dirty="0" err="1" smtClean="0">
                <a:solidFill>
                  <a:srgbClr val="3366FF"/>
                </a:solidFill>
                <a:latin typeface="Courier"/>
                <a:cs typeface="Courier"/>
              </a:rPr>
              <a:t>SoftwareSerial</a:t>
            </a:r>
            <a:r>
              <a:rPr lang="en-US" sz="1600" dirty="0" smtClean="0">
                <a:latin typeface="Courier"/>
                <a:cs typeface="Courier"/>
              </a:rPr>
              <a:t>/ </a:t>
            </a:r>
            <a:r>
              <a:rPr lang="en-US" sz="1600" dirty="0" smtClean="0">
                <a:solidFill>
                  <a:srgbClr val="3366FF"/>
                </a:solidFill>
                <a:latin typeface="Courier"/>
                <a:cs typeface="Courier"/>
              </a:rPr>
              <a:t>Wire</a:t>
            </a:r>
            <a:r>
              <a:rPr lang="en-US" sz="1600" dirty="0" smtClean="0">
                <a:latin typeface="Courier"/>
                <a:cs typeface="Courier"/>
              </a:rPr>
              <a:t>/</a:t>
            </a:r>
            <a:endParaRPr lang="en-US" sz="1600" dirty="0">
              <a:latin typeface="Courier"/>
              <a:cs typeface="Couri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using Servo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Watch how easy: one degree resolution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77534" y="1554956"/>
            <a:ext cx="7941898" cy="5262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366FF"/>
                </a:solidFill>
                <a:latin typeface="Courier"/>
                <a:cs typeface="Courier"/>
              </a:rPr>
              <a:t>// </a:t>
            </a:r>
            <a:r>
              <a:rPr lang="en-US" sz="1600" dirty="0" err="1" smtClean="0">
                <a:solidFill>
                  <a:srgbClr val="3366FF"/>
                </a:solidFill>
                <a:latin typeface="Courier"/>
                <a:cs typeface="Courier"/>
              </a:rPr>
              <a:t>servo_test</a:t>
            </a:r>
            <a:r>
              <a:rPr lang="en-US" sz="1600" dirty="0" smtClean="0">
                <a:solidFill>
                  <a:srgbClr val="3366FF"/>
                </a:solidFill>
                <a:latin typeface="Courier"/>
                <a:cs typeface="Courier"/>
              </a:rPr>
              <a:t> . . . . slew servo back and forth thru 180 deg</a:t>
            </a:r>
          </a:p>
          <a:p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>#include &lt;</a:t>
            </a:r>
            <a:r>
              <a:rPr lang="en-US" sz="1600" dirty="0" err="1" smtClean="0">
                <a:solidFill>
                  <a:srgbClr val="008000"/>
                </a:solidFill>
                <a:latin typeface="Courier"/>
                <a:cs typeface="Courier"/>
              </a:rPr>
              <a:t>Servo.h</a:t>
            </a:r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>&gt;</a:t>
            </a:r>
          </a:p>
          <a:p>
            <a:endParaRPr lang="en-US" sz="1600" dirty="0" smtClean="0">
              <a:solidFill>
                <a:srgbClr val="008000"/>
              </a:solidFill>
              <a:latin typeface="Courier"/>
              <a:cs typeface="Courier"/>
            </a:endParaRPr>
          </a:p>
          <a:p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>Servo </a:t>
            </a:r>
            <a:r>
              <a:rPr lang="en-US" sz="1600" dirty="0" err="1" smtClean="0">
                <a:solidFill>
                  <a:srgbClr val="008000"/>
                </a:solidFill>
                <a:latin typeface="Courier"/>
                <a:cs typeface="Courier"/>
              </a:rPr>
              <a:t>hitec</a:t>
            </a:r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>; 			 </a:t>
            </a:r>
            <a:r>
              <a:rPr lang="en-US" sz="1600" dirty="0" smtClean="0">
                <a:solidFill>
                  <a:srgbClr val="3366FF"/>
                </a:solidFill>
                <a:latin typeface="Courier"/>
                <a:cs typeface="Courier"/>
              </a:rPr>
              <a:t>// instantiate a servo</a:t>
            </a:r>
          </a:p>
          <a:p>
            <a:r>
              <a:rPr lang="en-US" sz="1600" dirty="0" err="1" smtClean="0">
                <a:solidFill>
                  <a:srgbClr val="008000"/>
                </a:solidFill>
                <a:latin typeface="Courier"/>
                <a:cs typeface="Courier"/>
              </a:rPr>
              <a:t>int</a:t>
            </a:r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> deg;     			 </a:t>
            </a:r>
            <a:r>
              <a:rPr lang="en-US" sz="1600" dirty="0" smtClean="0">
                <a:solidFill>
                  <a:srgbClr val="3366FF"/>
                </a:solidFill>
                <a:latin typeface="Courier"/>
                <a:cs typeface="Courier"/>
              </a:rPr>
              <a:t>// where is servo (in degrees)</a:t>
            </a:r>
          </a:p>
          <a:p>
            <a:endParaRPr lang="en-US" sz="1600" dirty="0" smtClean="0">
              <a:solidFill>
                <a:srgbClr val="008000"/>
              </a:solidFill>
              <a:latin typeface="Courier"/>
              <a:cs typeface="Courier"/>
            </a:endParaRPr>
          </a:p>
          <a:p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>void setup(){</a:t>
            </a:r>
          </a:p>
          <a:p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>  hitec.attach(9,620,2280); </a:t>
            </a:r>
            <a:r>
              <a:rPr lang="en-US" sz="1600" dirty="0" smtClean="0">
                <a:solidFill>
                  <a:srgbClr val="3366FF"/>
                </a:solidFill>
                <a:latin typeface="Courier"/>
                <a:cs typeface="Courier"/>
              </a:rPr>
              <a:t>// servo physically hooked to pin 9</a:t>
            </a:r>
          </a:p>
          <a:p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>  </a:t>
            </a:r>
            <a:r>
              <a:rPr lang="en-US" sz="1600" dirty="0" smtClean="0">
                <a:solidFill>
                  <a:srgbClr val="3366FF"/>
                </a:solidFill>
                <a:latin typeface="Courier"/>
                <a:cs typeface="Courier"/>
              </a:rPr>
              <a:t>// 620, 2280 are min, max pulse duration in microseconds</a:t>
            </a:r>
          </a:p>
          <a:p>
            <a:r>
              <a:rPr lang="en-US" sz="1600" dirty="0" smtClean="0">
                <a:solidFill>
                  <a:srgbClr val="3366FF"/>
                </a:solidFill>
                <a:latin typeface="Courier"/>
                <a:cs typeface="Courier"/>
              </a:rPr>
              <a:t>  // default is 544, 2400; here tuned to give 0 deg and 180 deg</a:t>
            </a:r>
          </a:p>
          <a:p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>}</a:t>
            </a:r>
          </a:p>
          <a:p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>void loop(){</a:t>
            </a:r>
          </a:p>
          <a:p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>  </a:t>
            </a:r>
            <a:r>
              <a:rPr lang="en-US" sz="1600" dirty="0" err="1" smtClean="0">
                <a:solidFill>
                  <a:srgbClr val="008000"/>
                </a:solidFill>
                <a:latin typeface="Courier"/>
                <a:cs typeface="Courier"/>
              </a:rPr>
              <a:t>for(deg</a:t>
            </a:r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> = 0; deg &lt;= 180; deg++){  </a:t>
            </a:r>
            <a:r>
              <a:rPr lang="en-US" sz="1600" dirty="0" smtClean="0">
                <a:solidFill>
                  <a:srgbClr val="3366FF"/>
                </a:solidFill>
                <a:latin typeface="Courier"/>
                <a:cs typeface="Courier"/>
              </a:rPr>
              <a:t>// visit full range</a:t>
            </a:r>
          </a:p>
          <a:p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>    </a:t>
            </a:r>
            <a:r>
              <a:rPr lang="en-US" sz="1600" dirty="0" err="1" smtClean="0">
                <a:solidFill>
                  <a:srgbClr val="008000"/>
                </a:solidFill>
                <a:latin typeface="Courier"/>
                <a:cs typeface="Courier"/>
              </a:rPr>
              <a:t>hitec.write(deg</a:t>
            </a:r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>);               </a:t>
            </a:r>
            <a:r>
              <a:rPr lang="en-US" sz="1600" dirty="0" smtClean="0">
                <a:solidFill>
                  <a:srgbClr val="3366FF"/>
                </a:solidFill>
                <a:latin typeface="Courier"/>
                <a:cs typeface="Courier"/>
              </a:rPr>
              <a:t>// send servo to deg</a:t>
            </a:r>
          </a:p>
          <a:p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>    delay(20);</a:t>
            </a:r>
          </a:p>
          <a:p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>  }</a:t>
            </a:r>
          </a:p>
          <a:p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>  </a:t>
            </a:r>
            <a:r>
              <a:rPr lang="en-US" sz="1600" dirty="0" err="1" smtClean="0">
                <a:solidFill>
                  <a:srgbClr val="008000"/>
                </a:solidFill>
                <a:latin typeface="Courier"/>
                <a:cs typeface="Courier"/>
              </a:rPr>
              <a:t>for(deg</a:t>
            </a:r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> = 180; deg &gt;= 0; deg--){  </a:t>
            </a:r>
            <a:r>
              <a:rPr lang="en-US" sz="1600" dirty="0" smtClean="0">
                <a:solidFill>
                  <a:srgbClr val="3366FF"/>
                </a:solidFill>
                <a:latin typeface="Courier"/>
                <a:cs typeface="Courier"/>
              </a:rPr>
              <a:t>// return trip</a:t>
            </a:r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>                                </a:t>
            </a:r>
          </a:p>
          <a:p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>    </a:t>
            </a:r>
            <a:r>
              <a:rPr lang="en-US" sz="1600" dirty="0" err="1" smtClean="0">
                <a:solidFill>
                  <a:srgbClr val="008000"/>
                </a:solidFill>
                <a:latin typeface="Courier"/>
                <a:cs typeface="Courier"/>
              </a:rPr>
              <a:t>hitec.write(deg</a:t>
            </a:r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>);               </a:t>
            </a:r>
            <a:r>
              <a:rPr lang="en-US" sz="1600" dirty="0" smtClean="0">
                <a:solidFill>
                  <a:srgbClr val="3366FF"/>
                </a:solidFill>
                <a:latin typeface="Courier"/>
                <a:cs typeface="Courier"/>
              </a:rPr>
              <a:t>// send servo to deg</a:t>
            </a:r>
          </a:p>
          <a:p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>    delay(20);</a:t>
            </a:r>
          </a:p>
          <a:p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>  }</a:t>
            </a:r>
          </a:p>
          <a:p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>}</a:t>
            </a:r>
            <a:endParaRPr lang="en-US" dirty="0">
              <a:solidFill>
                <a:srgbClr val="008000"/>
              </a:solidFill>
              <a:latin typeface="Courier"/>
              <a:cs typeface="Couri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Servo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581" dirty="0" err="1" smtClean="0">
                <a:solidFill>
                  <a:srgbClr val="008000"/>
                </a:solidFill>
                <a:latin typeface="Courier"/>
                <a:cs typeface="Courier"/>
              </a:rPr>
              <a:t>attach</a:t>
            </a:r>
            <a:r>
              <a:rPr lang="en-US" dirty="0" err="1" smtClean="0"/>
              <a:t>(</a:t>
            </a:r>
            <a:r>
              <a:rPr lang="en-US" i="1" dirty="0" err="1" smtClean="0"/>
              <a:t>pin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Attaches a servo motor to an i/o pin.</a:t>
            </a:r>
          </a:p>
          <a:p>
            <a:r>
              <a:rPr lang="en-US" sz="2581" dirty="0" err="1" smtClean="0">
                <a:solidFill>
                  <a:srgbClr val="008000"/>
                </a:solidFill>
                <a:latin typeface="Courier"/>
                <a:cs typeface="Courier"/>
              </a:rPr>
              <a:t>attach</a:t>
            </a:r>
            <a:r>
              <a:rPr lang="en-US" dirty="0" err="1" smtClean="0"/>
              <a:t>(</a:t>
            </a:r>
            <a:r>
              <a:rPr lang="en-US" i="1" dirty="0" err="1" smtClean="0"/>
              <a:t>pin</a:t>
            </a:r>
            <a:r>
              <a:rPr lang="en-US" dirty="0" smtClean="0"/>
              <a:t>, </a:t>
            </a:r>
            <a:r>
              <a:rPr lang="en-US" i="1" dirty="0" smtClean="0"/>
              <a:t>min</a:t>
            </a:r>
            <a:r>
              <a:rPr lang="en-US" dirty="0" smtClean="0"/>
              <a:t>, </a:t>
            </a:r>
            <a:r>
              <a:rPr lang="en-US" i="1" dirty="0" smtClean="0"/>
              <a:t>max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Attaches to a pin setting min and max values in microseconds; default min is 544, max is 2400  </a:t>
            </a:r>
          </a:p>
          <a:p>
            <a:r>
              <a:rPr lang="en-US" sz="2581" dirty="0" err="1" smtClean="0">
                <a:solidFill>
                  <a:srgbClr val="008000"/>
                </a:solidFill>
                <a:latin typeface="Courier"/>
                <a:cs typeface="Courier"/>
              </a:rPr>
              <a:t>write</a:t>
            </a:r>
            <a:r>
              <a:rPr lang="en-US" dirty="0" err="1" smtClean="0"/>
              <a:t>(</a:t>
            </a:r>
            <a:r>
              <a:rPr lang="en-US" i="1" dirty="0" err="1" smtClean="0"/>
              <a:t>deg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Sets the servo angle in degrees.  (invalid angle that is valid as pulse in microseconds is treated as microseconds)</a:t>
            </a:r>
          </a:p>
          <a:p>
            <a:r>
              <a:rPr lang="en-US" sz="2581" dirty="0" err="1" smtClean="0">
                <a:solidFill>
                  <a:srgbClr val="008000"/>
                </a:solidFill>
                <a:latin typeface="Courier"/>
                <a:cs typeface="Courier"/>
              </a:rPr>
              <a:t>writeMicroseconds</a:t>
            </a:r>
            <a:r>
              <a:rPr lang="en-US" dirty="0" err="1" smtClean="0"/>
              <a:t>(</a:t>
            </a:r>
            <a:r>
              <a:rPr lang="en-US" i="1" dirty="0" err="1" smtClean="0"/>
              <a:t>us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Sets the servo pulse width in microseconds (gives very high resolution)</a:t>
            </a:r>
          </a:p>
          <a:p>
            <a:r>
              <a:rPr lang="en-US" sz="2581" dirty="0" smtClean="0">
                <a:solidFill>
                  <a:srgbClr val="008000"/>
                </a:solidFill>
                <a:latin typeface="Courier"/>
                <a:cs typeface="Courier"/>
              </a:rPr>
              <a:t>read()</a:t>
            </a:r>
          </a:p>
          <a:p>
            <a:pPr lvl="1"/>
            <a:r>
              <a:rPr lang="en-US" dirty="0" smtClean="0"/>
              <a:t>Gets the last written servo pulse width as an angle between 0 and 180. </a:t>
            </a:r>
          </a:p>
          <a:p>
            <a:r>
              <a:rPr lang="en-US" sz="2581" dirty="0" err="1" smtClean="0">
                <a:solidFill>
                  <a:srgbClr val="008000"/>
                </a:solidFill>
                <a:latin typeface="Courier"/>
                <a:cs typeface="Courier"/>
              </a:rPr>
              <a:t>readMicroseconds</a:t>
            </a:r>
            <a:r>
              <a:rPr lang="en-US" sz="2581" dirty="0" smtClean="0">
                <a:solidFill>
                  <a:srgbClr val="008000"/>
                </a:solidFill>
                <a:latin typeface="Courier"/>
                <a:cs typeface="Courier"/>
              </a:rPr>
              <a:t>()</a:t>
            </a:r>
          </a:p>
          <a:p>
            <a:pPr lvl="1"/>
            <a:r>
              <a:rPr lang="en-US" dirty="0" smtClean="0"/>
              <a:t>Gets the last written servo pulse width in microseconds</a:t>
            </a:r>
          </a:p>
          <a:p>
            <a:r>
              <a:rPr lang="en-US" sz="2581" dirty="0" smtClean="0">
                <a:solidFill>
                  <a:srgbClr val="008000"/>
                </a:solidFill>
                <a:latin typeface="Courier"/>
                <a:cs typeface="Courier"/>
              </a:rPr>
              <a:t>attached()</a:t>
            </a:r>
          </a:p>
          <a:p>
            <a:pPr lvl="1"/>
            <a:r>
              <a:rPr lang="en-US" dirty="0" smtClean="0"/>
              <a:t>Returns true if there is a servo attached. </a:t>
            </a:r>
          </a:p>
          <a:p>
            <a:r>
              <a:rPr lang="en-US" sz="2581" dirty="0" smtClean="0">
                <a:solidFill>
                  <a:srgbClr val="008000"/>
                </a:solidFill>
                <a:latin typeface="Courier"/>
                <a:cs typeface="Courier"/>
              </a:rPr>
              <a:t>detach()</a:t>
            </a:r>
          </a:p>
          <a:p>
            <a:pPr lvl="1"/>
            <a:r>
              <a:rPr lang="en-US" dirty="0" smtClean="0"/>
              <a:t>Stops an attached servo from pulsing its i/o pin.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Libraries: 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how to use standard libraries at:</a:t>
            </a:r>
          </a:p>
          <a:p>
            <a:pPr lvl="1"/>
            <a:r>
              <a:rPr lang="en-US" dirty="0" smtClean="0">
                <a:hlinkClick r:id="rId2"/>
              </a:rPr>
              <a:t>http://arduino.cc/en/Reference/Libraries</a:t>
            </a:r>
            <a:endParaRPr lang="en-US" dirty="0" smtClean="0"/>
          </a:p>
          <a:p>
            <a:r>
              <a:rPr lang="en-US" dirty="0" smtClean="0"/>
              <a:t>But also a number of contributed libraries</a:t>
            </a:r>
          </a:p>
          <a:p>
            <a:r>
              <a:rPr lang="en-US" dirty="0" smtClean="0"/>
              <a:t>Upside: work and deep understanding already done</a:t>
            </a:r>
          </a:p>
          <a:p>
            <a:r>
              <a:rPr lang="en-US" dirty="0" smtClean="0"/>
              <a:t>Downside: will you learn anything by picking up pre-made sophisticated pieces?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 Motor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5524"/>
            <a:ext cx="8229600" cy="5533871"/>
          </a:xfrm>
        </p:spPr>
        <p:txBody>
          <a:bodyPr/>
          <a:lstStyle/>
          <a:p>
            <a:r>
              <a:rPr lang="en-US" dirty="0" smtClean="0"/>
              <a:t>Coil to produce magnetic field, on rotating shaft</a:t>
            </a:r>
          </a:p>
          <a:p>
            <a:r>
              <a:rPr lang="en-US" dirty="0" smtClean="0"/>
              <a:t>Permanent magnet or fixed electromagnet</a:t>
            </a:r>
          </a:p>
          <a:p>
            <a:r>
              <a:rPr lang="en-US" dirty="0" err="1" smtClean="0"/>
              <a:t>Commutator</a:t>
            </a:r>
            <a:r>
              <a:rPr lang="en-US" dirty="0" smtClean="0"/>
              <a:t> to switch polarity of rotating magnet as it revolves</a:t>
            </a:r>
          </a:p>
          <a:p>
            <a:pPr lvl="1"/>
            <a:r>
              <a:rPr lang="en-US" dirty="0" smtClean="0"/>
              <a:t>the “carrot” is always out front (and will also get push from behind if switchover</a:t>
            </a:r>
            <a:r>
              <a:rPr lang="en-US" dirty="0" smtClean="0"/>
              <a:t> is timed </a:t>
            </a:r>
            <a:r>
              <a:rPr lang="en-US" dirty="0" smtClean="0"/>
              <a:t>right)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 descr="dc-mot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6347" y="4138605"/>
            <a:ext cx="2286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 Torque-speed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See </a:t>
            </a:r>
            <a:r>
              <a:rPr lang="en-US" dirty="0" smtClean="0">
                <a:hlinkClick r:id="rId2"/>
              </a:rPr>
              <a:t>http://lancet.mit.edu/motors/motors3.html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Stalls at </a:t>
            </a:r>
            <a:r>
              <a:rPr lang="en-US" i="1" dirty="0" err="1" smtClean="0">
                <a:latin typeface="Symbol" charset="2"/>
                <a:cs typeface="Symbol" charset="2"/>
              </a:rPr>
              <a:t>t</a:t>
            </a:r>
            <a:r>
              <a:rPr lang="en-US" baseline="-25000" dirty="0" err="1" smtClean="0"/>
              <a:t>s</a:t>
            </a:r>
            <a:r>
              <a:rPr lang="en-US" dirty="0" smtClean="0"/>
              <a:t>; no load at </a:t>
            </a:r>
            <a:r>
              <a:rPr lang="en-US" i="1" dirty="0" err="1" smtClean="0">
                <a:latin typeface="Symbol" charset="2"/>
                <a:cs typeface="Symbol" charset="2"/>
              </a:rPr>
              <a:t>w</a:t>
            </a:r>
            <a:r>
              <a:rPr lang="en-US" baseline="-25000" dirty="0" err="1" smtClean="0"/>
              <a:t>n</a:t>
            </a:r>
            <a:r>
              <a:rPr lang="en-US" dirty="0" smtClean="0"/>
              <a:t> </a:t>
            </a:r>
          </a:p>
          <a:p>
            <a:r>
              <a:rPr lang="en-US" dirty="0" smtClean="0"/>
              <a:t>Power is </a:t>
            </a:r>
            <a:r>
              <a:rPr lang="en-US" i="1" dirty="0" err="1" smtClean="0">
                <a:latin typeface="Symbol" charset="2"/>
                <a:cs typeface="Symbol" charset="2"/>
              </a:rPr>
              <a:t>tw</a:t>
            </a:r>
            <a:r>
              <a:rPr lang="en-US" dirty="0" smtClean="0"/>
              <a:t>; area of rectangle touching curve</a:t>
            </a:r>
          </a:p>
          <a:p>
            <a:pPr lvl="1"/>
            <a:r>
              <a:rPr lang="en-US" dirty="0" smtClean="0"/>
              <a:t>max power is </a:t>
            </a:r>
            <a:r>
              <a:rPr lang="en-US" i="1" dirty="0" err="1" smtClean="0"/>
              <a:t>P</a:t>
            </a:r>
            <a:r>
              <a:rPr lang="en-US" baseline="-25000" dirty="0" err="1" smtClean="0"/>
              <a:t>max</a:t>
            </a:r>
            <a:r>
              <a:rPr lang="en-US" dirty="0" smtClean="0"/>
              <a:t> = ¼ </a:t>
            </a:r>
            <a:r>
              <a:rPr lang="en-US" i="1" dirty="0" err="1" smtClean="0">
                <a:latin typeface="Symbol" charset="2"/>
                <a:cs typeface="Symbol" charset="2"/>
              </a:rPr>
              <a:t>t</a:t>
            </a:r>
            <a:r>
              <a:rPr lang="en-US" baseline="-25000" dirty="0" err="1" smtClean="0"/>
              <a:t>s</a:t>
            </a:r>
            <a:r>
              <a:rPr lang="en-US" i="1" dirty="0" err="1" smtClean="0">
                <a:latin typeface="Symbol" charset="2"/>
                <a:cs typeface="Symbol" charset="2"/>
              </a:rPr>
              <a:t>w</a:t>
            </a:r>
            <a:r>
              <a:rPr lang="en-US" baseline="-25000" dirty="0" err="1" smtClean="0"/>
              <a:t>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 descr="torque-spe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540" y="1480682"/>
            <a:ext cx="3556000" cy="3253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Winding has resistance, </a:t>
            </a:r>
            <a:r>
              <a:rPr lang="en-US" i="1" dirty="0" smtClean="0"/>
              <a:t>R</a:t>
            </a:r>
            <a:r>
              <a:rPr lang="en-US" dirty="0" smtClean="0"/>
              <a:t>, typically in the 10 </a:t>
            </a:r>
            <a:r>
              <a:rPr lang="en-US" dirty="0" smtClean="0">
                <a:latin typeface="Symbol" charset="2"/>
                <a:cs typeface="Symbol" charset="2"/>
              </a:rPr>
              <a:t>W</a:t>
            </a:r>
            <a:r>
              <a:rPr lang="en-US" dirty="0" smtClean="0"/>
              <a:t> range</a:t>
            </a:r>
          </a:p>
          <a:p>
            <a:r>
              <a:rPr lang="en-US" dirty="0" smtClean="0"/>
              <a:t>If provided a constant voltage, </a:t>
            </a:r>
            <a:r>
              <a:rPr lang="en-US" i="1" dirty="0" smtClean="0"/>
              <a:t>V</a:t>
            </a:r>
            <a:endParaRPr lang="en-US" dirty="0" smtClean="0"/>
          </a:p>
          <a:p>
            <a:pPr lvl="1"/>
            <a:r>
              <a:rPr lang="en-US" dirty="0" smtClean="0"/>
              <a:t>winding eats power </a:t>
            </a:r>
            <a:r>
              <a:rPr lang="en-US" i="1" dirty="0" smtClean="0"/>
              <a:t>P</a:t>
            </a:r>
            <a:r>
              <a:rPr lang="en-US" baseline="-25000" dirty="0" smtClean="0"/>
              <a:t>w</a:t>
            </a:r>
            <a:r>
              <a:rPr lang="en-US" dirty="0" smtClean="0"/>
              <a:t> = </a:t>
            </a:r>
            <a:r>
              <a:rPr lang="en-US" i="1" dirty="0" smtClean="0"/>
              <a:t>V</a:t>
            </a:r>
            <a:r>
              <a:rPr lang="en-US" baseline="30000" dirty="0" smtClean="0"/>
              <a:t>2</a:t>
            </a:r>
            <a:r>
              <a:rPr lang="en-US" dirty="0" smtClean="0"/>
              <a:t>/</a:t>
            </a:r>
            <a:r>
              <a:rPr lang="en-US" i="1" dirty="0" smtClean="0"/>
              <a:t>R</a:t>
            </a:r>
          </a:p>
          <a:p>
            <a:pPr lvl="1"/>
            <a:r>
              <a:rPr lang="en-US" dirty="0" smtClean="0"/>
              <a:t>motor delivers </a:t>
            </a:r>
            <a:r>
              <a:rPr lang="en-US" i="1" dirty="0" smtClean="0"/>
              <a:t>P</a:t>
            </a:r>
            <a:r>
              <a:rPr lang="en-US" baseline="-25000" dirty="0" smtClean="0"/>
              <a:t>m</a:t>
            </a:r>
            <a:r>
              <a:rPr lang="en-US" dirty="0" smtClean="0"/>
              <a:t> = </a:t>
            </a:r>
            <a:r>
              <a:rPr lang="en-US" i="1" dirty="0" err="1" smtClean="0">
                <a:latin typeface="Symbol" charset="2"/>
                <a:cs typeface="Symbol" charset="2"/>
              </a:rPr>
              <a:t>tw</a:t>
            </a:r>
            <a:endParaRPr lang="en-US" i="1" dirty="0" smtClean="0">
              <a:latin typeface="Symbol" charset="2"/>
              <a:cs typeface="Symbol" charset="2"/>
            </a:endParaRPr>
          </a:p>
          <a:p>
            <a:pPr lvl="1"/>
            <a:r>
              <a:rPr lang="en-US" dirty="0" smtClean="0"/>
              <a:t>current required is </a:t>
            </a:r>
            <a:r>
              <a:rPr lang="en-US" i="1" dirty="0" err="1" smtClean="0"/>
              <a:t>I</a:t>
            </a:r>
            <a:r>
              <a:rPr lang="en-US" baseline="-25000" dirty="0" err="1" smtClean="0"/>
              <a:t>tot</a:t>
            </a:r>
            <a:r>
              <a:rPr lang="en-US" dirty="0" smtClean="0"/>
              <a:t> = (</a:t>
            </a:r>
            <a:r>
              <a:rPr lang="en-US" i="1" dirty="0" smtClean="0"/>
              <a:t>P</a:t>
            </a:r>
            <a:r>
              <a:rPr lang="en-US" baseline="-25000" dirty="0" smtClean="0"/>
              <a:t>w</a:t>
            </a:r>
            <a:r>
              <a:rPr lang="en-US" dirty="0" smtClean="0"/>
              <a:t> + </a:t>
            </a:r>
            <a:r>
              <a:rPr lang="en-US" i="1" dirty="0" smtClean="0"/>
              <a:t>P</a:t>
            </a:r>
            <a:r>
              <a:rPr lang="en-US" baseline="-25000" dirty="0" smtClean="0"/>
              <a:t>m</a:t>
            </a:r>
            <a:r>
              <a:rPr lang="en-US" dirty="0" smtClean="0"/>
              <a:t>)/</a:t>
            </a:r>
            <a:r>
              <a:rPr lang="en-US" i="1" dirty="0" smtClean="0"/>
              <a:t>V</a:t>
            </a:r>
            <a:endParaRPr lang="en-US" dirty="0" smtClean="0"/>
          </a:p>
          <a:p>
            <a:r>
              <a:rPr lang="en-US" dirty="0" smtClean="0"/>
              <a:t>At max power output (</a:t>
            </a:r>
            <a:r>
              <a:rPr lang="en-US" i="1" dirty="0" smtClean="0"/>
              <a:t>P</a:t>
            </a:r>
            <a:r>
              <a:rPr lang="en-US" baseline="-25000" dirty="0" smtClean="0"/>
              <a:t>m</a:t>
            </a:r>
            <a:r>
              <a:rPr lang="en-US" dirty="0" smtClean="0"/>
              <a:t> = ¼ </a:t>
            </a:r>
            <a:r>
              <a:rPr lang="en-US" i="1" dirty="0" err="1" smtClean="0">
                <a:latin typeface="Symbol" charset="2"/>
                <a:cs typeface="Symbol" charset="2"/>
              </a:rPr>
              <a:t>t</a:t>
            </a:r>
            <a:r>
              <a:rPr lang="en-US" baseline="-25000" dirty="0" err="1" smtClean="0"/>
              <a:t>s</a:t>
            </a:r>
            <a:r>
              <a:rPr lang="en-US" i="1" dirty="0" err="1" smtClean="0">
                <a:latin typeface="Symbol" charset="2"/>
                <a:cs typeface="Symbol" charset="2"/>
              </a:rPr>
              <a:t>w</a:t>
            </a:r>
            <a:r>
              <a:rPr lang="en-US" baseline="-25000" dirty="0" err="1" smtClean="0"/>
              <a:t>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turns out winding loss is comparable, for</a:t>
            </a:r>
            <a:r>
              <a:rPr lang="en-US" dirty="0" smtClean="0"/>
              <a:t> ~50</a:t>
            </a:r>
            <a:r>
              <a:rPr lang="en-US" dirty="0" smtClean="0"/>
              <a:t>% efficiency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Types (for us)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Servo motor</a:t>
            </a:r>
          </a:p>
          <a:p>
            <a:pPr lvl="1"/>
            <a:r>
              <a:rPr lang="en-US" dirty="0" smtClean="0"/>
              <a:t>PWM sets position, used for R/C planes, cars, etc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180° range limit, typically</a:t>
            </a:r>
            <a:endParaRPr lang="en-US" dirty="0" smtClean="0"/>
          </a:p>
          <a:p>
            <a:pPr lvl="1"/>
            <a:r>
              <a:rPr lang="en-US" dirty="0" smtClean="0"/>
              <a:t>5 V supply</a:t>
            </a:r>
          </a:p>
          <a:p>
            <a:r>
              <a:rPr lang="en-US" dirty="0" smtClean="0"/>
              <a:t>Stepper motor</a:t>
            </a:r>
          </a:p>
          <a:p>
            <a:pPr lvl="1"/>
            <a:r>
              <a:rPr lang="en-US" dirty="0" smtClean="0"/>
              <a:t>For precise angular control or speed control</a:t>
            </a:r>
          </a:p>
          <a:p>
            <a:pPr lvl="1"/>
            <a:r>
              <a:rPr lang="en-US" dirty="0" smtClean="0"/>
              <a:t>Can rotate indefinitely</a:t>
            </a:r>
          </a:p>
          <a:p>
            <a:pPr lvl="1"/>
            <a:r>
              <a:rPr lang="en-US" dirty="0" smtClean="0"/>
              <a:t>Lots of holding torque</a:t>
            </a:r>
          </a:p>
          <a:p>
            <a:r>
              <a:rPr lang="en-US" dirty="0" smtClean="0"/>
              <a:t>DC motor</a:t>
            </a:r>
          </a:p>
          <a:p>
            <a:pPr lvl="1"/>
            <a:r>
              <a:rPr lang="en-US" dirty="0" smtClean="0"/>
              <a:t>simplest technology; give up on precise </a:t>
            </a:r>
            <a:r>
              <a:rPr lang="en-US" dirty="0" smtClean="0"/>
              <a:t>control</a:t>
            </a:r>
          </a:p>
          <a:p>
            <a:pPr lvl="1"/>
            <a:r>
              <a:rPr lang="en-US" dirty="0" smtClean="0"/>
              <a:t>good when you just need something to SPIN!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2.4 V motor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02454"/>
            <a:ext cx="8616640" cy="250023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Random online spec for 2.4 V motor (beware flipped axes)</a:t>
            </a:r>
          </a:p>
          <a:p>
            <a:pPr lvl="1"/>
            <a:r>
              <a:rPr lang="en-US" dirty="0" smtClean="0"/>
              <a:t>note at power max 0.0008 Nm; 0.7 A; 8000 RPM (837 </a:t>
            </a:r>
            <a:r>
              <a:rPr lang="en-US" dirty="0" err="1" smtClean="0"/>
              <a:t>rad/s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total consumption 2.4×0.7 = 1.68 W</a:t>
            </a:r>
          </a:p>
          <a:p>
            <a:pPr lvl="2"/>
            <a:r>
              <a:rPr lang="en-US" dirty="0" smtClean="0"/>
              <a:t>motor power 0.0008×837 = 0.67 W; efficiency 40%</a:t>
            </a:r>
          </a:p>
          <a:p>
            <a:pPr lvl="2"/>
            <a:r>
              <a:rPr lang="en-US" dirty="0" smtClean="0"/>
              <a:t>at constant V = 2.4, total power consumption rises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/>
              <a:t> 3 W toward stall</a:t>
            </a:r>
          </a:p>
          <a:p>
            <a:pPr lvl="2"/>
            <a:r>
              <a:rPr lang="en-US" dirty="0" smtClean="0"/>
              <a:t>1.25 A at stall implies winding </a:t>
            </a:r>
            <a:r>
              <a:rPr lang="en-US" i="1" dirty="0" smtClean="0"/>
              <a:t>R</a:t>
            </a:r>
            <a:r>
              <a:rPr lang="en-US" dirty="0" smtClean="0"/>
              <a:t> = </a:t>
            </a:r>
            <a:r>
              <a:rPr lang="en-US" i="1" dirty="0" smtClean="0"/>
              <a:t>V</a:t>
            </a:r>
            <a:r>
              <a:rPr lang="en-US" dirty="0" smtClean="0"/>
              <a:t>/</a:t>
            </a:r>
            <a:r>
              <a:rPr lang="en-US" i="1" dirty="0" smtClean="0"/>
              <a:t>I</a:t>
            </a:r>
            <a:r>
              <a:rPr lang="en-US" dirty="0" smtClean="0"/>
              <a:t> = 1.9 </a:t>
            </a:r>
            <a:r>
              <a:rPr lang="en-US" dirty="0" smtClean="0">
                <a:latin typeface="Symbol" charset="2"/>
                <a:cs typeface="Symbol" charset="2"/>
              </a:rPr>
              <a:t>W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5" descr="2.4v-motor-per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905" y="798286"/>
            <a:ext cx="7112000" cy="355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random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99189"/>
            <a:ext cx="8229600" cy="439020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Note provision of stall torque and no-load speed</a:t>
            </a:r>
          </a:p>
          <a:p>
            <a:pPr lvl="1"/>
            <a:r>
              <a:rPr lang="en-US" dirty="0" smtClean="0"/>
              <a:t>suggests max output power of ¼×2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dirty="0" smtClean="0"/>
              <a:t>(5500)/60×0.0183 = 2.6 W</a:t>
            </a:r>
          </a:p>
          <a:p>
            <a:pPr lvl="1"/>
            <a:r>
              <a:rPr lang="en-US" dirty="0" smtClean="0"/>
              <a:t>about half this at max efficiency point</a:t>
            </a:r>
          </a:p>
          <a:p>
            <a:pPr lvl="1"/>
            <a:r>
              <a:rPr lang="en-US" dirty="0" smtClean="0"/>
              <a:t>2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dirty="0" smtClean="0"/>
              <a:t>(4840)/60×0.00248 = 1.25 W</a:t>
            </a:r>
          </a:p>
          <a:p>
            <a:pPr lvl="1"/>
            <a:r>
              <a:rPr lang="en-US" dirty="0" smtClean="0"/>
              <a:t>at max efficiency, 0.17×12 = 2.04 W, suggesting 61% eff.</a:t>
            </a:r>
          </a:p>
          <a:p>
            <a:pPr lvl="1"/>
            <a:r>
              <a:rPr lang="en-US" dirty="0" smtClean="0"/>
              <a:t>implied coil resistance 12/1.06 ≈ 11 </a:t>
            </a:r>
            <a:r>
              <a:rPr lang="en-US" dirty="0" smtClean="0">
                <a:latin typeface="Symbol" charset="2"/>
                <a:cs typeface="Symbol" charset="2"/>
              </a:rPr>
              <a:t>W</a:t>
            </a:r>
            <a:r>
              <a:rPr lang="en-US" dirty="0" smtClean="0">
                <a:cs typeface="Symbol" charset="2"/>
              </a:rPr>
              <a:t> (judged at stall)</a:t>
            </a:r>
            <a:endParaRPr lang="en-US" dirty="0" smtClean="0">
              <a:latin typeface="Symbol" charset="2"/>
              <a:cs typeface="Symbol" charset="2"/>
            </a:endParaRPr>
          </a:p>
          <a:p>
            <a:r>
              <a:rPr lang="en-US" dirty="0" smtClean="0"/>
              <a:t>Lesson: for DC motors, electrical current depends on loading condition</a:t>
            </a:r>
          </a:p>
          <a:p>
            <a:pPr lvl="1"/>
            <a:r>
              <a:rPr lang="en-US" dirty="0" smtClean="0"/>
              <a:t>current is maximum when motor straining against stall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5" descr="motor-spec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9078"/>
            <a:ext cx="9144000" cy="860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Servo Internals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Servo motor is just a seriously gear-reduced DC motor with a feedback mechanism (</a:t>
            </a:r>
            <a:r>
              <a:rPr lang="en-US" dirty="0" err="1" smtClean="0"/>
              <a:t>e.g</a:t>
            </a:r>
            <a:r>
              <a:rPr lang="en-US" dirty="0" smtClean="0"/>
              <a:t>, potentiometer) to shut it off when it is satisfied with its position</a:t>
            </a:r>
          </a:p>
          <a:p>
            <a:pPr lvl="1"/>
            <a:r>
              <a:rPr lang="en-US" dirty="0" smtClean="0"/>
              <a:t>and drive motor faster or slower depending on how far off target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 descr="p2serv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955" y="3631895"/>
            <a:ext cx="3810000" cy="2857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34459" y="5967170"/>
            <a:ext cx="1085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DC motor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96525" y="3631895"/>
            <a:ext cx="1557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potentiometer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40151" y="5390511"/>
            <a:ext cx="155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gear reduction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rot="16200000" flipH="1">
            <a:off x="4811385" y="4124300"/>
            <a:ext cx="611807" cy="365659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5180248" y="5678836"/>
            <a:ext cx="408205" cy="168464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3"/>
          </p:cNvCxnSpPr>
          <p:nvPr/>
        </p:nvCxnSpPr>
        <p:spPr>
          <a:xfrm flipV="1">
            <a:off x="2293694" y="5170226"/>
            <a:ext cx="1192203" cy="404951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Clever Steppers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Stepper motors work in baby steps</a:t>
            </a:r>
          </a:p>
          <a:p>
            <a:r>
              <a:rPr lang="en-US" dirty="0" smtClean="0"/>
              <a:t>In simplest version, there are two DC windings</a:t>
            </a:r>
          </a:p>
          <a:p>
            <a:pPr lvl="1"/>
            <a:r>
              <a:rPr lang="en-US" dirty="0" smtClean="0"/>
              <a:t>typically arranged in numerous loops around casing</a:t>
            </a:r>
          </a:p>
          <a:p>
            <a:pPr lvl="1"/>
            <a:r>
              <a:rPr lang="en-US" dirty="0" smtClean="0"/>
              <a:t>depending on direction of current flow, </a:t>
            </a:r>
            <a:r>
              <a:rPr lang="en-US" smtClean="0"/>
              <a:t>field is reversible</a:t>
            </a:r>
            <a:endParaRPr lang="en-US" dirty="0" smtClean="0"/>
          </a:p>
          <a:p>
            <a:r>
              <a:rPr lang="en-US" dirty="0" smtClean="0"/>
              <a:t>Rotor has permanent magnets periodically arranged</a:t>
            </a:r>
          </a:p>
          <a:p>
            <a:pPr lvl="1"/>
            <a:r>
              <a:rPr lang="en-US" dirty="0" smtClean="0"/>
              <a:t>but a differing number from the external coils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6" descr="step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60495"/>
            <a:ext cx="3086100" cy="2628900"/>
          </a:xfrm>
          <a:prstGeom prst="rect">
            <a:avLst/>
          </a:prstGeom>
        </p:spPr>
      </p:pic>
      <p:pic>
        <p:nvPicPr>
          <p:cNvPr id="8" name="Picture 7" descr="Stepper_mot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3240" y="4053804"/>
            <a:ext cx="2794000" cy="2095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52403" y="4094715"/>
            <a:ext cx="1509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teeth on rotor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9705" y="5089385"/>
            <a:ext cx="1609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8 “dentures”</a:t>
            </a:r>
          </a:p>
          <a:p>
            <a:pPr algn="r"/>
            <a:r>
              <a:rPr lang="en-US" dirty="0" smtClean="0"/>
              <a:t>around outside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429153" y="4464047"/>
            <a:ext cx="1192755" cy="304482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3"/>
          </p:cNvCxnSpPr>
          <p:nvPr/>
        </p:nvCxnSpPr>
        <p:spPr>
          <a:xfrm flipV="1">
            <a:off x="5429153" y="5247974"/>
            <a:ext cx="985416" cy="164577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3"/>
          </p:cNvCxnSpPr>
          <p:nvPr/>
        </p:nvCxnSpPr>
        <p:spPr>
          <a:xfrm>
            <a:off x="5429153" y="5412551"/>
            <a:ext cx="1348260" cy="159372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Carefully Choreographed 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Four different combinations can be presented to the two coils (A &amp; B; each bi-directional)</a:t>
            </a:r>
          </a:p>
          <a:p>
            <a:pPr lvl="1"/>
            <a:r>
              <a:rPr lang="en-US" dirty="0" smtClean="0"/>
              <a:t>each combination attracts the rotor to a (usu. slightly) different position/phase</a:t>
            </a:r>
          </a:p>
          <a:p>
            <a:pPr lvl="1"/>
            <a:r>
              <a:rPr lang="en-US" dirty="0" smtClean="0"/>
              <a:t>stepping through these combinations in sequence walks the rotor by the hand to the next step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5" descr="stepper-2coi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96869"/>
            <a:ext cx="9144000" cy="26631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2300" y="6152487"/>
            <a:ext cx="8013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 practice, rotor has many poles around (in teeth, often), so each step is much finer.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2389"/>
            <a:ext cx="8229600" cy="729263"/>
          </a:xfrm>
        </p:spPr>
        <p:txBody>
          <a:bodyPr/>
          <a:lstStyle/>
          <a:p>
            <a:r>
              <a:rPr lang="en-US" dirty="0" smtClean="0"/>
              <a:t>Toothed Animation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298" y="616874"/>
            <a:ext cx="2903902" cy="587252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Note teeth are not phased with “dentures” all the way around</a:t>
            </a:r>
          </a:p>
          <a:p>
            <a:pPr lvl="1"/>
            <a:r>
              <a:rPr lang="en-US" dirty="0" smtClean="0"/>
              <a:t>each is 90° from neighbor</a:t>
            </a:r>
          </a:p>
          <a:p>
            <a:r>
              <a:rPr lang="en-US" dirty="0" smtClean="0"/>
              <a:t>This sequence is typical of center-tap steppers</a:t>
            </a:r>
          </a:p>
          <a:p>
            <a:pPr lvl="1"/>
            <a:r>
              <a:rPr lang="en-US" dirty="0" smtClean="0"/>
              <a:t>can activate one side of coil at a time</a:t>
            </a:r>
          </a:p>
          <a:p>
            <a:r>
              <a:rPr lang="en-US" dirty="0" smtClean="0"/>
              <a:t>Note usually have more than four “dentures” around outside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" name="Picture 6" descr="StepperMotorAni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236" y="571500"/>
            <a:ext cx="5715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Stepping Schemes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go in full steps, half steps, or even </a:t>
            </a:r>
            <a:r>
              <a:rPr lang="en-US" dirty="0" err="1" smtClean="0"/>
              <a:t>microstep</a:t>
            </a:r>
            <a:endParaRPr lang="en-US" dirty="0" smtClean="0"/>
          </a:p>
          <a:p>
            <a:pPr lvl="1"/>
            <a:r>
              <a:rPr lang="en-US" dirty="0" smtClean="0"/>
              <a:t>full step is where one coil is on and has full attention of rotor</a:t>
            </a:r>
          </a:p>
          <a:p>
            <a:pPr lvl="1"/>
            <a:r>
              <a:rPr lang="en-US" dirty="0" smtClean="0"/>
              <a:t>if two adjacent coils are on, they “split” position of rotor</a:t>
            </a:r>
          </a:p>
          <a:p>
            <a:pPr lvl="1"/>
            <a:r>
              <a:rPr lang="en-US" dirty="0" smtClean="0"/>
              <a:t>so half stepping allows finer control, but higher current draw</a:t>
            </a:r>
          </a:p>
          <a:p>
            <a:pPr lvl="1"/>
            <a:r>
              <a:rPr lang="en-US" dirty="0" smtClean="0"/>
              <a:t>instead of coils being all on or all off, can apply differing currents (or PWM) to each</a:t>
            </a:r>
          </a:p>
          <a:p>
            <a:pPr lvl="2"/>
            <a:r>
              <a:rPr lang="en-US" dirty="0" smtClean="0"/>
              <a:t>so can select a continuous range of positions between full steps</a:t>
            </a:r>
          </a:p>
          <a:p>
            <a:r>
              <a:rPr lang="en-US" dirty="0" smtClean="0"/>
              <a:t>Obviously, controlling a stepper motor is more complicated than our other options</a:t>
            </a:r>
          </a:p>
          <a:p>
            <a:pPr lvl="1"/>
            <a:r>
              <a:rPr lang="en-US" dirty="0" smtClean="0"/>
              <a:t>must manage states of coils, and step through sequence sensibly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Stepper Library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of the </a:t>
            </a:r>
            <a:r>
              <a:rPr lang="en-US" dirty="0" err="1" smtClean="0"/>
              <a:t>Arduino</a:t>
            </a:r>
            <a:r>
              <a:rPr lang="en-US" dirty="0" smtClean="0"/>
              <a:t> Standard Library set</a:t>
            </a:r>
          </a:p>
          <a:p>
            <a:r>
              <a:rPr lang="en-US" dirty="0" smtClean="0"/>
              <a:t>Available commands:</a:t>
            </a:r>
          </a:p>
          <a:p>
            <a:pPr lvl="1"/>
            <a:r>
              <a:rPr lang="en-US" dirty="0" err="1" smtClean="0">
                <a:hlinkClick r:id="rId2"/>
              </a:rPr>
              <a:t>Stepper</a:t>
            </a:r>
            <a:r>
              <a:rPr lang="en-US" dirty="0" err="1" smtClean="0"/>
              <a:t>(steps</a:t>
            </a:r>
            <a:r>
              <a:rPr lang="en-US" dirty="0" smtClean="0"/>
              <a:t>, pin1, pin2) </a:t>
            </a:r>
          </a:p>
          <a:p>
            <a:pPr lvl="1"/>
            <a:r>
              <a:rPr lang="en-US" dirty="0" err="1" smtClean="0">
                <a:hlinkClick r:id="rId2"/>
              </a:rPr>
              <a:t>Stepper</a:t>
            </a:r>
            <a:r>
              <a:rPr lang="en-US" dirty="0" err="1" smtClean="0"/>
              <a:t>(steps</a:t>
            </a:r>
            <a:r>
              <a:rPr lang="en-US" dirty="0" smtClean="0"/>
              <a:t>, pin1, pin2, pin3, pin4) </a:t>
            </a:r>
          </a:p>
          <a:p>
            <a:pPr lvl="1"/>
            <a:r>
              <a:rPr lang="en-US" dirty="0" err="1" smtClean="0">
                <a:hlinkClick r:id="rId3"/>
              </a:rPr>
              <a:t>setSpeed</a:t>
            </a:r>
            <a:r>
              <a:rPr lang="en-US" dirty="0" err="1" smtClean="0"/>
              <a:t>(rpm</a:t>
            </a:r>
            <a:r>
              <a:rPr lang="en-US" dirty="0" smtClean="0"/>
              <a:t>) </a:t>
            </a:r>
          </a:p>
          <a:p>
            <a:pPr lvl="1"/>
            <a:r>
              <a:rPr lang="en-US" dirty="0" err="1" smtClean="0">
                <a:hlinkClick r:id="rId4"/>
              </a:rPr>
              <a:t>step</a:t>
            </a:r>
            <a:r>
              <a:rPr lang="en-US" dirty="0" err="1" smtClean="0"/>
              <a:t>(steps</a:t>
            </a:r>
            <a:r>
              <a:rPr lang="en-US" dirty="0" smtClean="0"/>
              <a:t>) </a:t>
            </a:r>
          </a:p>
          <a:p>
            <a:r>
              <a:rPr lang="en-US" dirty="0" smtClean="0"/>
              <a:t>But </a:t>
            </a:r>
            <a:r>
              <a:rPr lang="en-US" dirty="0" err="1" smtClean="0"/>
              <a:t>Arduino</a:t>
            </a:r>
            <a:r>
              <a:rPr lang="en-US" dirty="0" smtClean="0"/>
              <a:t> cannot drive stepper directly</a:t>
            </a:r>
          </a:p>
          <a:p>
            <a:pPr lvl="1"/>
            <a:r>
              <a:rPr lang="en-US" dirty="0" smtClean="0"/>
              <a:t>can’t handle current</a:t>
            </a:r>
          </a:p>
          <a:p>
            <a:pPr lvl="1"/>
            <a:r>
              <a:rPr lang="en-US" dirty="0" smtClean="0"/>
              <a:t>need transistors to control current flow</a:t>
            </a:r>
          </a:p>
          <a:p>
            <a:pPr lvl="1"/>
            <a:r>
              <a:rPr lang="en-US" dirty="0" smtClean="0"/>
              <a:t>arrangement called H-bridge  ideally suited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stripped code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1062552"/>
            <a:ext cx="7079382" cy="5262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>#include &lt;</a:t>
            </a:r>
            <a:r>
              <a:rPr lang="en-US" sz="1600" dirty="0" err="1" smtClean="0">
                <a:solidFill>
                  <a:srgbClr val="008000"/>
                </a:solidFill>
                <a:latin typeface="Courier"/>
                <a:cs typeface="Courier"/>
              </a:rPr>
              <a:t>Stepper.h</a:t>
            </a:r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>&gt;</a:t>
            </a:r>
            <a:b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</a:br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>#define STEPS 100				// change for your stepper</a:t>
            </a:r>
            <a:b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</a:br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/>
            </a:r>
            <a:b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</a:br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>Stepper </a:t>
            </a:r>
            <a:r>
              <a:rPr lang="en-US" sz="1600" dirty="0" err="1" smtClean="0">
                <a:solidFill>
                  <a:srgbClr val="008000"/>
                </a:solidFill>
                <a:latin typeface="Courier"/>
                <a:cs typeface="Courier"/>
              </a:rPr>
              <a:t>stepper(STEPS</a:t>
            </a:r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>, 8, 9, 10, 11);</a:t>
            </a:r>
            <a:b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</a:br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/>
            </a:r>
            <a:b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</a:br>
            <a:r>
              <a:rPr lang="en-US" sz="1600" dirty="0" err="1" smtClean="0">
                <a:solidFill>
                  <a:srgbClr val="008000"/>
                </a:solidFill>
                <a:latin typeface="Courier"/>
                <a:cs typeface="Courier"/>
              </a:rPr>
              <a:t>int</a:t>
            </a:r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> previous = 0;</a:t>
            </a:r>
            <a:b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</a:br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/>
            </a:r>
            <a:b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</a:br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>void setup(){</a:t>
            </a:r>
            <a:b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</a:br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>  stepper.setSpeed(30);			// 30 RPM</a:t>
            </a:r>
            <a:b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</a:br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>}</a:t>
            </a:r>
            <a:b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</a:br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/>
            </a:r>
            <a:b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</a:br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>void loop(){</a:t>
            </a:r>
            <a:b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</a:br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>  </a:t>
            </a:r>
            <a:r>
              <a:rPr lang="en-US" sz="1600" dirty="0" err="1" smtClean="0">
                <a:solidFill>
                  <a:srgbClr val="008000"/>
                </a:solidFill>
                <a:latin typeface="Courier"/>
                <a:cs typeface="Courier"/>
              </a:rPr>
              <a:t>int</a:t>
            </a:r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1600" dirty="0" err="1" smtClean="0">
                <a:solidFill>
                  <a:srgbClr val="008000"/>
                </a:solidFill>
                <a:latin typeface="Courier"/>
                <a:cs typeface="Courier"/>
              </a:rPr>
              <a:t>val</a:t>
            </a:r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> = analogRead(0);		// get the sensor value</a:t>
            </a:r>
            <a:b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</a:br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/>
            </a:r>
            <a:b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</a:br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>  // move a number of steps equal to the change in the</a:t>
            </a:r>
            <a:b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</a:br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>  // sensor reading</a:t>
            </a:r>
            <a:b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</a:br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>  </a:t>
            </a:r>
            <a:r>
              <a:rPr lang="en-US" sz="1600" dirty="0" err="1" smtClean="0">
                <a:solidFill>
                  <a:srgbClr val="008000"/>
                </a:solidFill>
                <a:latin typeface="Courier"/>
                <a:cs typeface="Courier"/>
              </a:rPr>
              <a:t>stepper.step(val</a:t>
            </a:r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> - previous);</a:t>
            </a:r>
            <a:b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</a:br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/>
            </a:r>
            <a:b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</a:br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>  // remember the previous value of the sensor</a:t>
            </a:r>
            <a:b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</a:br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>  previous = </a:t>
            </a:r>
            <a:r>
              <a:rPr lang="en-US" sz="1600" dirty="0" err="1" smtClean="0">
                <a:solidFill>
                  <a:srgbClr val="008000"/>
                </a:solidFill>
                <a:latin typeface="Courier"/>
                <a:cs typeface="Courier"/>
              </a:rPr>
              <a:t>val</a:t>
            </a:r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>;</a:t>
            </a:r>
            <a:b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</a:br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>}</a:t>
            </a:r>
            <a:endParaRPr lang="en-US" sz="1600" dirty="0">
              <a:solidFill>
                <a:srgbClr val="008000"/>
              </a:solidFill>
              <a:latin typeface="Courier"/>
              <a:cs typeface="Courier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Unipolar</a:t>
            </a:r>
            <a:r>
              <a:rPr lang="en-US" dirty="0" smtClean="0"/>
              <a:t> Stepper Motor: Center Tap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22328"/>
            <a:ext cx="8229600" cy="196706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unipolar</a:t>
            </a:r>
            <a:r>
              <a:rPr lang="en-US" dirty="0" smtClean="0"/>
              <a:t> stepper has a center tap for each coil</a:t>
            </a:r>
          </a:p>
          <a:p>
            <a:pPr lvl="1"/>
            <a:r>
              <a:rPr lang="en-US" dirty="0" smtClean="0"/>
              <a:t>half of coil can be activated at a time</a:t>
            </a:r>
          </a:p>
          <a:p>
            <a:pPr lvl="1"/>
            <a:r>
              <a:rPr lang="en-US" dirty="0" smtClean="0"/>
              <a:t>can drive with two </a:t>
            </a:r>
            <a:r>
              <a:rPr lang="en-US" dirty="0" err="1" smtClean="0"/>
              <a:t>Arduino</a:t>
            </a:r>
            <a:r>
              <a:rPr lang="en-US" dirty="0" smtClean="0"/>
              <a:t> pins (left arrangement)</a:t>
            </a:r>
          </a:p>
          <a:p>
            <a:pPr lvl="1"/>
            <a:r>
              <a:rPr lang="en-US" dirty="0" smtClean="0"/>
              <a:t>or four pins (right)</a:t>
            </a:r>
          </a:p>
          <a:p>
            <a:pPr lvl="1"/>
            <a:r>
              <a:rPr lang="en-US" dirty="0" smtClean="0"/>
              <a:t>both use ULN2004 Darlington Array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" name="Picture 5" descr="unipolar_stepper_two_pin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04" y="1295542"/>
            <a:ext cx="4622899" cy="2560150"/>
          </a:xfrm>
          <a:prstGeom prst="rect">
            <a:avLst/>
          </a:prstGeom>
        </p:spPr>
      </p:pic>
      <p:pic>
        <p:nvPicPr>
          <p:cNvPr id="7" name="Picture 6" descr="unipolar_stepper_four_pin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7820" y="1295542"/>
            <a:ext cx="3726180" cy="3101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any old PWM won’t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function </a:t>
            </a:r>
            <a:r>
              <a:rPr lang="en-US" sz="2400" dirty="0" err="1" smtClean="0">
                <a:solidFill>
                  <a:srgbClr val="008000"/>
                </a:solidFill>
                <a:latin typeface="Courier"/>
                <a:cs typeface="Courier"/>
              </a:rPr>
              <a:t>analogWrite</a:t>
            </a:r>
            <a:r>
              <a:rPr lang="en-US" sz="2400" dirty="0" smtClean="0">
                <a:solidFill>
                  <a:srgbClr val="008000"/>
                </a:solidFill>
                <a:latin typeface="Courier"/>
                <a:cs typeface="Courier"/>
              </a:rPr>
              <a:t>()</a:t>
            </a:r>
            <a:r>
              <a:rPr lang="en-US" dirty="0" smtClean="0"/>
              <a:t> gives you easy control over the duty cycle of PWM output</a:t>
            </a:r>
          </a:p>
          <a:p>
            <a:pPr lvl="1"/>
            <a:r>
              <a:rPr lang="en-US" dirty="0" smtClean="0"/>
              <a:t>but no control at all over frequency</a:t>
            </a:r>
          </a:p>
          <a:p>
            <a:r>
              <a:rPr lang="en-US" dirty="0" smtClean="0"/>
              <a:t>Consider the </a:t>
            </a:r>
            <a:r>
              <a:rPr lang="en-US" dirty="0" err="1" smtClean="0"/>
              <a:t>Hitec</a:t>
            </a:r>
            <a:r>
              <a:rPr lang="en-US" dirty="0" smtClean="0"/>
              <a:t> servo motors we’ll be using: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Wants a 50 Hz pulse rate, and a duty cycle from 4.5% to 10.5% (11/255 to 27/255) to drive full range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3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408" y="2886507"/>
            <a:ext cx="8125460" cy="2089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the Darlington Array?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ULN2004 array provides buffers for each line to handle current demand</a:t>
            </a:r>
          </a:p>
          <a:p>
            <a:r>
              <a:rPr lang="en-US" dirty="0" smtClean="0"/>
              <a:t>Each channel is essentially a pair of transistors in a Darlington configuration</a:t>
            </a:r>
          </a:p>
          <a:p>
            <a:pPr lvl="1"/>
            <a:r>
              <a:rPr lang="en-US" dirty="0" smtClean="0"/>
              <a:t>when input goes high, the output will be pulled down near ground</a:t>
            </a:r>
          </a:p>
          <a:p>
            <a:pPr lvl="1"/>
            <a:r>
              <a:rPr lang="en-US" dirty="0" smtClean="0"/>
              <a:t>which then presents motor with voltage drop across coil (COMMON is at the supply voltage)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783" y="4609795"/>
            <a:ext cx="3911600" cy="187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900" y="4647895"/>
            <a:ext cx="3136900" cy="18415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Unipolar</a:t>
            </a:r>
            <a:r>
              <a:rPr lang="en-US" dirty="0" smtClean="0"/>
              <a:t> hookup; control with four pins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99825"/>
            <a:ext cx="8229600" cy="989569"/>
          </a:xfrm>
        </p:spPr>
        <p:txBody>
          <a:bodyPr/>
          <a:lstStyle/>
          <a:p>
            <a:r>
              <a:rPr lang="en-US" dirty="0" smtClean="0"/>
              <a:t>Yellow motor leads are center tap, connected to external power supply (jack hanging off bottom)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6" name="Picture 5" descr="Unipolar_b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038" y="798286"/>
            <a:ext cx="6865620" cy="4701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Bipolar Stepper Motor: No Center Tap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11337"/>
            <a:ext cx="8229600" cy="227805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this case, the coil must see one side at ground while the other is at the supply voltage</a:t>
            </a:r>
          </a:p>
          <a:p>
            <a:r>
              <a:rPr lang="en-US" dirty="0" smtClean="0"/>
              <a:t>At left is 2-pin control; right is 4-pin control</a:t>
            </a:r>
          </a:p>
          <a:p>
            <a:pPr lvl="1"/>
            <a:r>
              <a:rPr lang="en-US" dirty="0" smtClean="0"/>
              <a:t>H-bridge is L293D or equiv.</a:t>
            </a:r>
          </a:p>
          <a:p>
            <a:pPr lvl="1"/>
            <a:r>
              <a:rPr lang="en-US" dirty="0" smtClean="0"/>
              <a:t>transistors just make for logic inversion (1in opp. 2in, etc.)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6" name="Picture 5" descr="bipolar_stepper_four_pi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580" y="798286"/>
            <a:ext cx="4122420" cy="3467100"/>
          </a:xfrm>
          <a:prstGeom prst="rect">
            <a:avLst/>
          </a:prstGeom>
        </p:spPr>
      </p:pic>
      <p:pic>
        <p:nvPicPr>
          <p:cNvPr id="7" name="Picture 6" descr="bipolar_stepper_two_pins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895350"/>
            <a:ext cx="4015740" cy="3040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H-bridge Internals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H-bridge is so-called because of the arrangement of transistors with a motor coil spanning across</a:t>
            </a:r>
          </a:p>
          <a:p>
            <a:pPr lvl="1"/>
            <a:r>
              <a:rPr lang="en-US" dirty="0" smtClean="0"/>
              <a:t>two transistors (diagonally opposite) will conduct at a time, with the motor coil in between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6" name="Picture 5" descr="L293pinou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904" y="3403295"/>
            <a:ext cx="3238500" cy="2990850"/>
          </a:xfrm>
          <a:prstGeom prst="rect">
            <a:avLst/>
          </a:prstGeom>
        </p:spPr>
      </p:pic>
      <p:pic>
        <p:nvPicPr>
          <p:cNvPr id="7" name="Picture 6" descr="HBrid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03295"/>
            <a:ext cx="4189095" cy="30861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Bipolar Hookup; control with four pins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25721"/>
            <a:ext cx="8229600" cy="1163674"/>
          </a:xfrm>
        </p:spPr>
        <p:txBody>
          <a:bodyPr/>
          <a:lstStyle/>
          <a:p>
            <a:r>
              <a:rPr lang="en-US" dirty="0" smtClean="0"/>
              <a:t>Input supply shown as jack hanging off bottom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6" name="Picture 5" descr="bipolar_b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92" y="899600"/>
            <a:ext cx="7886700" cy="42291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Motor Shield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kit shields that can drive a “motor party”</a:t>
            </a:r>
          </a:p>
          <a:p>
            <a:pPr lvl="1"/>
            <a:r>
              <a:rPr lang="en-US" dirty="0" smtClean="0"/>
              <a:t>2 servos plus 2 </a:t>
            </a:r>
            <a:r>
              <a:rPr lang="en-US" dirty="0" smtClean="0"/>
              <a:t>steppers, or</a:t>
            </a:r>
          </a:p>
          <a:p>
            <a:pPr lvl="1"/>
            <a:r>
              <a:rPr lang="en-US" dirty="0" smtClean="0"/>
              <a:t>2 servos plus 4 DC </a:t>
            </a:r>
            <a:r>
              <a:rPr lang="en-US" dirty="0" smtClean="0"/>
              <a:t>motors, or</a:t>
            </a:r>
          </a:p>
          <a:p>
            <a:pPr lvl="1"/>
            <a:r>
              <a:rPr lang="en-US" dirty="0" smtClean="0"/>
              <a:t>2 servos plus 2 DC motors plus 1 stepper</a:t>
            </a:r>
          </a:p>
          <a:p>
            <a:r>
              <a:rPr lang="en-US" dirty="0" smtClean="0"/>
              <a:t>Allows external power supply: motors can take a lot of juice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7" name="Picture 6" descr="motor-shiel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831" y="3631895"/>
            <a:ext cx="38100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Motor Shield’s Associated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instructions at</a:t>
            </a:r>
            <a:endParaRPr lang="en-US" dirty="0" smtClean="0"/>
          </a:p>
          <a:p>
            <a:pPr lvl="1"/>
            <a:r>
              <a:rPr lang="en-US" dirty="0" smtClean="0">
                <a:hlinkClick r:id="rId2"/>
              </a:rPr>
              <a:t>http://learn.adafruit.com/adafruit-motor-</a:t>
            </a:r>
            <a:r>
              <a:rPr lang="en-US" dirty="0" smtClean="0">
                <a:hlinkClick r:id="rId2"/>
              </a:rPr>
              <a:t>shield</a:t>
            </a:r>
            <a:endParaRPr lang="en-US" dirty="0" smtClean="0"/>
          </a:p>
          <a:p>
            <a:pPr lvl="1"/>
            <a:r>
              <a:rPr lang="en-US" dirty="0" smtClean="0"/>
              <a:t>Install </a:t>
            </a:r>
            <a:r>
              <a:rPr lang="en-US" dirty="0" smtClean="0"/>
              <a:t>library linked from above site</a:t>
            </a:r>
          </a:p>
          <a:p>
            <a:pPr lvl="1"/>
            <a:r>
              <a:rPr lang="en-US" dirty="0" smtClean="0"/>
              <a:t>follow instructions found at top of above page</a:t>
            </a:r>
          </a:p>
          <a:p>
            <a:pPr lvl="1"/>
            <a:r>
              <a:rPr lang="en-US" dirty="0" smtClean="0"/>
              <a:t>may need to make directory called </a:t>
            </a:r>
            <a:r>
              <a:rPr lang="en-US" sz="2000" dirty="0" smtClean="0">
                <a:solidFill>
                  <a:srgbClr val="3366FF"/>
                </a:solidFill>
                <a:latin typeface="Courier"/>
                <a:cs typeface="Courier"/>
              </a:rPr>
              <a:t>libraries</a:t>
            </a:r>
            <a:r>
              <a:rPr lang="en-US" sz="2000" dirty="0" smtClean="0">
                <a:latin typeface="Courier"/>
                <a:cs typeface="Courier"/>
              </a:rPr>
              <a:t> </a:t>
            </a:r>
            <a:r>
              <a:rPr lang="en-US" dirty="0" smtClean="0"/>
              <a:t>in the place where your </a:t>
            </a:r>
            <a:r>
              <a:rPr lang="en-US" dirty="0" err="1" smtClean="0"/>
              <a:t>Arduino</a:t>
            </a:r>
            <a:r>
              <a:rPr lang="en-US" dirty="0" smtClean="0"/>
              <a:t> sketches are stored </a:t>
            </a:r>
          </a:p>
          <a:p>
            <a:pPr lvl="2"/>
            <a:r>
              <a:rPr lang="en-US" dirty="0" smtClean="0"/>
              <a:t>specified in </a:t>
            </a:r>
            <a:r>
              <a:rPr lang="en-US" dirty="0" err="1" smtClean="0"/>
              <a:t>Arduino</a:t>
            </a:r>
            <a:r>
              <a:rPr lang="en-US" dirty="0" smtClean="0"/>
              <a:t> preferences</a:t>
            </a:r>
          </a:p>
          <a:p>
            <a:pPr lvl="1"/>
            <a:r>
              <a:rPr lang="en-US" dirty="0" smtClean="0"/>
              <a:t>and store in it the unpacked libraries as the directory </a:t>
            </a:r>
            <a:r>
              <a:rPr lang="en-US" dirty="0" err="1" smtClean="0"/>
              <a:t>AFMotor</a:t>
            </a:r>
            <a:endParaRPr lang="en-US" dirty="0" smtClean="0"/>
          </a:p>
          <a:p>
            <a:r>
              <a:rPr lang="en-US" dirty="0" smtClean="0"/>
              <a:t>Once installed, just include in your sketch:</a:t>
            </a:r>
          </a:p>
          <a:p>
            <a:pPr lvl="1"/>
            <a:r>
              <a:rPr lang="en-US" sz="2000" dirty="0" smtClean="0">
                <a:solidFill>
                  <a:srgbClr val="008000"/>
                </a:solidFill>
                <a:latin typeface="Courier"/>
                <a:cs typeface="Courier"/>
              </a:rPr>
              <a:t>#include &lt;</a:t>
            </a:r>
            <a:r>
              <a:rPr lang="en-US" sz="2000" dirty="0" err="1" smtClean="0">
                <a:solidFill>
                  <a:srgbClr val="008000"/>
                </a:solidFill>
                <a:latin typeface="Courier"/>
                <a:cs typeface="Courier"/>
              </a:rPr>
              <a:t>AFMotor.h</a:t>
            </a:r>
            <a:r>
              <a:rPr lang="en-US" sz="2000" dirty="0" smtClean="0">
                <a:solidFill>
                  <a:srgbClr val="008000"/>
                </a:solidFill>
                <a:latin typeface="Courier"/>
                <a:cs typeface="Courier"/>
              </a:rPr>
              <a:t>&gt;</a:t>
            </a:r>
          </a:p>
          <a:p>
            <a:r>
              <a:rPr lang="en-US" dirty="0" smtClean="0"/>
              <a:t>Open included examples to get going quickly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Code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Stepper Commands in </a:t>
            </a:r>
            <a:r>
              <a:rPr lang="en-US" dirty="0" err="1" smtClean="0"/>
              <a:t>AFMotor</a:t>
            </a:r>
            <a:endParaRPr lang="en-US" dirty="0" smtClean="0"/>
          </a:p>
          <a:p>
            <a:pPr lvl="1"/>
            <a:r>
              <a:rPr lang="en-US" sz="2000" dirty="0" smtClean="0">
                <a:solidFill>
                  <a:srgbClr val="008000"/>
                </a:solidFill>
                <a:latin typeface="Courier"/>
                <a:cs typeface="Courier"/>
              </a:rPr>
              <a:t>#include &lt;</a:t>
            </a:r>
            <a:r>
              <a:rPr lang="en-US" sz="2000" dirty="0" err="1" smtClean="0">
                <a:solidFill>
                  <a:srgbClr val="008000"/>
                </a:solidFill>
                <a:latin typeface="Courier"/>
                <a:cs typeface="Courier"/>
              </a:rPr>
              <a:t>AFMotor.h</a:t>
            </a:r>
            <a:r>
              <a:rPr lang="en-US" sz="2000" dirty="0" smtClean="0">
                <a:solidFill>
                  <a:srgbClr val="008000"/>
                </a:solidFill>
                <a:latin typeface="Courier"/>
                <a:cs typeface="Courier"/>
              </a:rPr>
              <a:t>&gt;</a:t>
            </a:r>
          </a:p>
          <a:p>
            <a:pPr lvl="2"/>
            <a:r>
              <a:rPr lang="en-US" dirty="0" smtClean="0"/>
              <a:t>grab library</a:t>
            </a:r>
          </a:p>
          <a:p>
            <a:pPr lvl="1"/>
            <a:r>
              <a:rPr lang="en-US" sz="2000" dirty="0" err="1" smtClean="0">
                <a:solidFill>
                  <a:srgbClr val="008000"/>
                </a:solidFill>
                <a:latin typeface="Courier"/>
                <a:cs typeface="Courier"/>
              </a:rPr>
              <a:t>AF_Stepper</a:t>
            </a:r>
            <a:r>
              <a:rPr lang="en-US" sz="2000" dirty="0" smtClean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Courier"/>
                <a:cs typeface="Courier"/>
              </a:rPr>
              <a:t>my_stepper</a:t>
            </a:r>
            <a:r>
              <a:rPr lang="en-US" sz="2000" dirty="0" smtClean="0">
                <a:solidFill>
                  <a:srgbClr val="008000"/>
                </a:solidFill>
                <a:latin typeface="Courier"/>
                <a:cs typeface="Courier"/>
              </a:rPr>
              <a:t>(</a:t>
            </a:r>
            <a:r>
              <a:rPr lang="en-US" i="1" dirty="0" smtClean="0">
                <a:solidFill>
                  <a:srgbClr val="FF6600"/>
                </a:solidFill>
              </a:rPr>
              <a:t># S/R</a:t>
            </a:r>
            <a:r>
              <a:rPr lang="en-US" i="1" dirty="0" smtClean="0"/>
              <a:t>, </a:t>
            </a:r>
            <a:r>
              <a:rPr lang="en-US" i="1" dirty="0" smtClean="0">
                <a:solidFill>
                  <a:srgbClr val="FF6600"/>
                </a:solidFill>
              </a:rPr>
              <a:t>port</a:t>
            </a:r>
            <a:r>
              <a:rPr lang="en-US" sz="2000" dirty="0" smtClean="0">
                <a:solidFill>
                  <a:srgbClr val="008000"/>
                </a:solidFill>
                <a:latin typeface="Courier"/>
                <a:cs typeface="Courier"/>
              </a:rPr>
              <a:t>);</a:t>
            </a:r>
            <a:endParaRPr lang="en-US" dirty="0" smtClean="0">
              <a:solidFill>
                <a:srgbClr val="008000"/>
              </a:solidFill>
              <a:latin typeface="Courier"/>
              <a:cs typeface="Courier"/>
            </a:endParaRPr>
          </a:p>
          <a:p>
            <a:pPr lvl="2"/>
            <a:r>
              <a:rPr lang="en-US" sz="1800" dirty="0" err="1" smtClean="0">
                <a:solidFill>
                  <a:srgbClr val="008000"/>
                </a:solidFill>
                <a:latin typeface="Courier"/>
                <a:cs typeface="Courier"/>
              </a:rPr>
              <a:t>my_stepper</a:t>
            </a:r>
            <a:r>
              <a:rPr lang="en-US" dirty="0" smtClean="0"/>
              <a:t> is arbitrary name you want to call motor</a:t>
            </a:r>
          </a:p>
          <a:p>
            <a:pPr lvl="2"/>
            <a:r>
              <a:rPr lang="en-US" dirty="0" smtClean="0"/>
              <a:t>arguments are steps per revolution, which shield port (1 or 2)</a:t>
            </a:r>
          </a:p>
          <a:p>
            <a:pPr lvl="1"/>
            <a:r>
              <a:rPr lang="en-US" sz="2000" dirty="0" smtClean="0">
                <a:solidFill>
                  <a:srgbClr val="008000"/>
                </a:solidFill>
                <a:latin typeface="Courier"/>
                <a:cs typeface="Courier"/>
              </a:rPr>
              <a:t>my_stepper.setSpeed(30);</a:t>
            </a:r>
          </a:p>
          <a:p>
            <a:pPr lvl="2"/>
            <a:r>
              <a:rPr lang="en-US" dirty="0" smtClean="0"/>
              <a:t>set RPM of motor for large moves (here 30 RPM)</a:t>
            </a:r>
          </a:p>
          <a:p>
            <a:pPr lvl="1"/>
            <a:r>
              <a:rPr lang="en-US" sz="2000" dirty="0" err="1" smtClean="0">
                <a:solidFill>
                  <a:srgbClr val="008000"/>
                </a:solidFill>
                <a:latin typeface="Courier"/>
                <a:cs typeface="Courier"/>
              </a:rPr>
              <a:t>my_stepper.step(</a:t>
            </a:r>
            <a:r>
              <a:rPr lang="en-US" i="1" dirty="0" err="1" smtClean="0">
                <a:solidFill>
                  <a:srgbClr val="FF6600"/>
                </a:solidFill>
              </a:rPr>
              <a:t>NSTEPS</a:t>
            </a:r>
            <a:r>
              <a:rPr lang="en-US" i="1" dirty="0" smtClean="0"/>
              <a:t>, </a:t>
            </a:r>
            <a:r>
              <a:rPr lang="en-US" i="1" dirty="0" smtClean="0">
                <a:solidFill>
                  <a:srgbClr val="FF6600"/>
                </a:solidFill>
              </a:rPr>
              <a:t>DIRECTION</a:t>
            </a:r>
            <a:r>
              <a:rPr lang="en-US" i="1" dirty="0" smtClean="0"/>
              <a:t>, </a:t>
            </a:r>
            <a:r>
              <a:rPr lang="en-US" i="1" dirty="0" smtClean="0">
                <a:solidFill>
                  <a:srgbClr val="FF6600"/>
                </a:solidFill>
              </a:rPr>
              <a:t>STEP_TYPE</a:t>
            </a:r>
            <a:r>
              <a:rPr lang="en-US" sz="2000" dirty="0" smtClean="0">
                <a:solidFill>
                  <a:srgbClr val="008000"/>
                </a:solidFill>
                <a:latin typeface="Courier"/>
                <a:cs typeface="Courier"/>
              </a:rPr>
              <a:t>);</a:t>
            </a:r>
            <a:endParaRPr lang="en-US" dirty="0" smtClean="0">
              <a:solidFill>
                <a:srgbClr val="008000"/>
              </a:solidFill>
              <a:latin typeface="Courier"/>
              <a:cs typeface="Courier"/>
            </a:endParaRPr>
          </a:p>
          <a:p>
            <a:pPr lvl="2"/>
            <a:r>
              <a:rPr lang="en-US" dirty="0" smtClean="0"/>
              <a:t>take NSTEPS steps, either </a:t>
            </a:r>
            <a:r>
              <a:rPr lang="en-US" sz="1800" dirty="0" smtClean="0">
                <a:solidFill>
                  <a:srgbClr val="008000"/>
                </a:solidFill>
                <a:latin typeface="Courier"/>
                <a:cs typeface="Courier"/>
              </a:rPr>
              <a:t>FORWARD </a:t>
            </a:r>
            <a:r>
              <a:rPr lang="en-US" dirty="0" smtClean="0"/>
              <a:t>or </a:t>
            </a:r>
            <a:r>
              <a:rPr lang="en-US" sz="1800" dirty="0" smtClean="0">
                <a:solidFill>
                  <a:srgbClr val="008000"/>
                </a:solidFill>
                <a:latin typeface="Courier"/>
                <a:cs typeface="Courier"/>
              </a:rPr>
              <a:t>BACKWARD</a:t>
            </a:r>
            <a:endParaRPr lang="en-US" dirty="0" smtClean="0">
              <a:solidFill>
                <a:srgbClr val="008000"/>
              </a:solidFill>
              <a:latin typeface="Courier"/>
              <a:cs typeface="Courier"/>
            </a:endParaRPr>
          </a:p>
          <a:p>
            <a:pPr lvl="2"/>
            <a:r>
              <a:rPr lang="en-US" dirty="0" smtClean="0"/>
              <a:t>can do </a:t>
            </a:r>
            <a:r>
              <a:rPr lang="en-US" sz="1800" dirty="0" smtClean="0">
                <a:solidFill>
                  <a:srgbClr val="008000"/>
                </a:solidFill>
                <a:latin typeface="Courier"/>
                <a:cs typeface="Courier"/>
              </a:rPr>
              <a:t>SINGLE</a:t>
            </a:r>
            <a:r>
              <a:rPr lang="en-US" dirty="0" smtClean="0"/>
              <a:t>, </a:t>
            </a:r>
            <a:r>
              <a:rPr lang="en-US" sz="1800" dirty="0" smtClean="0">
                <a:solidFill>
                  <a:srgbClr val="008000"/>
                </a:solidFill>
                <a:latin typeface="Courier"/>
                <a:cs typeface="Courier"/>
              </a:rPr>
              <a:t>DOUBLE</a:t>
            </a:r>
            <a:r>
              <a:rPr lang="en-US" dirty="0" smtClean="0"/>
              <a:t>, </a:t>
            </a:r>
            <a:r>
              <a:rPr lang="en-US" sz="1800" dirty="0" smtClean="0">
                <a:solidFill>
                  <a:srgbClr val="008000"/>
                </a:solidFill>
                <a:latin typeface="Courier"/>
                <a:cs typeface="Courier"/>
              </a:rPr>
              <a:t>INTERLEAVE</a:t>
            </a:r>
            <a:r>
              <a:rPr lang="en-US" dirty="0" smtClean="0"/>
              <a:t>, </a:t>
            </a:r>
            <a:r>
              <a:rPr lang="en-US" sz="1800" dirty="0" smtClean="0">
                <a:solidFill>
                  <a:srgbClr val="008000"/>
                </a:solidFill>
                <a:latin typeface="Courier"/>
                <a:cs typeface="Courier"/>
              </a:rPr>
              <a:t>MICROSTEP</a:t>
            </a:r>
            <a:endParaRPr lang="en-US" dirty="0" smtClean="0">
              <a:solidFill>
                <a:srgbClr val="008000"/>
              </a:solidFill>
              <a:latin typeface="Courier"/>
              <a:cs typeface="Courier"/>
            </a:endParaRPr>
          </a:p>
          <a:p>
            <a:pPr lvl="1"/>
            <a:r>
              <a:rPr lang="en-US" sz="2000" dirty="0" err="1" smtClean="0">
                <a:solidFill>
                  <a:srgbClr val="008000"/>
                </a:solidFill>
                <a:latin typeface="Courier"/>
                <a:cs typeface="Courier"/>
              </a:rPr>
              <a:t>my_stepper.release</a:t>
            </a:r>
            <a:r>
              <a:rPr lang="en-US" sz="2000" dirty="0" smtClean="0">
                <a:solidFill>
                  <a:srgbClr val="008000"/>
                </a:solidFill>
                <a:latin typeface="Courier"/>
                <a:cs typeface="Courier"/>
              </a:rPr>
              <a:t>();</a:t>
            </a:r>
          </a:p>
          <a:p>
            <a:pPr lvl="2"/>
            <a:r>
              <a:rPr lang="en-US" dirty="0" smtClean="0"/>
              <a:t>turn off coils for free motion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SINGLE</a:t>
            </a:r>
          </a:p>
          <a:p>
            <a:pPr lvl="1"/>
            <a:r>
              <a:rPr lang="en-US" dirty="0" smtClean="0"/>
              <a:t>one lead at a time energized, in sequence 3, 2, 4, 1</a:t>
            </a:r>
          </a:p>
          <a:p>
            <a:pPr lvl="2"/>
            <a:r>
              <a:rPr lang="en-US" dirty="0" smtClean="0"/>
              <a:t>as counted downward on left port (port 1) on motor shield</a:t>
            </a:r>
          </a:p>
          <a:p>
            <a:pPr lvl="1"/>
            <a:r>
              <a:rPr lang="en-US" dirty="0" smtClean="0"/>
              <a:t>normal step size</a:t>
            </a:r>
          </a:p>
          <a:p>
            <a:r>
              <a:rPr lang="en-US" dirty="0" smtClean="0"/>
              <a:t>DOUBLE</a:t>
            </a:r>
          </a:p>
          <a:p>
            <a:pPr lvl="1"/>
            <a:r>
              <a:rPr lang="en-US" dirty="0" smtClean="0"/>
              <a:t>two leads at a time are energized: 1/3, 3/2, 2/4, 4/1</a:t>
            </a:r>
          </a:p>
          <a:p>
            <a:pPr lvl="2"/>
            <a:r>
              <a:rPr lang="en-US" dirty="0" smtClean="0"/>
              <a:t>splits position of previous steps; tug of war</a:t>
            </a:r>
          </a:p>
          <a:p>
            <a:pPr lvl="1"/>
            <a:r>
              <a:rPr lang="en-US" dirty="0" smtClean="0"/>
              <a:t>normal step size, but twice the current, power, torque</a:t>
            </a:r>
          </a:p>
          <a:p>
            <a:r>
              <a:rPr lang="en-US" dirty="0" smtClean="0"/>
              <a:t>INTERLEAVE</a:t>
            </a:r>
          </a:p>
          <a:p>
            <a:pPr lvl="1"/>
            <a:r>
              <a:rPr lang="en-US" dirty="0" smtClean="0"/>
              <a:t>combines both above: 1/3, 3, 3/2, 2, 2/4, 4, 4/1, 1</a:t>
            </a:r>
          </a:p>
          <a:p>
            <a:pPr lvl="1"/>
            <a:r>
              <a:rPr lang="en-US" dirty="0" smtClean="0"/>
              <a:t>steps are half-size, alternating between single current and double current (so 50% more power than SINGLE)</a:t>
            </a:r>
          </a:p>
          <a:p>
            <a:r>
              <a:rPr lang="en-US" dirty="0" smtClean="0"/>
              <a:t>MICROSTEP</a:t>
            </a:r>
          </a:p>
          <a:p>
            <a:pPr lvl="1"/>
            <a:r>
              <a:rPr lang="en-US" dirty="0" smtClean="0"/>
              <a:t>uses PWM to smoothly ramp from off to energized</a:t>
            </a:r>
          </a:p>
          <a:p>
            <a:pPr lvl="1"/>
            <a:r>
              <a:rPr lang="en-US" dirty="0" smtClean="0"/>
              <a:t>in principle can be used to go anywhere between hard steps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 Motors with motor shield/</a:t>
            </a:r>
            <a:r>
              <a:rPr lang="en-US" dirty="0" err="1" smtClean="0"/>
              <a:t>AFMotor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DC motors are handled with the following commands</a:t>
            </a:r>
          </a:p>
          <a:p>
            <a:pPr lvl="1"/>
            <a:r>
              <a:rPr lang="en-US" sz="2000" dirty="0" smtClean="0">
                <a:solidFill>
                  <a:srgbClr val="008000"/>
                </a:solidFill>
                <a:latin typeface="Courier"/>
                <a:cs typeface="Courier"/>
              </a:rPr>
              <a:t>#include &lt;</a:t>
            </a:r>
            <a:r>
              <a:rPr lang="en-US" sz="2000" dirty="0" err="1" smtClean="0">
                <a:solidFill>
                  <a:srgbClr val="008000"/>
                </a:solidFill>
                <a:latin typeface="Courier"/>
                <a:cs typeface="Courier"/>
              </a:rPr>
              <a:t>AFMotor.h</a:t>
            </a:r>
            <a:r>
              <a:rPr lang="en-US" sz="2000" dirty="0" smtClean="0">
                <a:solidFill>
                  <a:srgbClr val="008000"/>
                </a:solidFill>
                <a:latin typeface="Courier"/>
                <a:cs typeface="Courier"/>
              </a:rPr>
              <a:t>&gt;</a:t>
            </a:r>
          </a:p>
          <a:p>
            <a:pPr lvl="2"/>
            <a:r>
              <a:rPr lang="en-US" dirty="0" smtClean="0"/>
              <a:t>grab library</a:t>
            </a:r>
          </a:p>
          <a:p>
            <a:pPr lvl="1"/>
            <a:r>
              <a:rPr lang="en-US" sz="2000" dirty="0" err="1" smtClean="0">
                <a:solidFill>
                  <a:srgbClr val="008000"/>
                </a:solidFill>
                <a:latin typeface="Courier"/>
                <a:cs typeface="Courier"/>
              </a:rPr>
              <a:t>AF_DCMotor</a:t>
            </a:r>
            <a:r>
              <a:rPr lang="en-US" sz="2000" dirty="0" smtClean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Courier"/>
                <a:cs typeface="Courier"/>
              </a:rPr>
              <a:t>mymotor(</a:t>
            </a:r>
            <a:r>
              <a:rPr lang="en-US" i="1" dirty="0" err="1" smtClean="0">
                <a:solidFill>
                  <a:srgbClr val="FF6600"/>
                </a:solidFill>
                <a:cs typeface="Courier"/>
              </a:rPr>
              <a:t>port</a:t>
            </a:r>
            <a:r>
              <a:rPr lang="en-US" sz="2000" dirty="0" smtClean="0">
                <a:solidFill>
                  <a:srgbClr val="008000"/>
                </a:solidFill>
                <a:latin typeface="Courier"/>
                <a:cs typeface="Courier"/>
              </a:rPr>
              <a:t>);</a:t>
            </a:r>
          </a:p>
          <a:p>
            <a:pPr lvl="2"/>
            <a:r>
              <a:rPr lang="en-US" dirty="0" smtClean="0"/>
              <a:t>port is 1, 2, 3, or 4 according to M1, M2, M3, M4 on shield</a:t>
            </a:r>
          </a:p>
          <a:p>
            <a:pPr lvl="1"/>
            <a:r>
              <a:rPr lang="en-US" sz="2000" dirty="0" smtClean="0">
                <a:solidFill>
                  <a:srgbClr val="008000"/>
                </a:solidFill>
                <a:latin typeface="Courier"/>
                <a:cs typeface="Courier"/>
              </a:rPr>
              <a:t>mymotor.setSpeed(200);</a:t>
            </a:r>
          </a:p>
          <a:p>
            <a:pPr lvl="2"/>
            <a:r>
              <a:rPr lang="en-US" dirty="0" smtClean="0"/>
              <a:t>just a PWM value (0−255) to moderate voltage sent to motor</a:t>
            </a:r>
          </a:p>
          <a:p>
            <a:pPr lvl="2"/>
            <a:r>
              <a:rPr lang="en-US" dirty="0" smtClean="0"/>
              <a:t>not RPM, not load-independent, etc. — crude control</a:t>
            </a:r>
          </a:p>
          <a:p>
            <a:pPr lvl="1"/>
            <a:r>
              <a:rPr lang="en-US" sz="2000" dirty="0" err="1" smtClean="0">
                <a:solidFill>
                  <a:srgbClr val="008000"/>
                </a:solidFill>
                <a:latin typeface="Courier"/>
                <a:cs typeface="Courier"/>
              </a:rPr>
              <a:t>mymotor.run(</a:t>
            </a:r>
            <a:r>
              <a:rPr lang="en-US" i="1" dirty="0" err="1" smtClean="0">
                <a:solidFill>
                  <a:srgbClr val="FF6600"/>
                </a:solidFill>
              </a:rPr>
              <a:t>DIRECTION</a:t>
            </a:r>
            <a:r>
              <a:rPr lang="en-US" sz="2000" dirty="0" smtClean="0">
                <a:solidFill>
                  <a:srgbClr val="008000"/>
                </a:solidFill>
                <a:latin typeface="Courier"/>
                <a:cs typeface="Courier"/>
              </a:rPr>
              <a:t>);</a:t>
            </a:r>
            <a:endParaRPr lang="en-US" dirty="0" smtClean="0">
              <a:solidFill>
                <a:srgbClr val="008000"/>
              </a:solidFill>
              <a:latin typeface="Courier"/>
              <a:cs typeface="Courier"/>
            </a:endParaRPr>
          </a:p>
          <a:p>
            <a:pPr lvl="2"/>
            <a:r>
              <a:rPr lang="en-US" sz="1800" dirty="0" smtClean="0">
                <a:solidFill>
                  <a:srgbClr val="008000"/>
                </a:solidFill>
                <a:latin typeface="Courier"/>
                <a:cs typeface="Courier"/>
              </a:rPr>
              <a:t>FORWARD</a:t>
            </a:r>
            <a:r>
              <a:rPr lang="en-US" dirty="0" smtClean="0"/>
              <a:t>, </a:t>
            </a:r>
            <a:r>
              <a:rPr lang="en-US" sz="1800" dirty="0" smtClean="0">
                <a:solidFill>
                  <a:srgbClr val="008000"/>
                </a:solidFill>
                <a:latin typeface="Courier"/>
                <a:cs typeface="Courier"/>
              </a:rPr>
              <a:t>BACKWARD</a:t>
            </a:r>
            <a:r>
              <a:rPr lang="en-US" dirty="0" smtClean="0"/>
              <a:t>, or </a:t>
            </a:r>
            <a:r>
              <a:rPr lang="en-US" sz="1800" dirty="0" smtClean="0">
                <a:solidFill>
                  <a:srgbClr val="008000"/>
                </a:solidFill>
                <a:latin typeface="Courier"/>
                <a:cs typeface="Courier"/>
              </a:rPr>
              <a:t>RELEASE</a:t>
            </a:r>
            <a:endParaRPr lang="en-US" dirty="0" smtClean="0">
              <a:solidFill>
                <a:srgbClr val="008000"/>
              </a:solidFill>
              <a:latin typeface="Courier"/>
              <a:cs typeface="Courier"/>
            </a:endParaRPr>
          </a:p>
          <a:p>
            <a:pPr lvl="2"/>
            <a:r>
              <a:rPr lang="en-US" dirty="0" smtClean="0"/>
              <a:t>depends, of course, on hookup direction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frequency is </a:t>
            </a:r>
            <a:r>
              <a:rPr lang="en-US" dirty="0" err="1" smtClean="0"/>
              <a:t>Arduino</a:t>
            </a:r>
            <a:r>
              <a:rPr lang="en-US" dirty="0" smtClean="0"/>
              <a:t> PWM?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Depends on which output is used</a:t>
            </a:r>
          </a:p>
          <a:p>
            <a:r>
              <a:rPr lang="en-US" dirty="0" smtClean="0"/>
              <a:t>Pins 5 and 6: default ~977 Hz</a:t>
            </a:r>
          </a:p>
          <a:p>
            <a:pPr lvl="1"/>
            <a:r>
              <a:rPr lang="en-US" dirty="0" smtClean="0"/>
              <a:t>16 MHz clock rate divided by 2</a:t>
            </a:r>
            <a:r>
              <a:rPr lang="en-US" baseline="30000" dirty="0" smtClean="0"/>
              <a:t>14</a:t>
            </a:r>
            <a:r>
              <a:rPr lang="en-US" dirty="0" smtClean="0"/>
              <a:t> = 16384</a:t>
            </a:r>
          </a:p>
          <a:p>
            <a:r>
              <a:rPr lang="en-US" dirty="0" smtClean="0"/>
              <a:t>Pins 3, 9, 10, 11: default 488 Hz</a:t>
            </a:r>
          </a:p>
          <a:p>
            <a:pPr lvl="1"/>
            <a:r>
              <a:rPr lang="en-US" dirty="0" smtClean="0"/>
              <a:t>16 MHz / 2</a:t>
            </a:r>
            <a:r>
              <a:rPr lang="en-US" baseline="30000" dirty="0" smtClean="0"/>
              <a:t>15</a:t>
            </a:r>
            <a:r>
              <a:rPr lang="en-US" dirty="0" smtClean="0"/>
              <a:t> </a:t>
            </a:r>
          </a:p>
          <a:p>
            <a:r>
              <a:rPr lang="en-US" dirty="0" smtClean="0"/>
              <a:t>Neither is at all like the 50 Hz we need for the servo motor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Servos on the Shield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Servo hookups are provided on the shield</a:t>
            </a:r>
          </a:p>
          <a:p>
            <a:r>
              <a:rPr lang="en-US" dirty="0" smtClean="0"/>
              <a:t>Really just power, ground, and signal control</a:t>
            </a:r>
          </a:p>
          <a:p>
            <a:pPr lvl="1"/>
            <a:r>
              <a:rPr lang="en-US" dirty="0" smtClean="0"/>
              <a:t>signal control is </a:t>
            </a:r>
            <a:r>
              <a:rPr lang="en-US" dirty="0" err="1" smtClean="0"/>
              <a:t>Arduino</a:t>
            </a:r>
            <a:r>
              <a:rPr lang="en-US" dirty="0" smtClean="0"/>
              <a:t> pins 9 and 10</a:t>
            </a:r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Servo.h</a:t>
            </a:r>
            <a:r>
              <a:rPr lang="en-US" dirty="0" smtClean="0"/>
              <a:t> standard library</a:t>
            </a:r>
          </a:p>
          <a:p>
            <a:pPr lvl="1"/>
            <a:r>
              <a:rPr lang="en-US" dirty="0" smtClean="0"/>
              <a:t>pin 9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Servo2 on shield; pin 10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Servo1 on shield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 office hours:</a:t>
            </a:r>
          </a:p>
          <a:p>
            <a:pPr lvl="1"/>
            <a:r>
              <a:rPr lang="en-US" dirty="0" smtClean="0"/>
              <a:t>Han: M 3−4, F 2−3</a:t>
            </a:r>
            <a:endParaRPr lang="en-US" dirty="0" smtClean="0"/>
          </a:p>
          <a:p>
            <a:pPr lvl="1"/>
            <a:r>
              <a:rPr lang="en-US" dirty="0" err="1" smtClean="0"/>
              <a:t>Petia</a:t>
            </a:r>
            <a:r>
              <a:rPr lang="en-US" dirty="0" smtClean="0"/>
              <a:t>: M 2−3, </a:t>
            </a:r>
            <a:r>
              <a:rPr lang="en-US" dirty="0" err="1" smtClean="0"/>
              <a:t>Th</a:t>
            </a:r>
            <a:r>
              <a:rPr lang="en-US" dirty="0" smtClean="0"/>
              <a:t> 3−4</a:t>
            </a:r>
            <a:endParaRPr lang="en-US" dirty="0" smtClean="0"/>
          </a:p>
          <a:p>
            <a:r>
              <a:rPr lang="en-US" dirty="0" smtClean="0"/>
              <a:t>Turn</a:t>
            </a:r>
            <a:r>
              <a:rPr lang="en-US" dirty="0" smtClean="0"/>
              <a:t> </a:t>
            </a:r>
            <a:r>
              <a:rPr lang="en-US" dirty="0" smtClean="0"/>
              <a:t>in prev. week’s lab by start of</a:t>
            </a:r>
            <a:r>
              <a:rPr lang="en-US" dirty="0" smtClean="0"/>
              <a:t> next </a:t>
            </a:r>
            <a:r>
              <a:rPr lang="en-US" dirty="0" smtClean="0"/>
              <a:t>lab period, at 2PM </a:t>
            </a:r>
            <a:r>
              <a:rPr lang="en-US" dirty="0" smtClean="0"/>
              <a:t>(day dep. on Tue/Wed section)</a:t>
            </a:r>
            <a:endParaRPr lang="en-US" dirty="0" smtClean="0"/>
          </a:p>
          <a:p>
            <a:pPr lvl="1"/>
            <a:r>
              <a:rPr lang="en-US" dirty="0" smtClean="0"/>
              <a:t>can drop in slot on TA room in back of MHA 3544 anytime</a:t>
            </a:r>
          </a:p>
          <a:p>
            <a:r>
              <a:rPr lang="en-US" dirty="0" smtClean="0"/>
              <a:t>Planning on midterm to verify basic understanding of </a:t>
            </a:r>
            <a:r>
              <a:rPr lang="en-US" dirty="0" err="1" smtClean="0"/>
              <a:t>Arduino</a:t>
            </a:r>
            <a:r>
              <a:rPr lang="en-US" dirty="0" smtClean="0"/>
              <a:t> coding</a:t>
            </a:r>
          </a:p>
          <a:p>
            <a:pPr lvl="1"/>
            <a:r>
              <a:rPr lang="en-US" dirty="0" smtClean="0"/>
              <a:t>blank paper, will tell you to make </a:t>
            </a:r>
            <a:r>
              <a:rPr lang="en-US" dirty="0" err="1" smtClean="0"/>
              <a:t>Arduino</a:t>
            </a:r>
            <a:r>
              <a:rPr lang="en-US" dirty="0" smtClean="0"/>
              <a:t> do some simple task (at the level of first week labs, without complex logic aspects)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choice do we have?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change the clock divider on any of three counters internal to the ATMega328</a:t>
            </a:r>
          </a:p>
          <a:p>
            <a:pPr lvl="1"/>
            <a:r>
              <a:rPr lang="en-US" dirty="0" smtClean="0"/>
              <a:t>timer/counter 0, 1, and 2</a:t>
            </a:r>
          </a:p>
          <a:p>
            <a:pPr lvl="1"/>
            <a:r>
              <a:rPr lang="en-US" dirty="0" smtClean="0"/>
              <a:t>consider this snippet from the register map: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note in particular the lowest 3 bits in TCCR2B</a:t>
            </a:r>
          </a:p>
          <a:p>
            <a:pPr lvl="1"/>
            <a:r>
              <a:rPr lang="en-US" dirty="0" smtClean="0"/>
              <a:t>setting these according to the following rubric scales speed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320" y="4147820"/>
            <a:ext cx="6294120" cy="25158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250" y="2747644"/>
            <a:ext cx="93345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 Divider Options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240751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0393"/>
                <a:gridCol w="1062615"/>
                <a:gridCol w="1697593"/>
                <a:gridCol w="42289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PWM pins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Register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scaler</a:t>
                      </a:r>
                      <a:r>
                        <a:rPr lang="en-US" dirty="0" smtClean="0"/>
                        <a:t> values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frequencies (Hz)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5,</a:t>
                      </a:r>
                      <a:r>
                        <a:rPr lang="en-US" baseline="0" dirty="0" smtClean="0"/>
                        <a:t> 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TCCR0B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1, 2,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4, 5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62500, 7812,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977</a:t>
                      </a:r>
                      <a:r>
                        <a:rPr lang="en-US" baseline="0" dirty="0" smtClean="0"/>
                        <a:t>, 244, 61.0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9, 10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TCCR1B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1, 2,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-US" dirty="0" smtClean="0"/>
                        <a:t>, 4,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31250, 3906,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488</a:t>
                      </a:r>
                      <a:r>
                        <a:rPr lang="en-US" dirty="0" smtClean="0"/>
                        <a:t>, 122, 30.5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3, 11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TCCR2B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1, 2, 3,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en-US" dirty="0" smtClean="0"/>
                        <a:t>, 5, 6, 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31250, 3906, 977,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488</a:t>
                      </a:r>
                      <a:r>
                        <a:rPr lang="en-US" dirty="0" smtClean="0"/>
                        <a:t>, 244, 122, 30.5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2954422"/>
            <a:ext cx="8229600" cy="3534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2800" dirty="0" smtClean="0"/>
              <a:t>Defaults are shown in </a:t>
            </a:r>
            <a:r>
              <a:rPr lang="en-US" sz="2800" dirty="0" smtClean="0">
                <a:solidFill>
                  <a:srgbClr val="FF0000"/>
                </a:solidFill>
              </a:rPr>
              <a:t>red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Obviously,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choices are limited, and we can’t precisely hit our 50 Hz target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2800" dirty="0" smtClean="0"/>
              <a:t>Closest is to use timer 0 with divider option 5 (61 Hz)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0.9 to 2.1 ms pulses correspond to 14/255 to 33/255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en-US" sz="2800" dirty="0" smtClean="0"/>
              <a:t>only 20 possible steps by this scheme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set divider and change PWM freq.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actually not that hard</a:t>
            </a:r>
          </a:p>
          <a:p>
            <a:pPr lvl="1"/>
            <a:r>
              <a:rPr lang="en-US" dirty="0" smtClean="0"/>
              <a:t>can do in setup or in main loop</a:t>
            </a:r>
          </a:p>
          <a:p>
            <a:endParaRPr lang="en-US" dirty="0" smtClean="0"/>
          </a:p>
          <a:p>
            <a:r>
              <a:rPr lang="en-US" dirty="0" smtClean="0"/>
              <a:t>Broken Down:</a:t>
            </a:r>
          </a:p>
          <a:p>
            <a:pPr lvl="1"/>
            <a:r>
              <a:rPr lang="en-US" dirty="0" smtClean="0"/>
              <a:t>modifying TCCR0B associated with pins 5 &amp; 6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&amp;</a:t>
            </a:r>
            <a:r>
              <a:rPr lang="en-US" dirty="0" smtClean="0"/>
              <a:t> is bitwise </a:t>
            </a:r>
            <a:r>
              <a:rPr lang="en-US" dirty="0" smtClean="0">
                <a:solidFill>
                  <a:srgbClr val="FF6600"/>
                </a:solidFill>
              </a:rPr>
              <a:t>AND</a:t>
            </a:r>
            <a:r>
              <a:rPr lang="en-US" dirty="0" smtClean="0"/>
              <a:t> operator</a:t>
            </a:r>
          </a:p>
          <a:p>
            <a:pPr lvl="1"/>
            <a:r>
              <a:rPr lang="en-US" dirty="0" smtClean="0"/>
              <a:t>0</a:t>
            </a:r>
            <a:r>
              <a:rPr lang="en-US" dirty="0" smtClean="0">
                <a:solidFill>
                  <a:srgbClr val="3366FF"/>
                </a:solidFill>
              </a:rPr>
              <a:t>b</a:t>
            </a:r>
            <a:r>
              <a:rPr lang="en-US" dirty="0" smtClean="0"/>
              <a:t>11111000 is </a:t>
            </a:r>
            <a:r>
              <a:rPr lang="en-US" dirty="0" smtClean="0">
                <a:solidFill>
                  <a:srgbClr val="3366FF"/>
                </a:solidFill>
              </a:rPr>
              <a:t>binary </a:t>
            </a:r>
            <a:r>
              <a:rPr lang="en-US" dirty="0" smtClean="0"/>
              <a:t>mask, saying “keep first five as-is”</a:t>
            </a:r>
          </a:p>
          <a:p>
            <a:pPr lvl="1"/>
            <a:r>
              <a:rPr lang="en-US" dirty="0" smtClean="0"/>
              <a:t>while zeroing final three bits (because 0 AND anything is 0)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solidFill>
                  <a:srgbClr val="FF6600"/>
                </a:solidFill>
              </a:rPr>
              <a:t>|</a:t>
            </a:r>
            <a:r>
              <a:rPr lang="en-US" dirty="0" smtClean="0"/>
              <a:t> is bitwise </a:t>
            </a:r>
            <a:r>
              <a:rPr lang="en-US" dirty="0" smtClean="0">
                <a:solidFill>
                  <a:srgbClr val="FF6600"/>
                </a:solidFill>
              </a:rPr>
              <a:t>OR</a:t>
            </a:r>
            <a:r>
              <a:rPr lang="en-US" dirty="0" smtClean="0"/>
              <a:t> operator, effectively combining two pieces</a:t>
            </a:r>
          </a:p>
          <a:p>
            <a:pPr lvl="1"/>
            <a:r>
              <a:rPr lang="en-US" dirty="0" smtClean="0"/>
              <a:t>0</a:t>
            </a:r>
            <a:r>
              <a:rPr lang="en-US" dirty="0" smtClean="0">
                <a:solidFill>
                  <a:srgbClr val="3366FF"/>
                </a:solidFill>
              </a:rPr>
              <a:t>x</a:t>
            </a:r>
            <a:r>
              <a:rPr lang="en-US" dirty="0" smtClean="0"/>
              <a:t>05 is </a:t>
            </a:r>
            <a:r>
              <a:rPr lang="en-US" dirty="0" smtClean="0">
                <a:solidFill>
                  <a:srgbClr val="3366FF"/>
                </a:solidFill>
              </a:rPr>
              <a:t>hex </a:t>
            </a:r>
            <a:r>
              <a:rPr lang="en-US" dirty="0" smtClean="0"/>
              <a:t>for 5, which will select 61.0 Hz on Timer0</a:t>
            </a:r>
          </a:p>
          <a:p>
            <a:pPr lvl="1"/>
            <a:r>
              <a:rPr lang="en-US" dirty="0" smtClean="0"/>
              <a:t>if TCCR0B started as </a:t>
            </a:r>
            <a:r>
              <a:rPr lang="en-US" dirty="0" err="1" smtClean="0"/>
              <a:t>vwxyzabc</a:t>
            </a:r>
            <a:r>
              <a:rPr lang="en-US" dirty="0" smtClean="0"/>
              <a:t>, it ends up as vwxyz101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20052" y="1956651"/>
            <a:ext cx="5171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TCCR0B = TCCR0B &amp; 0b11111000 | 0x05;</a:t>
            </a:r>
            <a:endParaRPr lang="en-US" dirty="0">
              <a:solidFill>
                <a:srgbClr val="008000"/>
              </a:solidFill>
              <a:latin typeface="Courier"/>
              <a:cs typeface="Couri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Code to interactively explore PWM frequencies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use serial communications in both directions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to be continued…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1684535"/>
            <a:ext cx="807996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const </a:t>
            </a:r>
            <a:r>
              <a:rPr lang="en-US" dirty="0" err="1" smtClean="0">
                <a:solidFill>
                  <a:srgbClr val="008000"/>
                </a:solidFill>
                <a:latin typeface="Courier"/>
                <a:cs typeface="Courier"/>
              </a:rPr>
              <a:t>int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LED = 5;  </a:t>
            </a:r>
            <a:r>
              <a:rPr lang="en-US" dirty="0" smtClean="0">
                <a:solidFill>
                  <a:srgbClr val="3366FF"/>
                </a:solidFill>
                <a:latin typeface="Courier"/>
                <a:cs typeface="Courier"/>
              </a:rPr>
              <a:t>// or any PWM pin (3,5,6,9,10,11)</a:t>
            </a: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char </a:t>
            </a:r>
            <a:r>
              <a:rPr lang="en-US" dirty="0" err="1" smtClean="0">
                <a:solidFill>
                  <a:srgbClr val="008000"/>
                </a:solidFill>
                <a:latin typeface="Courier"/>
                <a:cs typeface="Courier"/>
              </a:rPr>
              <a:t>ch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;				</a:t>
            </a:r>
            <a:r>
              <a:rPr lang="en-US" dirty="0" smtClean="0">
                <a:solidFill>
                  <a:srgbClr val="3366FF"/>
                </a:solidFill>
                <a:latin typeface="Courier"/>
                <a:cs typeface="Courier"/>
              </a:rPr>
              <a:t>// holds character for serial command</a:t>
            </a:r>
          </a:p>
          <a:p>
            <a:endParaRPr lang="en-US" dirty="0" smtClean="0">
              <a:solidFill>
                <a:srgbClr val="008000"/>
              </a:solidFill>
              <a:latin typeface="Courier"/>
              <a:cs typeface="Courier"/>
            </a:endParaRP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void setup()</a:t>
            </a: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{</a:t>
            </a: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 </a:t>
            </a:r>
            <a:r>
              <a:rPr lang="en-US" dirty="0" err="1" smtClean="0">
                <a:solidFill>
                  <a:srgbClr val="008000"/>
                </a:solidFill>
                <a:latin typeface="Courier"/>
                <a:cs typeface="Courier"/>
              </a:rPr>
              <a:t>pinMode(LED,OUTPUT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);		</a:t>
            </a:r>
            <a:r>
              <a:rPr lang="en-US" dirty="0" smtClean="0">
                <a:solidFill>
                  <a:srgbClr val="3366FF"/>
                </a:solidFill>
                <a:latin typeface="Courier"/>
                <a:cs typeface="Courier"/>
              </a:rPr>
              <a:t>// need to </a:t>
            </a:r>
            <a:r>
              <a:rPr lang="en-US" dirty="0" err="1" smtClean="0">
                <a:solidFill>
                  <a:srgbClr val="3366FF"/>
                </a:solidFill>
                <a:latin typeface="Courier"/>
                <a:cs typeface="Courier"/>
              </a:rPr>
              <a:t>config</a:t>
            </a:r>
            <a:r>
              <a:rPr lang="en-US" dirty="0" smtClean="0">
                <a:solidFill>
                  <a:srgbClr val="3366FF"/>
                </a:solidFill>
                <a:latin typeface="Courier"/>
                <a:cs typeface="Courier"/>
              </a:rPr>
              <a:t> for output</a:t>
            </a: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 Serial.begin(9600);</a:t>
            </a: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479441"/>
            <a:ext cx="8541634" cy="6186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void loop()</a:t>
            </a: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{</a:t>
            </a: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 analogWrite(LED,128);		</a:t>
            </a:r>
            <a:r>
              <a:rPr lang="en-US" dirty="0" smtClean="0">
                <a:solidFill>
                  <a:srgbClr val="3366FF"/>
                </a:solidFill>
                <a:latin typeface="Courier"/>
                <a:cs typeface="Courier"/>
              </a:rPr>
              <a:t>// 50% makes freq. meas. easier</a:t>
            </a: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 if (</a:t>
            </a:r>
            <a:r>
              <a:rPr lang="en-US" dirty="0" err="1" smtClean="0">
                <a:solidFill>
                  <a:srgbClr val="008000"/>
                </a:solidFill>
                <a:latin typeface="Courier"/>
                <a:cs typeface="Courier"/>
              </a:rPr>
              <a:t>Serial.available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()){	</a:t>
            </a:r>
            <a:r>
              <a:rPr lang="en-US" dirty="0" smtClean="0">
                <a:solidFill>
                  <a:srgbClr val="3366FF"/>
                </a:solidFill>
                <a:latin typeface="Courier"/>
                <a:cs typeface="Courier"/>
              </a:rPr>
              <a:t>// check if incoming (to chip)</a:t>
            </a: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   </a:t>
            </a:r>
            <a:r>
              <a:rPr lang="en-US" dirty="0" err="1" smtClean="0">
                <a:solidFill>
                  <a:srgbClr val="008000"/>
                </a:solidFill>
                <a:latin typeface="Courier"/>
                <a:cs typeface="Courier"/>
              </a:rPr>
              <a:t>ch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= </a:t>
            </a:r>
            <a:r>
              <a:rPr lang="en-US" dirty="0" err="1" smtClean="0">
                <a:solidFill>
                  <a:srgbClr val="008000"/>
                </a:solidFill>
                <a:latin typeface="Courier"/>
                <a:cs typeface="Courier"/>
              </a:rPr>
              <a:t>Serial.read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();		</a:t>
            </a:r>
            <a:r>
              <a:rPr lang="en-US" dirty="0" smtClean="0">
                <a:solidFill>
                  <a:srgbClr val="3366FF"/>
                </a:solidFill>
                <a:latin typeface="Courier"/>
                <a:cs typeface="Courier"/>
              </a:rPr>
              <a:t>// read single character</a:t>
            </a: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   if (</a:t>
            </a:r>
            <a:r>
              <a:rPr lang="en-US" dirty="0" err="1" smtClean="0">
                <a:solidFill>
                  <a:srgbClr val="008000"/>
                </a:solidFill>
                <a:latin typeface="Courier"/>
                <a:cs typeface="Courier"/>
              </a:rPr>
              <a:t>ch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&gt;=‘0’ &amp;&amp; </a:t>
            </a:r>
            <a:r>
              <a:rPr lang="en-US" dirty="0" err="1" smtClean="0">
                <a:solidFill>
                  <a:srgbClr val="008000"/>
                </a:solidFill>
                <a:latin typeface="Courier"/>
                <a:cs typeface="Courier"/>
              </a:rPr>
              <a:t>ch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&lt;=‘7’){	</a:t>
            </a:r>
            <a:r>
              <a:rPr lang="en-US" dirty="0" smtClean="0">
                <a:solidFill>
                  <a:srgbClr val="3366FF"/>
                </a:solidFill>
                <a:latin typeface="Courier"/>
                <a:cs typeface="Courier"/>
              </a:rPr>
              <a:t>// valid range</a:t>
            </a: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     if (LED == 3 || LED == 11){	</a:t>
            </a:r>
            <a:r>
              <a:rPr lang="en-US" dirty="0" smtClean="0">
                <a:solidFill>
                  <a:srgbClr val="3366FF"/>
                </a:solidFill>
                <a:latin typeface="Courier"/>
                <a:cs typeface="Courier"/>
              </a:rPr>
              <a:t>// will use timer2</a:t>
            </a: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       TCCR2B = TCCR2B &amp; 0b11111000 | </a:t>
            </a:r>
            <a:r>
              <a:rPr lang="en-US" dirty="0" err="1" smtClean="0">
                <a:solidFill>
                  <a:srgbClr val="008000"/>
                </a:solidFill>
                <a:latin typeface="Courier"/>
                <a:cs typeface="Courier"/>
              </a:rPr>
              <a:t>int(ch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- ‘0’);</a:t>
            </a: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       </a:t>
            </a:r>
            <a:r>
              <a:rPr lang="en-US" dirty="0" err="1" smtClean="0">
                <a:solidFill>
                  <a:srgbClr val="008000"/>
                </a:solidFill>
                <a:latin typeface="Courier"/>
                <a:cs typeface="Courier"/>
              </a:rPr>
              <a:t>Serial.print(“Switching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pin ”);</a:t>
            </a: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       </a:t>
            </a:r>
            <a:r>
              <a:rPr lang="en-US" dirty="0" err="1" smtClean="0">
                <a:solidFill>
                  <a:srgbClr val="008000"/>
                </a:solidFill>
                <a:latin typeface="Courier"/>
                <a:cs typeface="Courier"/>
              </a:rPr>
              <a:t>Serial.print(LED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);</a:t>
            </a: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       </a:t>
            </a:r>
            <a:r>
              <a:rPr lang="en-US" dirty="0" err="1" smtClean="0">
                <a:solidFill>
                  <a:srgbClr val="008000"/>
                </a:solidFill>
                <a:latin typeface="Courier"/>
                <a:cs typeface="Courier"/>
              </a:rPr>
              <a:t>Serial.print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(“ to setting “);</a:t>
            </a: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       </a:t>
            </a:r>
            <a:r>
              <a:rPr lang="en-US" dirty="0" err="1" smtClean="0">
                <a:solidFill>
                  <a:srgbClr val="008000"/>
                </a:solidFill>
                <a:latin typeface="Courier"/>
                <a:cs typeface="Courier"/>
              </a:rPr>
              <a:t>Serial.println(ch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);</a:t>
            </a: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     }</a:t>
            </a: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   }</a:t>
            </a: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   if (</a:t>
            </a:r>
            <a:r>
              <a:rPr lang="en-US" dirty="0" err="1" smtClean="0">
                <a:solidFill>
                  <a:srgbClr val="008000"/>
                </a:solidFill>
                <a:latin typeface="Courier"/>
                <a:cs typeface="Courier"/>
              </a:rPr>
              <a:t>ch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&gt;=‘0’ &amp;&amp; </a:t>
            </a:r>
            <a:r>
              <a:rPr lang="en-US" dirty="0" err="1" smtClean="0">
                <a:solidFill>
                  <a:srgbClr val="008000"/>
                </a:solidFill>
                <a:latin typeface="Courier"/>
                <a:cs typeface="Courier"/>
              </a:rPr>
              <a:t>ch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&lt;=‘5’){	</a:t>
            </a:r>
            <a:r>
              <a:rPr lang="en-US" dirty="0" smtClean="0">
                <a:solidFill>
                  <a:srgbClr val="3366FF"/>
                </a:solidFill>
                <a:latin typeface="Courier"/>
                <a:cs typeface="Courier"/>
              </a:rPr>
              <a:t>// valid for other timers</a:t>
            </a: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     if (LED == 5 || LED == 6){	</a:t>
            </a:r>
            <a:r>
              <a:rPr lang="en-US" dirty="0" smtClean="0">
                <a:solidFill>
                  <a:srgbClr val="3366FF"/>
                </a:solidFill>
                <a:latin typeface="Courier"/>
                <a:cs typeface="Courier"/>
              </a:rPr>
              <a:t>// will use timer0</a:t>
            </a: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       TCCR0B = TCCR0B &amp; 0b11111000 | </a:t>
            </a:r>
            <a:r>
              <a:rPr lang="en-US" dirty="0" err="1" smtClean="0">
                <a:solidFill>
                  <a:srgbClr val="008000"/>
                </a:solidFill>
                <a:latin typeface="Courier"/>
                <a:cs typeface="Courier"/>
              </a:rPr>
              <a:t>int(ch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– ‘0’);</a:t>
            </a: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       </a:t>
            </a:r>
            <a:r>
              <a:rPr lang="en-US" dirty="0" err="1" smtClean="0">
                <a:solidFill>
                  <a:srgbClr val="008000"/>
                </a:solidFill>
                <a:latin typeface="Courier"/>
                <a:cs typeface="Courier"/>
              </a:rPr>
              <a:t>Serial.print(</a:t>
            </a:r>
            <a:r>
              <a:rPr lang="en-US" dirty="0" err="1" smtClean="0">
                <a:solidFill>
                  <a:srgbClr val="3366FF"/>
                </a:solidFill>
                <a:latin typeface="Courier"/>
                <a:cs typeface="Courier"/>
              </a:rPr>
              <a:t>same</a:t>
            </a:r>
            <a:r>
              <a:rPr lang="en-US" dirty="0" smtClean="0">
                <a:solidFill>
                  <a:srgbClr val="3366FF"/>
                </a:solidFill>
                <a:latin typeface="Courier"/>
                <a:cs typeface="Courier"/>
              </a:rPr>
              <a:t> stuff as before…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);</a:t>
            </a: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     }</a:t>
            </a: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     if (LED == 9 || LED == 10){	</a:t>
            </a:r>
            <a:r>
              <a:rPr lang="en-US" dirty="0" smtClean="0">
                <a:solidFill>
                  <a:srgbClr val="3366FF"/>
                </a:solidFill>
                <a:latin typeface="Courier"/>
                <a:cs typeface="Courier"/>
              </a:rPr>
              <a:t>// uses timer1</a:t>
            </a: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       TCCR1B </a:t>
            </a:r>
            <a:r>
              <a:rPr lang="en-US" dirty="0" smtClean="0">
                <a:solidFill>
                  <a:srgbClr val="3366FF"/>
                </a:solidFill>
                <a:latin typeface="Courier"/>
                <a:cs typeface="Courier"/>
              </a:rPr>
              <a:t>etc.</a:t>
            </a: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     } } } }				// </a:t>
            </a:r>
            <a:r>
              <a:rPr lang="en-US" dirty="0" smtClean="0">
                <a:solidFill>
                  <a:srgbClr val="3366FF"/>
                </a:solidFill>
                <a:latin typeface="Courier"/>
                <a:cs typeface="Courier"/>
              </a:rPr>
              <a:t>would indent more cleanly if space</a:t>
            </a:r>
            <a:endParaRPr lang="en-US" dirty="0">
              <a:solidFill>
                <a:srgbClr val="3366FF"/>
              </a:solidFill>
              <a:latin typeface="Courier"/>
              <a:cs typeface="Couri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13278</TotalTime>
  <Words>3677</Words>
  <Application>Microsoft Macintosh PowerPoint</Application>
  <PresentationFormat>On-screen Show (4:3)</PresentationFormat>
  <Paragraphs>481</Paragraphs>
  <Slides>41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Physics 120B: Lecture 3</vt:lpstr>
      <vt:lpstr>Three Types (for us)</vt:lpstr>
      <vt:lpstr>When any old PWM won’t do</vt:lpstr>
      <vt:lpstr>What frequency is Arduino PWM?</vt:lpstr>
      <vt:lpstr>What choice do we have?</vt:lpstr>
      <vt:lpstr>Valid Divider Options</vt:lpstr>
      <vt:lpstr>How to set divider and change PWM freq.</vt:lpstr>
      <vt:lpstr>Code to interactively explore PWM frequencies</vt:lpstr>
      <vt:lpstr>Continued</vt:lpstr>
      <vt:lpstr>Using the interactive program</vt:lpstr>
      <vt:lpstr>Rigging a Servo to sort-of work</vt:lpstr>
      <vt:lpstr>Continuation: main loop</vt:lpstr>
      <vt:lpstr>A better (and easier!) way</vt:lpstr>
      <vt:lpstr>Example using Servo library</vt:lpstr>
      <vt:lpstr>Available Servo Methods</vt:lpstr>
      <vt:lpstr>Libraries: Documentation</vt:lpstr>
      <vt:lpstr>DC Motor</vt:lpstr>
      <vt:lpstr>DC Torque-speed Curve</vt:lpstr>
      <vt:lpstr>Electrical Expectations</vt:lpstr>
      <vt:lpstr>Example 2.4 V motor</vt:lpstr>
      <vt:lpstr>Another random example</vt:lpstr>
      <vt:lpstr>Servo Internals</vt:lpstr>
      <vt:lpstr>Clever Steppers</vt:lpstr>
      <vt:lpstr>A Carefully Choreographed Sequence</vt:lpstr>
      <vt:lpstr>Toothed Animation</vt:lpstr>
      <vt:lpstr>Stepping Schemes</vt:lpstr>
      <vt:lpstr>The Stepper Library </vt:lpstr>
      <vt:lpstr>Example stripped code</vt:lpstr>
      <vt:lpstr>A Unipolar Stepper Motor: Center Tap</vt:lpstr>
      <vt:lpstr>What’s in the Darlington Array?</vt:lpstr>
      <vt:lpstr>Unipolar hookup; control with four pins</vt:lpstr>
      <vt:lpstr>A Bipolar Stepper Motor: No Center Tap</vt:lpstr>
      <vt:lpstr>H-bridge Internals</vt:lpstr>
      <vt:lpstr>Bipolar Hookup; control with four pins</vt:lpstr>
      <vt:lpstr>The Motor Shield</vt:lpstr>
      <vt:lpstr>The Motor Shield’s Associated Library</vt:lpstr>
      <vt:lpstr>Example Code</vt:lpstr>
      <vt:lpstr>Step Types</vt:lpstr>
      <vt:lpstr>DC Motors with motor shield/AFMotor</vt:lpstr>
      <vt:lpstr>Servos on the Shield</vt:lpstr>
      <vt:lpstr>Announcements</vt:lpstr>
    </vt:vector>
  </TitlesOfParts>
  <Company>UCSD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Physics UCSD</dc:creator>
  <cp:lastModifiedBy>Physics UCSD</cp:lastModifiedBy>
  <cp:revision>65</cp:revision>
  <cp:lastPrinted>2013-01-11T19:42:49Z</cp:lastPrinted>
  <dcterms:created xsi:type="dcterms:W3CDTF">2014-01-10T16:10:40Z</dcterms:created>
  <dcterms:modified xsi:type="dcterms:W3CDTF">2014-01-10T16:59:49Z</dcterms:modified>
</cp:coreProperties>
</file>