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0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5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1" r:id="rId22"/>
    <p:sldId id="282" r:id="rId23"/>
    <p:sldId id="283" r:id="rId24"/>
    <p:sldId id="284" r:id="rId25"/>
    <p:sldId id="277" r:id="rId26"/>
    <p:sldId id="278" r:id="rId27"/>
    <p:sldId id="279" r:id="rId28"/>
    <p:sldId id="280" r:id="rId29"/>
    <p:sldId id="286" r:id="rId30"/>
    <p:sldId id="287" r:id="rId31"/>
    <p:sldId id="288" r:id="rId32"/>
    <p:sldId id="285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15236-2038-BD42-A9E1-FF5CC1E578FA}" type="datetimeFigureOut">
              <a:rPr lang="en-US" smtClean="0"/>
              <a:pPr/>
              <a:t>1/14/14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A7137-E26D-3F4D-A5C5-EF288482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D16EF-D470-6F44-B276-E47F132BB0F9}" type="datetimeFigureOut">
              <a:rPr lang="en-US" smtClean="0"/>
              <a:pPr/>
              <a:t>1/14/14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462D2-D825-5840-BB92-657031780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Comparators, FETs, Logic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Lecture 10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E5ADEB-4BA2-054A-8B5C-7ECF9C2901FD}" type="slidenum">
              <a:rPr lang="en-US"/>
              <a:pPr/>
              <a:t>30</a:t>
            </a:fld>
            <a:endParaRPr lang="en-US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9196-BD70-BE4E-A05C-A4D60C225775}" type="datetime1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2E26-A2C3-B445-A230-8C1D778EB78F}" type="datetime1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DBF5B-951F-4B40-90B7-EE125F0BC95E}" type="datetime1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FC6-DD4A-4947-A594-90FF695F9A3A}" type="datetime1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D52E-2817-B647-B57B-E77540D8FCE7}" type="datetime1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2F02-F996-A24B-A9B2-DE1FE1A74AE9}" type="datetime1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4024-FE08-7C4A-9E01-50F74466951D}" type="datetime1">
              <a:rPr lang="en-US" smtClean="0"/>
              <a:t>1/15/14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5B6B-00AB-FD4A-8293-FB8419AF696E}" type="datetime1">
              <a:rPr lang="en-US" smtClean="0"/>
              <a:t>1/15/14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AB0E2-1E4B-8448-98C6-E83E3DB97B4B}" type="datetime1">
              <a:rPr lang="en-US" smtClean="0"/>
              <a:t>1/15/14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05A21-0B2E-ED44-A6CD-FD7839C442C5}" type="datetime1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1CBD-CE79-EE47-9DFB-C0B803A9E060}" type="datetime1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023"/>
            <a:ext cx="8229600" cy="729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55524"/>
            <a:ext cx="8229600" cy="5533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445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A656C-B776-0D4A-9621-0A28195EDE99}" type="datetime1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939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0240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arduino.cc/en/Reference/LiquidCrystalCursor" TargetMode="External"/><Relationship Id="rId20" Type="http://schemas.openxmlformats.org/officeDocument/2006/relationships/hyperlink" Target="http://arduino.cc/en/Reference/LiquidCrystalRightToLeft" TargetMode="External"/><Relationship Id="rId21" Type="http://schemas.openxmlformats.org/officeDocument/2006/relationships/hyperlink" Target="http://arduino.cc/en/Reference/LiquidCrystalCreateChar" TargetMode="External"/><Relationship Id="rId10" Type="http://schemas.openxmlformats.org/officeDocument/2006/relationships/hyperlink" Target="http://arduino.cc/en/Reference/LiquidCrystalNoCursor" TargetMode="External"/><Relationship Id="rId11" Type="http://schemas.openxmlformats.org/officeDocument/2006/relationships/hyperlink" Target="http://arduino.cc/en/Reference/LiquidCrystalBlink" TargetMode="External"/><Relationship Id="rId12" Type="http://schemas.openxmlformats.org/officeDocument/2006/relationships/hyperlink" Target="http://arduino.cc/en/Reference/LiquidCrystalNoBlink" TargetMode="External"/><Relationship Id="rId13" Type="http://schemas.openxmlformats.org/officeDocument/2006/relationships/hyperlink" Target="http://arduino.cc/en/Reference/LiquidCrystalDisplay" TargetMode="External"/><Relationship Id="rId14" Type="http://schemas.openxmlformats.org/officeDocument/2006/relationships/hyperlink" Target="http://arduino.cc/en/Reference/LiquidCrystalNoDisplay" TargetMode="External"/><Relationship Id="rId15" Type="http://schemas.openxmlformats.org/officeDocument/2006/relationships/hyperlink" Target="http://arduino.cc/en/Reference/LiquidCrystalScrollDisplayLeft" TargetMode="External"/><Relationship Id="rId16" Type="http://schemas.openxmlformats.org/officeDocument/2006/relationships/hyperlink" Target="http://arduino.cc/en/Reference/LiquidCrystalScrollDisplayRight" TargetMode="External"/><Relationship Id="rId17" Type="http://schemas.openxmlformats.org/officeDocument/2006/relationships/hyperlink" Target="http://arduino.cc/en/Reference/LiquidCrystalAutoscroll" TargetMode="External"/><Relationship Id="rId18" Type="http://schemas.openxmlformats.org/officeDocument/2006/relationships/hyperlink" Target="http://arduino.cc/en/Reference/LiquidCrystalNoAutoscroll" TargetMode="External"/><Relationship Id="rId19" Type="http://schemas.openxmlformats.org/officeDocument/2006/relationships/hyperlink" Target="http://arduino.cc/en/Reference/LiquidCrystalLeftToRight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rduino.cc/en/Reference/LiquidCrystalConstructor" TargetMode="External"/><Relationship Id="rId3" Type="http://schemas.openxmlformats.org/officeDocument/2006/relationships/hyperlink" Target="http://arduino.cc/en/Reference/LiquidCrystalBegin" TargetMode="External"/><Relationship Id="rId4" Type="http://schemas.openxmlformats.org/officeDocument/2006/relationships/hyperlink" Target="http://arduino.cc/en/Reference/LiquidCrystalClear" TargetMode="External"/><Relationship Id="rId5" Type="http://schemas.openxmlformats.org/officeDocument/2006/relationships/hyperlink" Target="http://arduino.cc/en/Reference/LiquidCrystalHome" TargetMode="External"/><Relationship Id="rId6" Type="http://schemas.openxmlformats.org/officeDocument/2006/relationships/hyperlink" Target="http://arduino.cc/en/Reference/LiquidCrystalSetCursor" TargetMode="External"/><Relationship Id="rId7" Type="http://schemas.openxmlformats.org/officeDocument/2006/relationships/hyperlink" Target="http://arduino.cc/en/Reference/LiquidCrystalWrite" TargetMode="External"/><Relationship Id="rId8" Type="http://schemas.openxmlformats.org/officeDocument/2006/relationships/hyperlink" Target="http://arduino.cc/en/Reference/LiquidCrystalPrin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rduino.cc/en/Tutorial/LiquidCrystal" TargetMode="External"/><Relationship Id="rId4" Type="http://schemas.openxmlformats.org/officeDocument/2006/relationships/hyperlink" Target="http://www.physics.ucsd.edu/~tmurphy/phys120b/labs/useful_links.html" TargetMode="External"/><Relationship Id="rId5" Type="http://schemas.openxmlformats.org/officeDocument/2006/relationships/hyperlink" Target="http://www.physics.ucsd.edu/~tmurphy/phys120b/labs/doc/LCD-shield-schem.pdf" TargetMode="External"/><Relationship Id="rId6" Type="http://schemas.openxmlformats.org/officeDocument/2006/relationships/hyperlink" Target="http://www.physics.ucsd.edu/~tmurphy/phys120b/labs/doc/LCD_HD44780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pikenzielabs.com/SpikenzieLabs/LCD_How_To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layground.arduino.cc/code/Keypad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rduino.cc/en/Reference/AttachInterrupt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hysics.ucsd.edu/~tmurphy/phys120b/labs/doc/LCD_HD44780.pdf" TargetMode="Externa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120B: Lecture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LCD Text Display</a:t>
            </a:r>
          </a:p>
          <a:p>
            <a:r>
              <a:rPr lang="en-US" dirty="0" smtClean="0"/>
              <a:t>Keypads and Time Slicing</a:t>
            </a:r>
          </a:p>
          <a:p>
            <a:r>
              <a:rPr lang="en-US" dirty="0" smtClean="0"/>
              <a:t>Interrupts</a:t>
            </a:r>
            <a:endParaRPr lang="en-US" dirty="0"/>
          </a:p>
        </p:txBody>
      </p:sp>
      <p:pic>
        <p:nvPicPr>
          <p:cNvPr id="4" name="Picture 3" descr="lcd_phot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156" y="282091"/>
            <a:ext cx="3810000" cy="2012950"/>
          </a:xfrm>
          <a:prstGeom prst="rect">
            <a:avLst/>
          </a:prstGeom>
        </p:spPr>
      </p:pic>
      <p:pic>
        <p:nvPicPr>
          <p:cNvPr id="5" name="Picture 4" descr="keypad4x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8200" y="126695"/>
            <a:ext cx="2540000" cy="233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setup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Arguments in </a:t>
            </a:r>
            <a:r>
              <a:rPr lang="en-US" dirty="0" err="1" smtClean="0"/>
              <a:t>LiquidCrystal</a:t>
            </a:r>
            <a:r>
              <a:rPr lang="en-US" dirty="0" smtClean="0"/>
              <a:t> type are:</a:t>
            </a:r>
          </a:p>
          <a:p>
            <a:pPr lvl="1"/>
            <a:r>
              <a:rPr lang="en-US" dirty="0" smtClean="0"/>
              <a:t>pins corresponding to: RS, Enable, D4, D5, D6, D7</a:t>
            </a:r>
          </a:p>
          <a:p>
            <a:pPr lvl="1"/>
            <a:r>
              <a:rPr lang="en-US" dirty="0" smtClean="0"/>
              <a:t>don’t need shield at all; just those 6 pins and power/</a:t>
            </a:r>
            <a:r>
              <a:rPr lang="en-US" dirty="0" err="1" smtClean="0"/>
              <a:t>gnd</a:t>
            </a:r>
            <a:endParaRPr lang="en-US" dirty="0" smtClean="0"/>
          </a:p>
          <a:p>
            <a:pPr lvl="1"/>
            <a:r>
              <a:rPr lang="en-US" dirty="0" smtClean="0"/>
              <a:t>here’s one without shield: must hook R/W to </a:t>
            </a:r>
            <a:r>
              <a:rPr lang="en-US" dirty="0" err="1" smtClean="0"/>
              <a:t>gnd</a:t>
            </a:r>
            <a:r>
              <a:rPr lang="en-US" dirty="0" smtClean="0"/>
              <a:t>; rig pot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 descr="LCD_b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761" y="2948740"/>
            <a:ext cx="6168741" cy="3785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thing in schematic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this </a:t>
            </a:r>
            <a:r>
              <a:rPr lang="en-US" dirty="0" err="1" smtClean="0"/>
              <a:t>pinout</a:t>
            </a:r>
            <a:r>
              <a:rPr lang="en-US" dirty="0" smtClean="0"/>
              <a:t> is different than shield’s mapping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 descr="LCD_sche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85" y="1527125"/>
            <a:ext cx="6808169" cy="51678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Explore the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Can do a lot with a few functions, but more available</a:t>
            </a:r>
          </a:p>
          <a:p>
            <a:pPr lvl="1"/>
            <a:r>
              <a:rPr lang="en-US" dirty="0" smtClean="0">
                <a:hlinkClick r:id="rId2"/>
              </a:rPr>
              <a:t>LiquidCrystal()</a:t>
            </a:r>
            <a:r>
              <a:rPr lang="en-US" dirty="0" smtClean="0"/>
              <a:t> must use</a:t>
            </a:r>
          </a:p>
          <a:p>
            <a:pPr lvl="1"/>
            <a:r>
              <a:rPr lang="en-US" dirty="0" smtClean="0">
                <a:hlinkClick r:id="rId3"/>
              </a:rPr>
              <a:t>begin()</a:t>
            </a:r>
            <a:r>
              <a:rPr lang="en-US" dirty="0" smtClean="0"/>
              <a:t>  must use</a:t>
            </a:r>
          </a:p>
          <a:p>
            <a:pPr lvl="1"/>
            <a:r>
              <a:rPr lang="en-US" dirty="0" smtClean="0">
                <a:hlinkClick r:id="rId4"/>
              </a:rPr>
              <a:t>clear()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5"/>
              </a:rPr>
              <a:t>home()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6"/>
              </a:rPr>
              <a:t>setCursor()</a:t>
            </a:r>
            <a:r>
              <a:rPr lang="en-US" dirty="0" smtClean="0"/>
              <a:t> almost certainly use</a:t>
            </a:r>
          </a:p>
          <a:p>
            <a:pPr lvl="1"/>
            <a:r>
              <a:rPr lang="en-US" dirty="0" smtClean="0">
                <a:hlinkClick r:id="rId7"/>
              </a:rPr>
              <a:t>write()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8"/>
              </a:rPr>
              <a:t>print()</a:t>
            </a:r>
            <a:r>
              <a:rPr lang="en-US" dirty="0" smtClean="0"/>
              <a:t> almost certainly use</a:t>
            </a:r>
          </a:p>
          <a:p>
            <a:pPr lvl="1"/>
            <a:r>
              <a:rPr lang="en-US" dirty="0" smtClean="0">
                <a:hlinkClick r:id="rId9"/>
              </a:rPr>
              <a:t>cursor()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10"/>
              </a:rPr>
              <a:t>noCursor()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11"/>
              </a:rPr>
              <a:t>blink()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12"/>
              </a:rPr>
              <a:t>noBlink()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13"/>
              </a:rPr>
              <a:t>display()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14"/>
              </a:rPr>
              <a:t>noDisplay()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15"/>
              </a:rPr>
              <a:t>scrollDisplayLeft()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16"/>
              </a:rPr>
              <a:t>scrollDisplayRight()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17"/>
              </a:rPr>
              <a:t>autoscroll()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18"/>
              </a:rPr>
              <a:t>noAutoscroll()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19"/>
              </a:rPr>
              <a:t>leftToRight()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20"/>
              </a:rPr>
              <a:t>rightToLeft()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21"/>
              </a:rPr>
              <a:t>createChar()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LCD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general intro to LCD control</a:t>
            </a:r>
          </a:p>
          <a:p>
            <a:pPr lvl="1"/>
            <a:r>
              <a:rPr lang="en-US" dirty="0" smtClean="0">
                <a:hlinkClick r:id="rId2"/>
              </a:rPr>
              <a:t>http://spikenzielabs.com/SpikenzieLabs/LCD_How_To.html</a:t>
            </a:r>
            <a:endParaRPr lang="en-US" dirty="0" smtClean="0"/>
          </a:p>
          <a:p>
            <a:r>
              <a:rPr lang="en-US" dirty="0" err="1" smtClean="0"/>
              <a:t>Arduino</a:t>
            </a:r>
            <a:r>
              <a:rPr lang="en-US" dirty="0" smtClean="0"/>
              <a:t> page</a:t>
            </a:r>
          </a:p>
          <a:p>
            <a:pPr lvl="1"/>
            <a:r>
              <a:rPr lang="en-US" dirty="0" smtClean="0">
                <a:hlinkClick r:id="rId3"/>
              </a:rPr>
              <a:t>http://arduino.cc/en/Tutorial/LiquidCrystal</a:t>
            </a:r>
            <a:endParaRPr lang="en-US" dirty="0" smtClean="0"/>
          </a:p>
          <a:p>
            <a:r>
              <a:rPr lang="en-US" dirty="0" smtClean="0"/>
              <a:t>See links on course site:</a:t>
            </a:r>
          </a:p>
          <a:p>
            <a:pPr lvl="1"/>
            <a:r>
              <a:rPr lang="en-US" dirty="0" smtClean="0">
                <a:hlinkClick r:id="rId4"/>
              </a:rPr>
              <a:t>http://www.physics.ucsd.edu/~tmurphy/phys120b/labs/useful_links.html</a:t>
            </a:r>
            <a:endParaRPr lang="en-US" dirty="0" smtClean="0"/>
          </a:p>
          <a:p>
            <a:pPr lvl="2"/>
            <a:r>
              <a:rPr lang="en-US" dirty="0" smtClean="0">
                <a:hlinkClick r:id="rId5"/>
              </a:rPr>
              <a:t>http://www.physics.ucsd.edu/~tmurphy/phys120b/labs/doc/LCD-shield-schem.pdf</a:t>
            </a:r>
            <a:endParaRPr lang="en-US" dirty="0" smtClean="0"/>
          </a:p>
          <a:p>
            <a:pPr lvl="2"/>
            <a:r>
              <a:rPr lang="en-US" dirty="0" smtClean="0">
                <a:hlinkClick r:id="rId6"/>
              </a:rPr>
              <a:t>http://www.physics.ucsd.edu/~tmurphy/phys120b/labs/doc/LCD_HD44780.pdf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Keypads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keypads are matrix form: row contact and column contact</a:t>
            </a:r>
          </a:p>
          <a:p>
            <a:pPr lvl="1"/>
            <a:r>
              <a:rPr lang="en-US" dirty="0" smtClean="0"/>
              <a:t>pressing button connects one row to one column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 descr="keypad4x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241" y="2740044"/>
            <a:ext cx="3175000" cy="2921000"/>
          </a:xfrm>
          <a:prstGeom prst="rect">
            <a:avLst/>
          </a:prstGeom>
        </p:spPr>
      </p:pic>
      <p:pic>
        <p:nvPicPr>
          <p:cNvPr id="9" name="Picture 8" descr="4x4-crosspoint-matri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582635"/>
            <a:ext cx="3502152" cy="31181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77844" y="5727417"/>
            <a:ext cx="3050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note crossings do not connect:</a:t>
            </a:r>
          </a:p>
          <a:p>
            <a:pPr algn="ctr"/>
            <a:r>
              <a:rPr lang="en-US" dirty="0" smtClean="0"/>
              <a:t>dots indicate connection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the keypad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524"/>
            <a:ext cx="5114488" cy="55338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Imagine we hooked the rows (Y) to four digital inputs with pull-up resistors</a:t>
            </a:r>
          </a:p>
          <a:p>
            <a:pPr lvl="1"/>
            <a:r>
              <a:rPr lang="en-US" dirty="0" smtClean="0"/>
              <a:t>and hooked the columns (X) up to digital outputs</a:t>
            </a:r>
          </a:p>
          <a:p>
            <a:r>
              <a:rPr lang="en-US" dirty="0" smtClean="0"/>
              <a:t>Now cycle through X, putting each to zero (LOW) in turn</a:t>
            </a:r>
          </a:p>
          <a:p>
            <a:pPr lvl="1"/>
            <a:r>
              <a:rPr lang="en-US" dirty="0" smtClean="0"/>
              <a:t>otherwise enforce high state</a:t>
            </a:r>
          </a:p>
          <a:p>
            <a:r>
              <a:rPr lang="en-US" dirty="0" smtClean="0"/>
              <a:t>Read each row value and see if any inputs are pulled low</a:t>
            </a:r>
          </a:p>
          <a:p>
            <a:pPr lvl="1"/>
            <a:r>
              <a:rPr lang="en-US" dirty="0" smtClean="0"/>
              <a:t>means switch closed, button pressed</a:t>
            </a:r>
          </a:p>
          <a:p>
            <a:r>
              <a:rPr lang="en-US" dirty="0" smtClean="0"/>
              <a:t>Called time-slicing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5571688" y="1688041"/>
            <a:ext cx="3502152" cy="3441811"/>
            <a:chOff x="5571688" y="2556961"/>
            <a:chExt cx="3502152" cy="3441811"/>
          </a:xfrm>
        </p:grpSpPr>
        <p:pic>
          <p:nvPicPr>
            <p:cNvPr id="7" name="Picture 6" descr="4x4-crosspoint-matrix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71688" y="2880668"/>
              <a:ext cx="3502152" cy="3118104"/>
            </a:xfrm>
            <a:prstGeom prst="rect">
              <a:avLst/>
            </a:prstGeom>
          </p:spPr>
        </p:pic>
        <p:grpSp>
          <p:nvGrpSpPr>
            <p:cNvPr id="20" name="Group 19"/>
            <p:cNvGrpSpPr/>
            <p:nvPr/>
          </p:nvGrpSpPr>
          <p:grpSpPr>
            <a:xfrm>
              <a:off x="5829315" y="3158035"/>
              <a:ext cx="339306" cy="614659"/>
              <a:chOff x="5829315" y="3158035"/>
              <a:chExt cx="339306" cy="614659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6028456" y="3273203"/>
                <a:ext cx="136078" cy="499491"/>
                <a:chOff x="6028456" y="3273203"/>
                <a:chExt cx="136078" cy="499491"/>
              </a:xfrm>
            </p:grpSpPr>
            <p:cxnSp>
              <p:nvCxnSpPr>
                <p:cNvPr id="9" name="Straight Connector 8"/>
                <p:cNvCxnSpPr/>
                <p:nvPr/>
              </p:nvCxnSpPr>
              <p:spPr>
                <a:xfrm rot="5400000" flipH="1" flipV="1">
                  <a:off x="6043083" y="3714750"/>
                  <a:ext cx="114300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0800000">
                  <a:off x="6034088" y="3607198"/>
                  <a:ext cx="66939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10800000" flipH="1">
                  <a:off x="6032677" y="3556002"/>
                  <a:ext cx="128016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6028456" y="3496752"/>
                  <a:ext cx="128016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10800000" flipH="1">
                  <a:off x="6032689" y="3441723"/>
                  <a:ext cx="128016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0800000">
                  <a:off x="6097595" y="3382861"/>
                  <a:ext cx="66939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 flipH="1" flipV="1">
                  <a:off x="6043095" y="3329559"/>
                  <a:ext cx="114300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" name="TextBox 18"/>
              <p:cNvSpPr txBox="1"/>
              <p:nvPr/>
            </p:nvSpPr>
            <p:spPr>
              <a:xfrm>
                <a:off x="5829315" y="3158035"/>
                <a:ext cx="3393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+5</a:t>
                </a:r>
                <a:endParaRPr lang="en-US" sz="12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829327" y="3784531"/>
              <a:ext cx="339306" cy="614659"/>
              <a:chOff x="5829315" y="3158035"/>
              <a:chExt cx="339306" cy="614659"/>
            </a:xfrm>
          </p:grpSpPr>
          <p:grpSp>
            <p:nvGrpSpPr>
              <p:cNvPr id="22" name="Group 17"/>
              <p:cNvGrpSpPr/>
              <p:nvPr/>
            </p:nvGrpSpPr>
            <p:grpSpPr>
              <a:xfrm>
                <a:off x="6028456" y="3273203"/>
                <a:ext cx="136078" cy="499491"/>
                <a:chOff x="6028456" y="3273203"/>
                <a:chExt cx="136078" cy="499491"/>
              </a:xfrm>
            </p:grpSpPr>
            <p:cxnSp>
              <p:nvCxnSpPr>
                <p:cNvPr id="24" name="Straight Connector 23"/>
                <p:cNvCxnSpPr/>
                <p:nvPr/>
              </p:nvCxnSpPr>
              <p:spPr>
                <a:xfrm rot="5400000" flipH="1" flipV="1">
                  <a:off x="6043083" y="3714750"/>
                  <a:ext cx="114300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0800000">
                  <a:off x="6034088" y="3607198"/>
                  <a:ext cx="66939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0800000" flipH="1">
                  <a:off x="6032677" y="3556002"/>
                  <a:ext cx="128016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6028456" y="3496752"/>
                  <a:ext cx="128016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10800000" flipH="1">
                  <a:off x="6032689" y="3441723"/>
                  <a:ext cx="128016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0800000">
                  <a:off x="6097595" y="3382861"/>
                  <a:ext cx="66939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6043095" y="3329559"/>
                  <a:ext cx="114300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TextBox 22"/>
              <p:cNvSpPr txBox="1"/>
              <p:nvPr/>
            </p:nvSpPr>
            <p:spPr>
              <a:xfrm>
                <a:off x="5829315" y="3158035"/>
                <a:ext cx="3393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+5</a:t>
                </a:r>
                <a:endParaRPr lang="en-US" sz="1200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5829339" y="4402561"/>
              <a:ext cx="339306" cy="614659"/>
              <a:chOff x="5829315" y="3158035"/>
              <a:chExt cx="339306" cy="614659"/>
            </a:xfrm>
          </p:grpSpPr>
          <p:grpSp>
            <p:nvGrpSpPr>
              <p:cNvPr id="32" name="Group 17"/>
              <p:cNvGrpSpPr/>
              <p:nvPr/>
            </p:nvGrpSpPr>
            <p:grpSpPr>
              <a:xfrm>
                <a:off x="6028456" y="3273203"/>
                <a:ext cx="136078" cy="499491"/>
                <a:chOff x="6028456" y="3273203"/>
                <a:chExt cx="136078" cy="499491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 rot="5400000" flipH="1" flipV="1">
                  <a:off x="6043083" y="3714750"/>
                  <a:ext cx="114300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0800000">
                  <a:off x="6034088" y="3607198"/>
                  <a:ext cx="66939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10800000" flipH="1">
                  <a:off x="6032677" y="3556002"/>
                  <a:ext cx="128016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rot="10800000">
                  <a:off x="6028456" y="3496752"/>
                  <a:ext cx="128016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 rot="10800000" flipH="1">
                  <a:off x="6032689" y="3441723"/>
                  <a:ext cx="128016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6097595" y="3382861"/>
                  <a:ext cx="66939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6043095" y="3329559"/>
                  <a:ext cx="114300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TextBox 32"/>
              <p:cNvSpPr txBox="1"/>
              <p:nvPr/>
            </p:nvSpPr>
            <p:spPr>
              <a:xfrm>
                <a:off x="5829315" y="3158035"/>
                <a:ext cx="3393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+5</a:t>
                </a:r>
                <a:endParaRPr lang="en-US" sz="12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5829327" y="2556961"/>
              <a:ext cx="339306" cy="614659"/>
              <a:chOff x="5829315" y="3158035"/>
              <a:chExt cx="339306" cy="614659"/>
            </a:xfrm>
          </p:grpSpPr>
          <p:grpSp>
            <p:nvGrpSpPr>
              <p:cNvPr id="42" name="Group 17"/>
              <p:cNvGrpSpPr/>
              <p:nvPr/>
            </p:nvGrpSpPr>
            <p:grpSpPr>
              <a:xfrm>
                <a:off x="6028456" y="3273203"/>
                <a:ext cx="136078" cy="499491"/>
                <a:chOff x="6028456" y="3273203"/>
                <a:chExt cx="136078" cy="499491"/>
              </a:xfrm>
            </p:grpSpPr>
            <p:cxnSp>
              <p:nvCxnSpPr>
                <p:cNvPr id="44" name="Straight Connector 43"/>
                <p:cNvCxnSpPr/>
                <p:nvPr/>
              </p:nvCxnSpPr>
              <p:spPr>
                <a:xfrm rot="5400000" flipH="1" flipV="1">
                  <a:off x="6043083" y="3714750"/>
                  <a:ext cx="114300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0800000">
                  <a:off x="6034088" y="3607198"/>
                  <a:ext cx="66939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0800000" flipH="1">
                  <a:off x="6032677" y="3556002"/>
                  <a:ext cx="128016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6028456" y="3496752"/>
                  <a:ext cx="128016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0800000" flipH="1">
                  <a:off x="6032689" y="3441723"/>
                  <a:ext cx="128016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6097595" y="3382861"/>
                  <a:ext cx="66939" cy="6006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6043095" y="3329559"/>
                  <a:ext cx="114300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3" name="TextBox 42"/>
              <p:cNvSpPr txBox="1"/>
              <p:nvPr/>
            </p:nvSpPr>
            <p:spPr>
              <a:xfrm>
                <a:off x="5829315" y="3158035"/>
                <a:ext cx="3393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+5</a:t>
                </a:r>
                <a:endParaRPr lang="en-US" sz="1200" dirty="0"/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Those Pesky </a:t>
            </a:r>
            <a:r>
              <a:rPr lang="en-US" dirty="0" err="1" smtClean="0"/>
              <a:t>Pullups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900"/>
            <a:ext cx="8229600" cy="255895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Arduino</a:t>
            </a:r>
            <a:r>
              <a:rPr lang="en-US" dirty="0" smtClean="0"/>
              <a:t> has a </a:t>
            </a:r>
            <a:r>
              <a:rPr lang="en-US" sz="2400" dirty="0" err="1" smtClean="0">
                <a:solidFill>
                  <a:srgbClr val="008000"/>
                </a:solidFill>
                <a:latin typeface="Courier"/>
                <a:cs typeface="Courier"/>
              </a:rPr>
              <a:t>pinMode</a:t>
            </a:r>
            <a:r>
              <a:rPr lang="en-US" dirty="0" smtClean="0"/>
              <a:t> option to engage internal </a:t>
            </a:r>
            <a:r>
              <a:rPr lang="en-US" dirty="0" err="1" smtClean="0"/>
              <a:t>pullup</a:t>
            </a:r>
            <a:r>
              <a:rPr lang="en-US" dirty="0" smtClean="0"/>
              <a:t> resistors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pinMode(</a:t>
            </a:r>
            <a:r>
              <a:rPr lang="en-US" i="1" dirty="0" err="1" smtClean="0">
                <a:solidFill>
                  <a:schemeClr val="accent6"/>
                </a:solidFill>
              </a:rPr>
              <a:t>pin</a:t>
            </a:r>
            <a:r>
              <a:rPr lang="en-US" dirty="0" smtClean="0"/>
              <a:t>, 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INPUT_PULLUP);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 lvl="1"/>
            <a:r>
              <a:rPr lang="en-US" dirty="0" smtClean="0"/>
              <a:t>does just what we want</a:t>
            </a:r>
          </a:p>
          <a:p>
            <a:r>
              <a:rPr lang="en-US" dirty="0" smtClean="0"/>
              <a:t>Let’s start by defining our pins (example values)</a:t>
            </a:r>
          </a:p>
          <a:p>
            <a:pPr lvl="1"/>
            <a:r>
              <a:rPr lang="en-US" dirty="0" smtClean="0"/>
              <a:t>and our key characters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2019" y="3273853"/>
            <a:ext cx="840311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ROW1 12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or whatever pin is hooked to row1</a:t>
            </a:r>
          </a:p>
          <a:p>
            <a:r>
              <a:rPr lang="en-US" dirty="0" smtClean="0">
                <a:latin typeface="Courier"/>
                <a:cs typeface="Courier"/>
              </a:rPr>
              <a:t>etc.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COL1 8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etc.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ROWS 4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#define COLS 4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char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keys[ROWS][COLS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] = {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handy map of keys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{'1','2','3','A'},         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black 4x4 keypad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{'4','5','6','B'},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{'7','8','9','C'},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{'*','0','#','D'}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};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set up pins in </a:t>
            </a:r>
            <a:r>
              <a:rPr lang="en-US" sz="3200" dirty="0" smtClean="0">
                <a:latin typeface="Courier"/>
                <a:cs typeface="Courier"/>
              </a:rPr>
              <a:t>setup()</a:t>
            </a:r>
            <a:endParaRPr lang="en-US" sz="3200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3063"/>
            <a:ext cx="8229600" cy="2407638"/>
          </a:xfrm>
        </p:spPr>
        <p:txBody>
          <a:bodyPr/>
          <a:lstStyle/>
          <a:p>
            <a:r>
              <a:rPr lang="en-US" dirty="0" smtClean="0"/>
              <a:t>Now in loop()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971847"/>
            <a:ext cx="87262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pinMode(ROW1, INPUT_PULLUP);</a:t>
            </a:r>
          </a:p>
          <a:p>
            <a:r>
              <a:rPr lang="en-US" dirty="0" smtClean="0">
                <a:latin typeface="Courier"/>
                <a:cs typeface="Courier"/>
              </a:rPr>
              <a:t>etc.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pinMode(COL1, OUTPUT);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etc.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digitalWrite(COL1, HIGH); 	 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def. state is high; start high</a:t>
            </a:r>
            <a:endParaRPr lang="en-US" sz="1600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058077"/>
            <a:ext cx="817403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pressed = 0;  				  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value for no press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digitalWrite(COL1, LOW);	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assert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col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1 low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if (digitalRead(ROW1) == LOW)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pressed = 0x11;			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upper digit is row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if (digitalRead(ROW2) == LOW)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pressed = 0x21;			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lower digit is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col</a:t>
            </a:r>
            <a:endParaRPr lang="en-US" dirty="0" smtClean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etc.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digitalWrite(COL1, HIGH);	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reset col1 to high</a:t>
            </a:r>
          </a:p>
          <a:p>
            <a:endParaRPr lang="en-US" dirty="0" smtClean="0">
              <a:cs typeface="Courier"/>
            </a:endParaRPr>
          </a:p>
          <a:p>
            <a:r>
              <a:rPr lang="en-US" dirty="0" smtClean="0">
                <a:cs typeface="Courier"/>
              </a:rPr>
              <a:t>etc. for all 4 columns; the scheme for 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pressed </a:t>
            </a:r>
            <a:r>
              <a:rPr lang="en-US" dirty="0" smtClean="0">
                <a:cs typeface="Courier"/>
              </a:rPr>
              <a:t>is just one way, my first impulse </a:t>
            </a:r>
            <a:endParaRPr lang="en-US" dirty="0">
              <a:cs typeface="Courier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Piecing together at end of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22328"/>
            <a:ext cx="8229600" cy="1967067"/>
          </a:xfrm>
        </p:spPr>
        <p:txBody>
          <a:bodyPr/>
          <a:lstStyle/>
          <a:p>
            <a:r>
              <a:rPr lang="en-US" dirty="0" smtClean="0"/>
              <a:t>print only if new press, new line if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‘#’</a:t>
            </a:r>
            <a:r>
              <a:rPr lang="en-US" dirty="0" smtClean="0"/>
              <a:t> pressed</a:t>
            </a:r>
          </a:p>
          <a:p>
            <a:pPr lvl="1"/>
            <a:r>
              <a:rPr lang="en-US" dirty="0" smtClean="0"/>
              <a:t>note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&gt;&gt;</a:t>
            </a:r>
            <a:r>
              <a:rPr lang="en-US" dirty="0" smtClean="0"/>
              <a:t> bit shift </a:t>
            </a:r>
            <a:r>
              <a:rPr lang="en-US" dirty="0" smtClean="0"/>
              <a:t>row </a:t>
            </a:r>
            <a:r>
              <a:rPr lang="en-US" dirty="0" smtClean="0"/>
              <a:t>look at high nibble;</a:t>
            </a:r>
          </a:p>
          <a:p>
            <a:pPr lvl="1"/>
            <a:r>
              <a:rPr lang="en-US" dirty="0" smtClean="0"/>
              <a:t>and mask lower 4 bits for isolating lower nibble</a:t>
            </a:r>
          </a:p>
          <a:p>
            <a:pPr lvl="1"/>
            <a:r>
              <a:rPr lang="en-US" dirty="0" smtClean="0"/>
              <a:t>thus decode into row and column (at least this is </a:t>
            </a:r>
            <a:r>
              <a:rPr lang="en-US" i="1" dirty="0" smtClean="0"/>
              <a:t>one</a:t>
            </a:r>
            <a:r>
              <a:rPr lang="en-US" dirty="0" smtClean="0"/>
              <a:t> way)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2848" y="932972"/>
            <a:ext cx="877235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if (pressed != 0 &amp;&amp; pressed != last)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row = pressed &gt;&gt; 4;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drop 4 LSB, look at upper 4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col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= pressed &amp; 0x0f;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kill upper 4 bits; keep 4 LSB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ch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= keys[row-1][col-1];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what character, from map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if (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ch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!= '#’)		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treat # as newline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Serial.print(ch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else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Serial.println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("");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just want return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last = pressed;		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preserve knowledge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delay(40);                   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debounce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delay</a:t>
            </a:r>
            <a:endParaRPr lang="en-US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Cleaning up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Repeating the sweep four times during </a:t>
            </a:r>
            <a:r>
              <a:rPr lang="en-US" dirty="0" smtClean="0"/>
              <a:t>the loop </a:t>
            </a:r>
            <a:r>
              <a:rPr lang="en-US" dirty="0" smtClean="0"/>
              <a:t>is a bit clumsy, from a coding point of view</a:t>
            </a:r>
          </a:p>
          <a:p>
            <a:pPr lvl="1"/>
            <a:r>
              <a:rPr lang="en-US" dirty="0" smtClean="0"/>
              <a:t>begs to be function()-</a:t>
            </a:r>
            <a:r>
              <a:rPr lang="en-US" dirty="0" err="1" smtClean="0"/>
              <a:t>ized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40952" y="2444525"/>
            <a:ext cx="447884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readCol(int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column)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row_press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= 0;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digitalWrite(column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, LOW);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if (digitalRead(ROW1) == LOW)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row_press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= 1;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if (digitalRead(ROW2) == LOW)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row_press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= 2;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etc.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digitalWrite(column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, HIGH);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return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row_press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2×16 LCD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5×8 dots per character</a:t>
            </a:r>
          </a:p>
          <a:p>
            <a:r>
              <a:rPr lang="en-US" dirty="0" smtClean="0"/>
              <a:t>Note 16 pins: indicator of common interface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 descr="lcd_phot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463495"/>
            <a:ext cx="7620000" cy="402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91"/>
            <a:ext cx="8229600" cy="729263"/>
          </a:xfrm>
        </p:spPr>
        <p:txBody>
          <a:bodyPr/>
          <a:lstStyle/>
          <a:p>
            <a:r>
              <a:rPr lang="en-US" dirty="0" smtClean="0"/>
              <a:t>Now a function to sweep columns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8216" y="984803"/>
            <a:ext cx="503293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sweepCols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row_press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pressed = 0;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row_press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= readCol(COL1);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if (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row_press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&gt; 0)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pressed = (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row_press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&lt;&lt; 4) + 1;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etc.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row_press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= readCol(COL4);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if (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row_press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&gt; 0)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pressed = (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row_press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&lt;&lt; 4) + 4;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return pressed;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8216" y="5582335"/>
            <a:ext cx="742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 in main loop, just: 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pressed =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sweepCols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();</a:t>
            </a:r>
            <a:r>
              <a:rPr lang="en-US" dirty="0" smtClean="0">
                <a:cs typeface="Courier"/>
              </a:rPr>
              <a:t> and otherwise same</a:t>
            </a:r>
            <a:endParaRPr lang="en-US" dirty="0">
              <a:cs typeface="Courier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And, there’s a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1154"/>
            <a:ext cx="8229600" cy="5533871"/>
          </a:xfrm>
        </p:spPr>
        <p:txBody>
          <a:bodyPr/>
          <a:lstStyle/>
          <a:p>
            <a:r>
              <a:rPr lang="en-US" dirty="0" smtClean="0"/>
              <a:t>Of course there is…</a:t>
            </a:r>
          </a:p>
          <a:p>
            <a:pPr lvl="1"/>
            <a:r>
              <a:rPr lang="en-US" dirty="0" smtClean="0">
                <a:hlinkClick r:id="rId2"/>
              </a:rPr>
              <a:t>http://playground.arduino.cc/code/Keypad</a:t>
            </a:r>
            <a:endParaRPr lang="en-US" dirty="0" smtClean="0"/>
          </a:p>
          <a:p>
            <a:pPr lvl="1"/>
            <a:r>
              <a:rPr lang="en-US" dirty="0" smtClean="0"/>
              <a:t>installed in sketch folder </a:t>
            </a:r>
            <a:r>
              <a:rPr lang="en-US" sz="2000" dirty="0" smtClean="0">
                <a:solidFill>
                  <a:schemeClr val="accent6"/>
                </a:solidFill>
                <a:latin typeface="Courier"/>
                <a:cs typeface="Courier"/>
              </a:rPr>
              <a:t>libraries/</a:t>
            </a:r>
            <a:r>
              <a:rPr lang="en-US" dirty="0" smtClean="0"/>
              <a:t> directory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6781" y="2212120"/>
            <a:ext cx="9173205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#include &lt;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Keypad.h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const byte ROWS = 4;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//four rows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/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const byte COLS = 3;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//three columns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/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char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keys[ROWS][COLS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] = {{'1','2','3'}, {'4','5','6'}, 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                         {'7','8','9'}, {'#','0','*’}};</a:t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byte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rowPins[ROWS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] = {5, 4, 3, 2};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conn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. to the row pins of the keypad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/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byte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colPins[COLS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] = {8, 7, 6}; 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//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conn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. to the </a:t>
            </a:r>
            <a:r>
              <a:rPr lang="en-US" sz="1600" dirty="0" err="1" smtClean="0">
                <a:solidFill>
                  <a:srgbClr val="3366FF"/>
                </a:solidFill>
                <a:latin typeface="Courier"/>
                <a:cs typeface="Courier"/>
              </a:rPr>
              <a:t>col</a:t>
            </a:r>
            <a:r>
              <a:rPr lang="en-US" sz="1600" dirty="0" smtClean="0">
                <a:solidFill>
                  <a:srgbClr val="3366FF"/>
                </a:solidFill>
                <a:latin typeface="Courier"/>
                <a:cs typeface="Courier"/>
              </a:rPr>
              <a:t> pins of the keypad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/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/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Keypad keypad = Keypad(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makeKeymap(keys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),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rowPins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,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colPins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, ROWS, COLS );</a:t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/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setup(){</a:t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  Serial.begin(9600);}</a:t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/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void loop(){</a:t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  char key =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keypad.getKey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();</a:t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  if (key != NO_KEY)</a:t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    </a:t>
            </a:r>
            <a:r>
              <a:rPr lang="en-US" sz="1600" dirty="0" err="1" smtClean="0">
                <a:solidFill>
                  <a:srgbClr val="008000"/>
                </a:solidFill>
                <a:latin typeface="Courier"/>
                <a:cs typeface="Courier"/>
              </a:rPr>
              <a:t>Serial.println(key</a:t>
            </a: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  <a:b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sz="1600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Notes on the Keypad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Note that the key map is taken seriously by </a:t>
            </a:r>
            <a:r>
              <a:rPr lang="en-US" dirty="0" err="1" smtClean="0"/>
              <a:t>Keypad.h</a:t>
            </a:r>
            <a:endParaRPr lang="en-US" dirty="0" smtClean="0"/>
          </a:p>
          <a:p>
            <a:pPr lvl="1"/>
            <a:r>
              <a:rPr lang="en-US" dirty="0" smtClean="0"/>
              <a:t>if any character appears twice, it messes up</a:t>
            </a:r>
          </a:p>
          <a:p>
            <a:pPr lvl="1"/>
            <a:r>
              <a:rPr lang="en-US" dirty="0" smtClean="0"/>
              <a:t>therefore more than a printing convenience; a core functional element of the operation</a:t>
            </a:r>
          </a:p>
          <a:p>
            <a:r>
              <a:rPr lang="en-US" dirty="0" smtClean="0"/>
              <a:t>Functions</a:t>
            </a:r>
          </a:p>
          <a:p>
            <a:pPr lvl="1"/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void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begin(makeKeymap(userKeymap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))</a:t>
            </a:r>
          </a:p>
          <a:p>
            <a:pPr lvl="1"/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char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waitForKey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</a:p>
          <a:p>
            <a:pPr lvl="1"/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char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getKey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</a:p>
          <a:p>
            <a:pPr lvl="1"/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KeyState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getState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</a:p>
          <a:p>
            <a:pPr lvl="1"/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boolean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keyStateChanged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</a:p>
          <a:p>
            <a:pPr lvl="1"/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setHoldTime(unsigned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 time)</a:t>
            </a:r>
          </a:p>
          <a:p>
            <a:pPr lvl="1"/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setDebounceTime(unsigned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 time)</a:t>
            </a:r>
          </a:p>
          <a:p>
            <a:pPr lvl="1"/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addEventListener(keypadEvent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)</a:t>
            </a:r>
          </a:p>
          <a:p>
            <a:r>
              <a:rPr lang="en-US" dirty="0" smtClean="0"/>
              <a:t>Consult link on previous slide for descriptions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LCD and Keypad?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524"/>
            <a:ext cx="8445444" cy="55338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LCD uses </a:t>
            </a:r>
            <a:r>
              <a:rPr lang="en-US" dirty="0" smtClean="0">
                <a:solidFill>
                  <a:srgbClr val="FF6600"/>
                </a:solidFill>
              </a:rPr>
              <a:t>six </a:t>
            </a:r>
            <a:r>
              <a:rPr lang="en-US" dirty="0" smtClean="0"/>
              <a:t>digital pins</a:t>
            </a:r>
          </a:p>
          <a:p>
            <a:r>
              <a:rPr lang="en-US" dirty="0" smtClean="0"/>
              <a:t>A 4x4 keypad needs </a:t>
            </a:r>
            <a:r>
              <a:rPr lang="en-US" dirty="0" smtClean="0">
                <a:solidFill>
                  <a:srgbClr val="FF6600"/>
                </a:solidFill>
              </a:rPr>
              <a:t>8 </a:t>
            </a:r>
            <a:r>
              <a:rPr lang="en-US" dirty="0" smtClean="0"/>
              <a:t>pins</a:t>
            </a:r>
          </a:p>
          <a:p>
            <a:r>
              <a:rPr lang="en-US" dirty="0" smtClean="0"/>
              <a:t>Uno has </a:t>
            </a:r>
            <a:r>
              <a:rPr lang="en-US" dirty="0" smtClean="0">
                <a:solidFill>
                  <a:srgbClr val="FF6600"/>
                </a:solidFill>
              </a:rPr>
              <a:t>14</a:t>
            </a:r>
            <a:r>
              <a:rPr lang="en-US" dirty="0" smtClean="0"/>
              <a:t>, but pins 0 and 1 are used by Serial</a:t>
            </a:r>
          </a:p>
          <a:p>
            <a:pPr lvl="1"/>
            <a:r>
              <a:rPr lang="en-US" dirty="0" smtClean="0"/>
              <a:t>could forgo serial communications, and max out pins</a:t>
            </a:r>
          </a:p>
          <a:p>
            <a:r>
              <a:rPr lang="en-US" dirty="0" smtClean="0"/>
              <a:t>Need a better way,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less greedy</a:t>
            </a:r>
          </a:p>
          <a:p>
            <a:r>
              <a:rPr lang="en-US" dirty="0" smtClean="0"/>
              <a:t>Take a page from LCD shield buttons: use analog input</a:t>
            </a:r>
          </a:p>
          <a:p>
            <a:r>
              <a:rPr lang="en-US" dirty="0" smtClean="0"/>
              <a:t>Many schemes are possible</a:t>
            </a:r>
          </a:p>
          <a:p>
            <a:pPr lvl="1"/>
            <a:r>
              <a:rPr lang="en-US" dirty="0" smtClean="0"/>
              <a:t>generally: </a:t>
            </a:r>
            <a:r>
              <a:rPr lang="en-US" dirty="0" smtClean="0">
                <a:solidFill>
                  <a:schemeClr val="accent4"/>
                </a:solidFill>
              </a:rPr>
              <a:t>+5 V </a:t>
            </a:r>
            <a:r>
              <a:rPr lang="en-US" dirty="0" smtClean="0"/>
              <a:t>on rows/cols, </a:t>
            </a:r>
            <a:r>
              <a:rPr lang="en-US" dirty="0" smtClean="0">
                <a:solidFill>
                  <a:srgbClr val="8064A2"/>
                </a:solidFill>
              </a:rPr>
              <a:t>GND </a:t>
            </a:r>
            <a:r>
              <a:rPr lang="en-US" dirty="0" smtClean="0"/>
              <a:t>on other, resistors between</a:t>
            </a:r>
          </a:p>
          <a:p>
            <a:pPr lvl="1"/>
            <a:r>
              <a:rPr lang="en-US" dirty="0" smtClean="0"/>
              <a:t>could have all 16 buttons map to a </a:t>
            </a:r>
            <a:r>
              <a:rPr lang="en-US" i="1" dirty="0" smtClean="0">
                <a:solidFill>
                  <a:srgbClr val="FF6600"/>
                </a:solidFill>
              </a:rPr>
              <a:t>single </a:t>
            </a:r>
            <a:r>
              <a:rPr lang="en-US" dirty="0" smtClean="0"/>
              <a:t>analog input</a:t>
            </a:r>
          </a:p>
          <a:p>
            <a:pPr lvl="2"/>
            <a:r>
              <a:rPr lang="en-US" dirty="0" smtClean="0"/>
              <a:t>interesting problem in designing appropriate network</a:t>
            </a:r>
          </a:p>
          <a:p>
            <a:pPr lvl="1"/>
            <a:r>
              <a:rPr lang="en-US" dirty="0" smtClean="0"/>
              <a:t>or make it easier and map to four analog inputs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Four-Input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17737"/>
            <a:ext cx="8229600" cy="21716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R1 thru R4 could be 10 k</a:t>
            </a:r>
            <a:r>
              <a:rPr lang="en-US" dirty="0" smtClean="0">
                <a:latin typeface="Symbol" charset="2"/>
                <a:cs typeface="Symbol" charset="2"/>
              </a:rPr>
              <a:t>W</a:t>
            </a:r>
            <a:r>
              <a:rPr lang="en-US" dirty="0" smtClean="0"/>
              <a:t>, 4.7 k</a:t>
            </a:r>
            <a:r>
              <a:rPr lang="en-US" dirty="0" smtClean="0">
                <a:latin typeface="Symbol" charset="2"/>
                <a:cs typeface="Symbol" charset="2"/>
              </a:rPr>
              <a:t>W</a:t>
            </a:r>
            <a:r>
              <a:rPr lang="en-US" dirty="0" smtClean="0"/>
              <a:t>, 2.2 k</a:t>
            </a:r>
            <a:r>
              <a:rPr lang="en-US" dirty="0" smtClean="0">
                <a:latin typeface="Symbol" charset="2"/>
                <a:cs typeface="Symbol" charset="2"/>
              </a:rPr>
              <a:t>W</a:t>
            </a:r>
            <a:r>
              <a:rPr lang="en-US" dirty="0" smtClean="0"/>
              <a:t>, 1 k</a:t>
            </a:r>
            <a:r>
              <a:rPr lang="en-US" dirty="0" smtClean="0">
                <a:latin typeface="Symbol" charset="2"/>
                <a:cs typeface="Symbol" charset="2"/>
              </a:rPr>
              <a:t>W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R5 thru R7 could be all 3.3 k</a:t>
            </a:r>
            <a:r>
              <a:rPr lang="en-US" dirty="0" smtClean="0">
                <a:latin typeface="Symbol" charset="2"/>
                <a:cs typeface="Symbol" charset="2"/>
              </a:rPr>
              <a:t>W</a:t>
            </a:r>
            <a:r>
              <a:rPr lang="en-US" dirty="0" smtClean="0">
                <a:latin typeface="Calibri"/>
                <a:cs typeface="Calibri"/>
              </a:rPr>
              <a:t>, or in that ballpark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voltages will be 0 (nothing pressed), 1.25 V (top row), 2.06V; 3 V; and 3.8 V for resp. rows — lots of separation</a:t>
            </a:r>
          </a:p>
          <a:p>
            <a:r>
              <a:rPr lang="en-US" dirty="0" smtClean="0">
                <a:latin typeface="Calibri"/>
                <a:cs typeface="Calibri"/>
              </a:rPr>
              <a:t>Poll each A# input to ascertain </a:t>
            </a:r>
            <a:r>
              <a:rPr lang="en-US" dirty="0" err="1" smtClean="0">
                <a:latin typeface="Calibri"/>
                <a:cs typeface="Calibri"/>
              </a:rPr>
              <a:t>keypress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125" name="Group 124"/>
          <p:cNvGrpSpPr/>
          <p:nvPr/>
        </p:nvGrpSpPr>
        <p:grpSpPr>
          <a:xfrm>
            <a:off x="2387535" y="691083"/>
            <a:ext cx="4179596" cy="3626654"/>
            <a:chOff x="3766662" y="691083"/>
            <a:chExt cx="4179596" cy="3626654"/>
          </a:xfrm>
        </p:grpSpPr>
        <p:pic>
          <p:nvPicPr>
            <p:cNvPr id="7" name="Picture 6" descr="4x4-crosspoint-matrix.jpg"/>
            <p:cNvPicPr>
              <a:picLocks noChangeAspect="1"/>
            </p:cNvPicPr>
            <p:nvPr/>
          </p:nvPicPr>
          <p:blipFill>
            <a:blip r:embed="rId2"/>
            <a:srcRect l="7572" b="5279"/>
            <a:stretch>
              <a:fillRect/>
            </a:stretch>
          </p:blipFill>
          <p:spPr>
            <a:xfrm>
              <a:off x="4533900" y="767607"/>
              <a:ext cx="3236976" cy="2953493"/>
            </a:xfrm>
            <a:prstGeom prst="rect">
              <a:avLst/>
            </a:prstGeom>
          </p:spPr>
        </p:pic>
        <p:grpSp>
          <p:nvGrpSpPr>
            <p:cNvPr id="21" name="Group 17"/>
            <p:cNvGrpSpPr/>
            <p:nvPr/>
          </p:nvGrpSpPr>
          <p:grpSpPr>
            <a:xfrm>
              <a:off x="5343966" y="3697717"/>
              <a:ext cx="136078" cy="499491"/>
              <a:chOff x="6028456" y="3273203"/>
              <a:chExt cx="136078" cy="499491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 rot="5400000" flipH="1" flipV="1">
                <a:off x="6043083" y="3714750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0800000">
                <a:off x="6034088" y="3607198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 flipH="1">
                <a:off x="6032677" y="355600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10800000">
                <a:off x="6028456" y="349675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0800000" flipH="1">
                <a:off x="6032689" y="3441723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0800000">
                <a:off x="6097595" y="3382861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6043095" y="3329559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3766662" y="691083"/>
              <a:ext cx="3393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+5</a:t>
              </a:r>
              <a:endParaRPr lang="en-US" sz="1200" dirty="0"/>
            </a:p>
          </p:txBody>
        </p:sp>
        <p:grpSp>
          <p:nvGrpSpPr>
            <p:cNvPr id="48" name="Group 17"/>
            <p:cNvGrpSpPr/>
            <p:nvPr/>
          </p:nvGrpSpPr>
          <p:grpSpPr>
            <a:xfrm>
              <a:off x="6019800" y="3702359"/>
              <a:ext cx="136078" cy="499491"/>
              <a:chOff x="6028456" y="3273203"/>
              <a:chExt cx="136078" cy="499491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6043083" y="3714750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6034088" y="3607198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0800000" flipH="1">
                <a:off x="6032677" y="355600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0800000">
                <a:off x="6028456" y="349675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0800000" flipH="1">
                <a:off x="6032689" y="3441723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0800000">
                <a:off x="6097595" y="3382861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6043095" y="3329559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17"/>
            <p:cNvGrpSpPr/>
            <p:nvPr/>
          </p:nvGrpSpPr>
          <p:grpSpPr>
            <a:xfrm>
              <a:off x="6709216" y="3704228"/>
              <a:ext cx="136078" cy="499491"/>
              <a:chOff x="6028456" y="3273203"/>
              <a:chExt cx="136078" cy="499491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6043083" y="3714750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10800000">
                <a:off x="6034088" y="3607198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0800000" flipH="1">
                <a:off x="6032677" y="355600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6028456" y="349675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10800000" flipH="1">
                <a:off x="6032689" y="3441723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0800000">
                <a:off x="6097595" y="3382861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6043095" y="3329559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17"/>
            <p:cNvGrpSpPr/>
            <p:nvPr/>
          </p:nvGrpSpPr>
          <p:grpSpPr>
            <a:xfrm>
              <a:off x="7388666" y="3704228"/>
              <a:ext cx="136078" cy="499491"/>
              <a:chOff x="6028456" y="3273203"/>
              <a:chExt cx="136078" cy="499491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6043083" y="3714750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0800000">
                <a:off x="6034088" y="3607198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0800000" flipH="1">
                <a:off x="6032677" y="355600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0800000">
                <a:off x="6028456" y="349675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10800000" flipH="1">
                <a:off x="6032689" y="3441723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6097595" y="3382861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6043095" y="3329559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17"/>
            <p:cNvGrpSpPr/>
            <p:nvPr/>
          </p:nvGrpSpPr>
          <p:grpSpPr>
            <a:xfrm rot="16200000">
              <a:off x="4216116" y="2656736"/>
              <a:ext cx="136078" cy="499491"/>
              <a:chOff x="6028456" y="3273203"/>
              <a:chExt cx="136078" cy="499491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6043083" y="3714750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0800000">
                <a:off x="6034088" y="3607198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 flipH="1">
                <a:off x="6032677" y="355600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0800000">
                <a:off x="6028456" y="349675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0800000" flipH="1">
                <a:off x="6032689" y="3441723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0800000">
                <a:off x="6097595" y="3382861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6043095" y="3329559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17"/>
            <p:cNvGrpSpPr/>
            <p:nvPr/>
          </p:nvGrpSpPr>
          <p:grpSpPr>
            <a:xfrm rot="16200000">
              <a:off x="4228429" y="2036830"/>
              <a:ext cx="136078" cy="499491"/>
              <a:chOff x="6028456" y="3273203"/>
              <a:chExt cx="136078" cy="499491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 rot="5400000" flipH="1" flipV="1">
                <a:off x="6043083" y="3714750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10800000">
                <a:off x="6034088" y="3607198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0800000" flipH="1">
                <a:off x="6032677" y="355600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6028456" y="349675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 flipH="1">
                <a:off x="6032689" y="3441723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0800000">
                <a:off x="6097595" y="3382861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6043095" y="3329559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17"/>
            <p:cNvGrpSpPr/>
            <p:nvPr/>
          </p:nvGrpSpPr>
          <p:grpSpPr>
            <a:xfrm rot="16200000">
              <a:off x="4228429" y="1419199"/>
              <a:ext cx="136078" cy="499491"/>
              <a:chOff x="6028456" y="3273203"/>
              <a:chExt cx="136078" cy="499491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 rot="5400000" flipH="1" flipV="1">
                <a:off x="6043083" y="3714750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6034088" y="3607198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0800000" flipH="1">
                <a:off x="6032677" y="355600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0800000">
                <a:off x="6028456" y="349675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0800000" flipH="1">
                <a:off x="6032689" y="3441723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10800000">
                <a:off x="6097595" y="3382861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 flipH="1" flipV="1">
                <a:off x="6043095" y="3329559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17"/>
            <p:cNvGrpSpPr/>
            <p:nvPr/>
          </p:nvGrpSpPr>
          <p:grpSpPr>
            <a:xfrm rot="16200000">
              <a:off x="4233071" y="809260"/>
              <a:ext cx="136078" cy="499491"/>
              <a:chOff x="6028456" y="3273203"/>
              <a:chExt cx="136078" cy="499491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6043083" y="3714750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10800000">
                <a:off x="6034088" y="3607198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10800000" flipH="1">
                <a:off x="6032677" y="355600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6028456" y="3496752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10800000" flipH="1">
                <a:off x="6032689" y="3441723"/>
                <a:ext cx="128016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6097595" y="3382861"/>
                <a:ext cx="66939" cy="600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6043095" y="3329559"/>
                <a:ext cx="1143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5" name="Straight Connector 104"/>
            <p:cNvCxnSpPr/>
            <p:nvPr/>
          </p:nvCxnSpPr>
          <p:spPr>
            <a:xfrm rot="5400000" flipH="1" flipV="1">
              <a:off x="2988741" y="1843956"/>
              <a:ext cx="2103651" cy="1231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H="1" flipV="1">
              <a:off x="5413031" y="4184895"/>
              <a:ext cx="2103651" cy="1231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4128612" y="748233"/>
              <a:ext cx="3513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R1</a:t>
              </a:r>
              <a:endParaRPr lang="en-US" sz="12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128612" y="1364183"/>
              <a:ext cx="3513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R2</a:t>
              </a:r>
              <a:endParaRPr lang="en-US" sz="12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128612" y="1986483"/>
              <a:ext cx="3513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R3</a:t>
              </a:r>
              <a:endParaRPr lang="en-US" sz="12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128612" y="2589733"/>
              <a:ext cx="3513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R4</a:t>
              </a:r>
              <a:endParaRPr lang="en-US" sz="12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998219" y="3818528"/>
              <a:ext cx="346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R5</a:t>
              </a:r>
              <a:endParaRPr lang="en-US" sz="12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672642" y="3818528"/>
              <a:ext cx="346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R6</a:t>
              </a:r>
              <a:endParaRPr lang="en-US" sz="12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357837" y="3824190"/>
              <a:ext cx="3513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R7</a:t>
              </a:r>
              <a:endParaRPr lang="en-US" sz="12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042919" y="3824190"/>
              <a:ext cx="346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R8</a:t>
              </a:r>
              <a:endParaRPr lang="en-US" sz="12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470497" y="4040738"/>
              <a:ext cx="4757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GND</a:t>
              </a:r>
              <a:endParaRPr lang="en-US" sz="1200" dirty="0"/>
            </a:p>
          </p:txBody>
        </p:sp>
        <p:cxnSp>
          <p:nvCxnSpPr>
            <p:cNvPr id="117" name="Straight Connector 116"/>
            <p:cNvCxnSpPr/>
            <p:nvPr/>
          </p:nvCxnSpPr>
          <p:spPr>
            <a:xfrm rot="10800000">
              <a:off x="5137150" y="3646917"/>
              <a:ext cx="223736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rot="10800000">
              <a:off x="5822950" y="3646917"/>
              <a:ext cx="223736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10800000">
              <a:off x="6503811" y="3648506"/>
              <a:ext cx="223736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10800000">
              <a:off x="7183261" y="3645329"/>
              <a:ext cx="223736" cy="1588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4854431" y="3500479"/>
              <a:ext cx="3517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A1</a:t>
              </a:r>
              <a:endParaRPr lang="en-US" sz="120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534890" y="3500479"/>
              <a:ext cx="3517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A2</a:t>
              </a:r>
              <a:endParaRPr lang="en-US" sz="120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220085" y="3500479"/>
              <a:ext cx="3517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A3</a:t>
              </a:r>
              <a:endParaRPr lang="en-US" sz="120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914840" y="3500479"/>
              <a:ext cx="3517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A4</a:t>
              </a:r>
              <a:endParaRPr lang="en-US" sz="1200" dirty="0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we can’t afford to miss a critical event, while the main loop is busy, or in a delay, etc.</a:t>
            </a:r>
          </a:p>
          <a:p>
            <a:r>
              <a:rPr lang="en-US" dirty="0" smtClean="0"/>
              <a:t>Interrupts demand immediate attention</a:t>
            </a:r>
          </a:p>
          <a:p>
            <a:r>
              <a:rPr lang="en-US" dirty="0" smtClean="0"/>
              <a:t>Uno has two interrupts</a:t>
            </a:r>
          </a:p>
          <a:p>
            <a:pPr lvl="1"/>
            <a:r>
              <a:rPr lang="en-US" dirty="0" smtClean="0"/>
              <a:t>int.0 on pin 2; int.1 on pin 3</a:t>
            </a:r>
          </a:p>
          <a:p>
            <a:pPr lvl="1"/>
            <a:r>
              <a:rPr lang="en-US" dirty="0" smtClean="0"/>
              <a:t>Mega has 6 available interrupts</a:t>
            </a:r>
          </a:p>
          <a:p>
            <a:r>
              <a:rPr lang="en-US" dirty="0" smtClean="0"/>
              <a:t>You can exempt some of loop from interruption</a:t>
            </a:r>
          </a:p>
          <a:p>
            <a:pPr lvl="1"/>
            <a:r>
              <a:rPr lang="en-US" dirty="0" smtClean="0"/>
              <a:t>may be rare that you need to do this, but…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5387" y="4664866"/>
            <a:ext cx="558702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loop()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noInterrupts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();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critical, time-sensitive code here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interrupts();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other code here 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 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Easily implemented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have to attach an interrupt to a service routine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attachInterrupt(</a:t>
            </a:r>
            <a:r>
              <a:rPr lang="en-US" i="1" dirty="0" err="1" smtClean="0">
                <a:solidFill>
                  <a:schemeClr val="accent6"/>
                </a:solidFill>
              </a:rPr>
              <a:t>int</a:t>
            </a:r>
            <a:r>
              <a:rPr lang="en-US" i="1" dirty="0" smtClean="0">
                <a:solidFill>
                  <a:schemeClr val="accent6"/>
                </a:solidFill>
              </a:rPr>
              <a:t>#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79646"/>
                </a:solidFill>
              </a:rPr>
              <a:t>function</a:t>
            </a:r>
            <a:r>
              <a:rPr lang="en-US" dirty="0" smtClean="0"/>
              <a:t>, </a:t>
            </a:r>
            <a:r>
              <a:rPr lang="en-US" i="1" dirty="0" err="1" smtClean="0">
                <a:solidFill>
                  <a:srgbClr val="F79646"/>
                </a:solidFill>
              </a:rPr>
              <a:t>trigger_type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 lvl="1"/>
            <a:r>
              <a:rPr lang="en-US" dirty="0" smtClean="0"/>
              <a:t>the interrupt number is 0 or 1 on Uno (pins 2 or 3)</a:t>
            </a:r>
          </a:p>
          <a:p>
            <a:pPr lvl="1"/>
            <a:r>
              <a:rPr lang="en-US" dirty="0" smtClean="0"/>
              <a:t>the function is some function you’ve created to service the interrupt: name it whatever makes sense</a:t>
            </a:r>
          </a:p>
          <a:p>
            <a:pPr lvl="1"/>
            <a:r>
              <a:rPr lang="en-US" dirty="0" err="1" smtClean="0"/>
              <a:t>trigger_type</a:t>
            </a:r>
            <a:r>
              <a:rPr lang="en-US" dirty="0" smtClean="0"/>
              <a:t> can be</a:t>
            </a:r>
          </a:p>
          <a:p>
            <a:pPr lvl="2"/>
            <a:r>
              <a:rPr lang="en-US" dirty="0" smtClean="0"/>
              <a:t>RISING: detects edge from logic low to logic high</a:t>
            </a:r>
          </a:p>
          <a:p>
            <a:pPr lvl="2"/>
            <a:r>
              <a:rPr lang="en-US" dirty="0" smtClean="0"/>
              <a:t>FALLING: detects falling edge</a:t>
            </a:r>
          </a:p>
          <a:p>
            <a:pPr lvl="2"/>
            <a:r>
              <a:rPr lang="en-US" dirty="0" smtClean="0"/>
              <a:t>CHANGE: any change between high/low (watch out for bounce!)</a:t>
            </a:r>
          </a:p>
          <a:p>
            <a:pPr lvl="2"/>
            <a:r>
              <a:rPr lang="en-US" dirty="0" smtClean="0"/>
              <a:t>LOW: a low state will trigger an interrupt</a:t>
            </a:r>
          </a:p>
          <a:p>
            <a:pPr lvl="1"/>
            <a:r>
              <a:rPr lang="en-US" dirty="0" smtClean="0"/>
              <a:t>note that 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delay()</a:t>
            </a:r>
            <a:r>
              <a:rPr lang="en-US" dirty="0" smtClean="0"/>
              <a:t> will not work within the service routine</a:t>
            </a:r>
          </a:p>
          <a:p>
            <a:pPr lvl="2"/>
            <a:r>
              <a:rPr lang="en-US" dirty="0" smtClean="0"/>
              <a:t>need </a:t>
            </a:r>
            <a:r>
              <a:rPr lang="en-US" sz="1800" dirty="0" err="1" smtClean="0">
                <a:solidFill>
                  <a:srgbClr val="008000"/>
                </a:solidFill>
                <a:latin typeface="Courier"/>
                <a:cs typeface="Courier"/>
              </a:rPr>
              <a:t>delayMicroseconds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, only good up to 16383 </a:t>
            </a:r>
            <a:r>
              <a:rPr lang="en-US" dirty="0" smtClean="0">
                <a:latin typeface="Symbol" charset="2"/>
                <a:cs typeface="Symbol" charset="2"/>
              </a:rPr>
              <a:t>m</a:t>
            </a:r>
            <a:r>
              <a:rPr lang="en-US" dirty="0" smtClean="0"/>
              <a:t>s</a:t>
            </a:r>
          </a:p>
          <a:p>
            <a:pPr lvl="2"/>
            <a:r>
              <a:rPr lang="en-US" dirty="0" smtClean="0"/>
              <a:t>but not often interested in delay in interrupt routine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on/off LED via interrupt; note volatile variable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9780" y="1580870"/>
            <a:ext cx="5171458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pin = 13;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volatile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state = LOW;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/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setup()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 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pinMode(pin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, OUTPUT);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  attachInterrupt(0, blink, CHANGE);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/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loop()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 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digitalWrite(pin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, state);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/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blink()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  state = !state;</a:t>
            </a:r>
            <a:b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Inside the attached function, delay() won't work and the value returned by </a:t>
            </a:r>
            <a:r>
              <a:rPr lang="en-US" i="1" dirty="0" err="1" smtClean="0"/>
              <a:t>millis</a:t>
            </a:r>
            <a:r>
              <a:rPr lang="en-US" i="1" dirty="0" smtClean="0"/>
              <a:t>() will not increment. Serial data received while in the function may be lost. You should declare as volatile any variables that you modify within the attached function.</a:t>
            </a:r>
          </a:p>
          <a:p>
            <a:r>
              <a:rPr lang="en-US" dirty="0" smtClean="0"/>
              <a:t>See the page for </a:t>
            </a:r>
            <a:r>
              <a:rPr lang="en-US" sz="2400" dirty="0" err="1" smtClean="0">
                <a:solidFill>
                  <a:srgbClr val="008000"/>
                </a:solidFill>
                <a:latin typeface="Courier"/>
                <a:cs typeface="Courier"/>
              </a:rPr>
              <a:t>attachInterrupts</a:t>
            </a:r>
            <a:r>
              <a:rPr lang="en-US" sz="24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hlinkClick r:id="rId2"/>
              </a:rPr>
              <a:t>http://arduino.cc/en/Reference/AttachInterrupt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Interrupts from analog?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need to make a digital interrupt out of an analog signal like the analog-scheme keypad?</a:t>
            </a:r>
          </a:p>
          <a:p>
            <a:r>
              <a:rPr lang="en-US" dirty="0" smtClean="0"/>
              <a:t>Can use a </a:t>
            </a:r>
            <a:r>
              <a:rPr lang="en-US" i="1" dirty="0" smtClean="0">
                <a:solidFill>
                  <a:srgbClr val="FF6600"/>
                </a:solidFill>
              </a:rPr>
              <a:t>comparator </a:t>
            </a:r>
            <a:r>
              <a:rPr lang="en-US" dirty="0" smtClean="0"/>
              <a:t>to sense if we’re above or below some threshold voltage</a:t>
            </a:r>
          </a:p>
          <a:p>
            <a:pPr lvl="1"/>
            <a:r>
              <a:rPr lang="en-US" dirty="0" smtClean="0"/>
              <a:t>output is </a:t>
            </a:r>
            <a:r>
              <a:rPr lang="en-US" dirty="0" smtClean="0">
                <a:solidFill>
                  <a:srgbClr val="008000"/>
                </a:solidFill>
              </a:rPr>
              <a:t>digital </a:t>
            </a:r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could also use a high-pass (differentiator) to sense any significant </a:t>
            </a:r>
            <a:r>
              <a:rPr lang="en-US" i="1" dirty="0" smtClean="0"/>
              <a:t>change</a:t>
            </a:r>
            <a:r>
              <a:rPr lang="en-US" dirty="0" smtClean="0"/>
              <a:t> in the analog level, fed into a comparator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LCD Unit </a:t>
            </a:r>
            <a:r>
              <a:rPr lang="en-US" dirty="0" err="1" smtClean="0"/>
              <a:t>pinout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955675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222"/>
                <a:gridCol w="5167601"/>
                <a:gridCol w="241477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Arduino</a:t>
                      </a:r>
                      <a:r>
                        <a:rPr lang="en-US" dirty="0" smtClean="0"/>
                        <a:t> pin (shield)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+5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+5 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VEE (contrast</a:t>
                      </a:r>
                      <a:r>
                        <a:rPr lang="en-US" baseline="0" dirty="0" smtClean="0"/>
                        <a:t> via potentiometer between 0 and 5 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pot on shield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RS (LOW = command; HIGH</a:t>
                      </a:r>
                      <a:r>
                        <a:rPr lang="en-US" baseline="0" dirty="0" smtClean="0"/>
                        <a:t> = data/characters)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RW (LOW = write; HIGH </a:t>
                      </a:r>
                      <a:r>
                        <a:rPr lang="en-US" smtClean="0"/>
                        <a:t>= read)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 (enable strobe: toggle to load data and command)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bus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4,5,6,7 </a:t>
                      </a:r>
                      <a:r>
                        <a:rPr lang="en-US" dirty="0" err="1" smtClean="0">
                          <a:sym typeface="Wingdings"/>
                        </a:rPr>
                        <a:t></a:t>
                      </a:r>
                      <a:r>
                        <a:rPr lang="en-US" dirty="0" smtClean="0">
                          <a:sym typeface="Wingdings"/>
                        </a:rPr>
                        <a:t> D4,D5,D6,D7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backlight +V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backlight 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2019" y="5299805"/>
            <a:ext cx="6647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most features are accessible using only the 4 MSB data pins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Lecture 4</a:t>
            </a:r>
            <a:endParaRPr lang="en-US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E58FB3-1B30-B44D-816B-90A9C6E85A41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Comparator Basics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95600"/>
            <a:ext cx="7772400" cy="3581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 smtClean="0"/>
              <a:t>Scheme is: when + input larger than − input, transistor driven to ON</a:t>
            </a:r>
          </a:p>
          <a:p>
            <a:pPr lvl="1">
              <a:defRPr/>
            </a:pPr>
            <a:r>
              <a:rPr lang="en-US" sz="1800" dirty="0" smtClean="0"/>
              <a:t>then current flows through transistor and output is pulled low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/>
              <a:t>When </a:t>
            </a:r>
            <a:r>
              <a:rPr lang="en-US" sz="2000" dirty="0" smtClean="0">
                <a:solidFill>
                  <a:schemeClr val="accent2"/>
                </a:solidFill>
              </a:rPr>
              <a:t>V</a:t>
            </a:r>
            <a:r>
              <a:rPr lang="en-US" sz="2000" baseline="-25000" dirty="0" smtClean="0">
                <a:solidFill>
                  <a:schemeClr val="accent2"/>
                </a:solidFill>
              </a:rPr>
              <a:t>in</a:t>
            </a:r>
            <a:r>
              <a:rPr lang="en-US" sz="2000" dirty="0" smtClean="0"/>
              <a:t> &lt; </a:t>
            </a:r>
            <a:r>
              <a:rPr lang="en-US" sz="2000" dirty="0" err="1" smtClean="0">
                <a:solidFill>
                  <a:schemeClr val="hlink"/>
                </a:solidFill>
              </a:rPr>
              <a:t>V</a:t>
            </a:r>
            <a:r>
              <a:rPr lang="en-US" sz="2000" baseline="-25000" dirty="0" err="1" smtClean="0">
                <a:solidFill>
                  <a:schemeClr val="hlink"/>
                </a:solidFill>
              </a:rPr>
              <a:t>ref</a:t>
            </a:r>
            <a:r>
              <a:rPr lang="en-US" sz="2000" dirty="0" smtClean="0"/>
              <a:t>, </a:t>
            </a:r>
            <a:r>
              <a:rPr lang="en-US" sz="2000" dirty="0" err="1" smtClean="0">
                <a:solidFill>
                  <a:schemeClr val="tx2"/>
                </a:solidFill>
              </a:rPr>
              <a:t>V</a:t>
            </a:r>
            <a:r>
              <a:rPr lang="en-US" sz="2000" baseline="-25000" dirty="0" err="1" smtClean="0">
                <a:solidFill>
                  <a:schemeClr val="tx2"/>
                </a:solidFill>
              </a:rPr>
              <a:t>out</a:t>
            </a:r>
            <a:r>
              <a:rPr lang="en-US" sz="2000" dirty="0" smtClean="0"/>
              <a:t> is pulled high (through the pull-up resistor—usually 1 </a:t>
            </a:r>
            <a:r>
              <a:rPr lang="en-US" sz="2000" dirty="0" err="1" smtClean="0"/>
              <a:t>k</a:t>
            </a:r>
            <a:r>
              <a:rPr lang="en-US" sz="2000" dirty="0" err="1" smtClean="0">
                <a:sym typeface="Symbol" charset="2"/>
              </a:rPr>
              <a:t></a:t>
            </a:r>
            <a:r>
              <a:rPr lang="en-US" sz="2000" dirty="0" smtClean="0">
                <a:sym typeface="Symbol" charset="2"/>
              </a:rPr>
              <a:t> or more</a:t>
            </a:r>
            <a:r>
              <a:rPr lang="en-US" sz="20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this </a:t>
            </a:r>
            <a:r>
              <a:rPr lang="en-US" sz="1800" dirty="0"/>
              <a:t>arrangement is called “</a:t>
            </a:r>
            <a:r>
              <a:rPr lang="en-US" sz="1800" dirty="0">
                <a:solidFill>
                  <a:schemeClr val="folHlink"/>
                </a:solidFill>
              </a:rPr>
              <a:t>open collector</a:t>
            </a:r>
            <a:r>
              <a:rPr lang="en-US" sz="1800" dirty="0"/>
              <a:t>” output: the output is basically the collector of an </a:t>
            </a:r>
            <a:r>
              <a:rPr lang="en-US" sz="1800" dirty="0" err="1"/>
              <a:t>npn</a:t>
            </a:r>
            <a:r>
              <a:rPr lang="en-US" sz="1800" dirty="0"/>
              <a:t> transistor: in saturation it will be pulled toward the emitter (ground), but if the transistor is not driven (no base current), the collector will float up to the pull-up voltage</a:t>
            </a:r>
          </a:p>
          <a:p>
            <a:pPr eaLnBrk="1" hangingPunct="1">
              <a:defRPr/>
            </a:pPr>
            <a:r>
              <a:rPr lang="en-US" sz="2000" dirty="0"/>
              <a:t>The output is a “digital” version of the signal</a:t>
            </a:r>
          </a:p>
          <a:p>
            <a:pPr lvl="1" eaLnBrk="1" hangingPunct="1">
              <a:defRPr/>
            </a:pPr>
            <a:r>
              <a:rPr lang="en-US" sz="1800" dirty="0"/>
              <a:t>with </a:t>
            </a:r>
            <a:r>
              <a:rPr lang="en-US" sz="1800" dirty="0">
                <a:solidFill>
                  <a:schemeClr val="accent2"/>
                </a:solidFill>
              </a:rPr>
              <a:t>settable</a:t>
            </a:r>
            <a:r>
              <a:rPr lang="en-US" sz="1800" dirty="0"/>
              <a:t> low and high values (here ground and 5V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1295400" y="838200"/>
            <a:ext cx="3181350" cy="1752600"/>
            <a:chOff x="1295400" y="838200"/>
            <a:chExt cx="3181350" cy="1752600"/>
          </a:xfrm>
        </p:grpSpPr>
        <p:grpSp>
          <p:nvGrpSpPr>
            <p:cNvPr id="47" name="Group 46"/>
            <p:cNvGrpSpPr/>
            <p:nvPr/>
          </p:nvGrpSpPr>
          <p:grpSpPr>
            <a:xfrm>
              <a:off x="1676400" y="1219200"/>
              <a:ext cx="2286000" cy="1219200"/>
              <a:chOff x="1676400" y="1219200"/>
              <a:chExt cx="2286000" cy="1219200"/>
            </a:xfrm>
          </p:grpSpPr>
          <p:sp>
            <p:nvSpPr>
              <p:cNvPr id="21545" name="AutoShape 5"/>
              <p:cNvSpPr>
                <a:spLocks noChangeArrowheads="1"/>
              </p:cNvSpPr>
              <p:nvPr/>
            </p:nvSpPr>
            <p:spPr bwMode="auto">
              <a:xfrm rot="5400000">
                <a:off x="2168525" y="1257300"/>
                <a:ext cx="1219200" cy="1143000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46" name="Text Box 6"/>
              <p:cNvSpPr txBox="1">
                <a:spLocks noChangeArrowheads="1"/>
              </p:cNvSpPr>
              <p:nvPr/>
            </p:nvSpPr>
            <p:spPr bwMode="auto">
              <a:xfrm>
                <a:off x="2209800" y="1335088"/>
                <a:ext cx="33178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sym typeface="Symbol" charset="2"/>
                  </a:rPr>
                  <a:t>+</a:t>
                </a:r>
                <a:endParaRPr lang="en-US" sz="2000"/>
              </a:p>
            </p:txBody>
          </p:sp>
          <p:sp>
            <p:nvSpPr>
              <p:cNvPr id="21547" name="Text Box 7"/>
              <p:cNvSpPr txBox="1">
                <a:spLocks noChangeArrowheads="1"/>
              </p:cNvSpPr>
              <p:nvPr/>
            </p:nvSpPr>
            <p:spPr bwMode="auto">
              <a:xfrm>
                <a:off x="2209800" y="1862138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sym typeface="Symbol" charset="2"/>
                  </a:rPr>
                  <a:t></a:t>
                </a:r>
                <a:endParaRPr lang="en-US" sz="2000"/>
              </a:p>
            </p:txBody>
          </p:sp>
          <p:sp>
            <p:nvSpPr>
              <p:cNvPr id="21548" name="Line 8"/>
              <p:cNvSpPr>
                <a:spLocks noChangeShapeType="1"/>
              </p:cNvSpPr>
              <p:nvPr/>
            </p:nvSpPr>
            <p:spPr bwMode="auto">
              <a:xfrm flipH="1">
                <a:off x="1676400" y="2063750"/>
                <a:ext cx="5334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49" name="Line 9"/>
              <p:cNvSpPr>
                <a:spLocks noChangeShapeType="1"/>
              </p:cNvSpPr>
              <p:nvPr/>
            </p:nvSpPr>
            <p:spPr bwMode="auto">
              <a:xfrm flipH="1">
                <a:off x="1676400" y="1606550"/>
                <a:ext cx="5334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50" name="Line 10"/>
              <p:cNvSpPr>
                <a:spLocks noChangeShapeType="1"/>
              </p:cNvSpPr>
              <p:nvPr/>
            </p:nvSpPr>
            <p:spPr bwMode="auto">
              <a:xfrm>
                <a:off x="3352800" y="1835150"/>
                <a:ext cx="6096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2286000" y="1600200"/>
              <a:ext cx="1066800" cy="762000"/>
              <a:chOff x="2448" y="1248"/>
              <a:chExt cx="672" cy="480"/>
            </a:xfrm>
          </p:grpSpPr>
          <p:sp>
            <p:nvSpPr>
              <p:cNvPr id="21537" name="Line 14"/>
              <p:cNvSpPr>
                <a:spLocks noChangeShapeType="1"/>
              </p:cNvSpPr>
              <p:nvPr/>
            </p:nvSpPr>
            <p:spPr bwMode="auto">
              <a:xfrm>
                <a:off x="2592" y="129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38" name="Line 15"/>
              <p:cNvSpPr>
                <a:spLocks noChangeShapeType="1"/>
              </p:cNvSpPr>
              <p:nvPr/>
            </p:nvSpPr>
            <p:spPr bwMode="auto">
              <a:xfrm flipV="1">
                <a:off x="2592" y="1248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39" name="Line 16"/>
              <p:cNvSpPr>
                <a:spLocks noChangeShapeType="1"/>
              </p:cNvSpPr>
              <p:nvPr/>
            </p:nvSpPr>
            <p:spPr bwMode="auto">
              <a:xfrm>
                <a:off x="2592" y="1440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40" name="Line 18"/>
              <p:cNvSpPr>
                <a:spLocks noChangeShapeType="1"/>
              </p:cNvSpPr>
              <p:nvPr/>
            </p:nvSpPr>
            <p:spPr bwMode="auto">
              <a:xfrm flipH="1">
                <a:off x="2448" y="139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41" name="Line 19"/>
              <p:cNvSpPr>
                <a:spLocks noChangeShapeType="1"/>
              </p:cNvSpPr>
              <p:nvPr/>
            </p:nvSpPr>
            <p:spPr bwMode="auto">
              <a:xfrm>
                <a:off x="2688" y="1536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42" name="Line 23"/>
              <p:cNvSpPr>
                <a:spLocks noChangeShapeType="1"/>
              </p:cNvSpPr>
              <p:nvPr/>
            </p:nvSpPr>
            <p:spPr bwMode="auto">
              <a:xfrm>
                <a:off x="2688" y="1248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43" name="Line 24"/>
              <p:cNvSpPr>
                <a:spLocks noChangeShapeType="1"/>
              </p:cNvSpPr>
              <p:nvPr/>
            </p:nvSpPr>
            <p:spPr bwMode="auto">
              <a:xfrm>
                <a:off x="2784" y="1248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44" name="Line 25"/>
              <p:cNvSpPr>
                <a:spLocks noChangeShapeType="1"/>
              </p:cNvSpPr>
              <p:nvPr/>
            </p:nvSpPr>
            <p:spPr bwMode="auto">
              <a:xfrm>
                <a:off x="2784" y="1392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1512" name="Freeform 30"/>
            <p:cNvSpPr>
              <a:spLocks/>
            </p:cNvSpPr>
            <p:nvPr/>
          </p:nvSpPr>
          <p:spPr bwMode="auto">
            <a:xfrm>
              <a:off x="3581400" y="1066800"/>
              <a:ext cx="152400" cy="762000"/>
            </a:xfrm>
            <a:custGeom>
              <a:avLst/>
              <a:gdLst>
                <a:gd name="T0" fmla="*/ 120967500 w 96"/>
                <a:gd name="T1" fmla="*/ 0 h 480"/>
                <a:gd name="T2" fmla="*/ 120967500 w 96"/>
                <a:gd name="T3" fmla="*/ 241935000 h 480"/>
                <a:gd name="T4" fmla="*/ 241935000 w 96"/>
                <a:gd name="T5" fmla="*/ 362902500 h 480"/>
                <a:gd name="T6" fmla="*/ 0 w 96"/>
                <a:gd name="T7" fmla="*/ 483870000 h 480"/>
                <a:gd name="T8" fmla="*/ 241935000 w 96"/>
                <a:gd name="T9" fmla="*/ 604837500 h 480"/>
                <a:gd name="T10" fmla="*/ 0 w 96"/>
                <a:gd name="T11" fmla="*/ 725805000 h 480"/>
                <a:gd name="T12" fmla="*/ 241935000 w 96"/>
                <a:gd name="T13" fmla="*/ 846772500 h 480"/>
                <a:gd name="T14" fmla="*/ 0 w 96"/>
                <a:gd name="T15" fmla="*/ 967740000 h 480"/>
                <a:gd name="T16" fmla="*/ 120967500 w 96"/>
                <a:gd name="T17" fmla="*/ 1088707500 h 480"/>
                <a:gd name="T18" fmla="*/ 120967500 w 96"/>
                <a:gd name="T19" fmla="*/ 1209675000 h 4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480"/>
                <a:gd name="T32" fmla="*/ 96 w 96"/>
                <a:gd name="T33" fmla="*/ 480 h 4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480">
                  <a:moveTo>
                    <a:pt x="48" y="0"/>
                  </a:moveTo>
                  <a:lnTo>
                    <a:pt x="48" y="96"/>
                  </a:lnTo>
                  <a:lnTo>
                    <a:pt x="96" y="144"/>
                  </a:lnTo>
                  <a:lnTo>
                    <a:pt x="0" y="192"/>
                  </a:lnTo>
                  <a:lnTo>
                    <a:pt x="96" y="240"/>
                  </a:lnTo>
                  <a:lnTo>
                    <a:pt x="0" y="288"/>
                  </a:lnTo>
                  <a:lnTo>
                    <a:pt x="96" y="336"/>
                  </a:lnTo>
                  <a:lnTo>
                    <a:pt x="0" y="384"/>
                  </a:lnTo>
                  <a:lnTo>
                    <a:pt x="48" y="432"/>
                  </a:lnTo>
                  <a:lnTo>
                    <a:pt x="48" y="4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31"/>
            <p:cNvGrpSpPr>
              <a:grpSpLocks/>
            </p:cNvGrpSpPr>
            <p:nvPr/>
          </p:nvGrpSpPr>
          <p:grpSpPr bwMode="auto">
            <a:xfrm>
              <a:off x="2514600" y="2286000"/>
              <a:ext cx="304800" cy="304800"/>
              <a:chOff x="4032" y="1968"/>
              <a:chExt cx="192" cy="192"/>
            </a:xfrm>
          </p:grpSpPr>
          <p:sp>
            <p:nvSpPr>
              <p:cNvPr id="21531" name="Line 32"/>
              <p:cNvSpPr>
                <a:spLocks noChangeShapeType="1"/>
              </p:cNvSpPr>
              <p:nvPr/>
            </p:nvSpPr>
            <p:spPr bwMode="auto">
              <a:xfrm>
                <a:off x="4128" y="196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32" name="Line 33"/>
              <p:cNvSpPr>
                <a:spLocks noChangeShapeType="1"/>
              </p:cNvSpPr>
              <p:nvPr/>
            </p:nvSpPr>
            <p:spPr bwMode="auto">
              <a:xfrm>
                <a:off x="4117" y="2160"/>
                <a:ext cx="2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33" name="Line 34"/>
              <p:cNvSpPr>
                <a:spLocks noChangeShapeType="1"/>
              </p:cNvSpPr>
              <p:nvPr/>
            </p:nvSpPr>
            <p:spPr bwMode="auto">
              <a:xfrm>
                <a:off x="4080" y="2112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34" name="Line 35"/>
              <p:cNvSpPr>
                <a:spLocks noChangeShapeType="1"/>
              </p:cNvSpPr>
              <p:nvPr/>
            </p:nvSpPr>
            <p:spPr bwMode="auto">
              <a:xfrm>
                <a:off x="4032" y="2064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1514" name="Text Box 36"/>
            <p:cNvSpPr txBox="1">
              <a:spLocks noChangeArrowheads="1"/>
            </p:cNvSpPr>
            <p:nvPr/>
          </p:nvSpPr>
          <p:spPr bwMode="auto">
            <a:xfrm>
              <a:off x="1295400" y="1970088"/>
              <a:ext cx="4826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chemeClr val="hlink"/>
                  </a:solidFill>
                </a:rPr>
                <a:t>V</a:t>
              </a:r>
              <a:r>
                <a:rPr lang="en-US" sz="1600" baseline="-25000">
                  <a:solidFill>
                    <a:schemeClr val="hlink"/>
                  </a:solidFill>
                </a:rPr>
                <a:t>ref</a:t>
              </a:r>
              <a:endParaRPr lang="en-US" sz="1600">
                <a:solidFill>
                  <a:schemeClr val="hlink"/>
                </a:solidFill>
              </a:endParaRPr>
            </a:p>
          </p:txBody>
        </p:sp>
        <p:sp>
          <p:nvSpPr>
            <p:cNvPr id="21515" name="Text Box 37"/>
            <p:cNvSpPr txBox="1">
              <a:spLocks noChangeArrowheads="1"/>
            </p:cNvSpPr>
            <p:nvPr/>
          </p:nvSpPr>
          <p:spPr bwMode="auto">
            <a:xfrm>
              <a:off x="1295400" y="1447800"/>
              <a:ext cx="42862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</a:rPr>
                <a:t>V</a:t>
              </a:r>
              <a:r>
                <a:rPr lang="en-US" sz="1600" baseline="-25000">
                  <a:solidFill>
                    <a:schemeClr val="accent2"/>
                  </a:solidFill>
                </a:rPr>
                <a:t>in</a:t>
              </a:r>
              <a:endParaRPr lang="en-US" sz="1600">
                <a:solidFill>
                  <a:schemeClr val="accent2"/>
                </a:solidFill>
              </a:endParaRPr>
            </a:p>
          </p:txBody>
        </p:sp>
        <p:sp>
          <p:nvSpPr>
            <p:cNvPr id="21516" name="Text Box 38"/>
            <p:cNvSpPr txBox="1">
              <a:spLocks noChangeArrowheads="1"/>
            </p:cNvSpPr>
            <p:nvPr/>
          </p:nvSpPr>
          <p:spPr bwMode="auto">
            <a:xfrm>
              <a:off x="3962400" y="1600200"/>
              <a:ext cx="51435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</a:rPr>
                <a:t>V</a:t>
              </a:r>
              <a:r>
                <a:rPr lang="en-US" sz="1600" baseline="-25000">
                  <a:solidFill>
                    <a:schemeClr val="tx2"/>
                  </a:solidFill>
                </a:rPr>
                <a:t>out</a:t>
              </a:r>
              <a:endParaRPr lang="en-US" sz="1600">
                <a:solidFill>
                  <a:schemeClr val="tx2"/>
                </a:solidFill>
              </a:endParaRPr>
            </a:p>
          </p:txBody>
        </p:sp>
        <p:sp>
          <p:nvSpPr>
            <p:cNvPr id="21517" name="Text Box 39"/>
            <p:cNvSpPr txBox="1">
              <a:spLocks noChangeArrowheads="1"/>
            </p:cNvSpPr>
            <p:nvPr/>
          </p:nvSpPr>
          <p:spPr bwMode="auto">
            <a:xfrm>
              <a:off x="3278188" y="838200"/>
              <a:ext cx="608012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+5 V</a:t>
              </a:r>
            </a:p>
          </p:txBody>
        </p:sp>
        <p:sp>
          <p:nvSpPr>
            <p:cNvPr id="21518" name="Text Box 40"/>
            <p:cNvSpPr txBox="1">
              <a:spLocks noChangeArrowheads="1"/>
            </p:cNvSpPr>
            <p:nvPr/>
          </p:nvSpPr>
          <p:spPr bwMode="auto">
            <a:xfrm>
              <a:off x="3251200" y="1263650"/>
              <a:ext cx="330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R</a:t>
              </a:r>
            </a:p>
          </p:txBody>
        </p:sp>
      </p:grpSp>
      <p:sp>
        <p:nvSpPr>
          <p:cNvPr id="21519" name="Line 41"/>
          <p:cNvSpPr>
            <a:spLocks noChangeShapeType="1"/>
          </p:cNvSpPr>
          <p:nvPr/>
        </p:nvSpPr>
        <p:spPr bwMode="auto">
          <a:xfrm>
            <a:off x="5867400" y="1066800"/>
            <a:ext cx="0" cy="1600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Line 42"/>
          <p:cNvSpPr>
            <a:spLocks noChangeShapeType="1"/>
          </p:cNvSpPr>
          <p:nvPr/>
        </p:nvSpPr>
        <p:spPr bwMode="auto">
          <a:xfrm>
            <a:off x="5867400" y="2667000"/>
            <a:ext cx="2133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1" name="Line 43"/>
          <p:cNvSpPr>
            <a:spLocks noChangeShapeType="1"/>
          </p:cNvSpPr>
          <p:nvPr/>
        </p:nvSpPr>
        <p:spPr bwMode="auto">
          <a:xfrm>
            <a:off x="5867400" y="2209800"/>
            <a:ext cx="2209800" cy="0"/>
          </a:xfrm>
          <a:prstGeom prst="lin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2" name="Freeform 44"/>
          <p:cNvSpPr>
            <a:spLocks/>
          </p:cNvSpPr>
          <p:nvPr/>
        </p:nvSpPr>
        <p:spPr bwMode="auto">
          <a:xfrm>
            <a:off x="5940425" y="1820863"/>
            <a:ext cx="2089150" cy="803275"/>
          </a:xfrm>
          <a:custGeom>
            <a:avLst/>
            <a:gdLst>
              <a:gd name="T0" fmla="*/ 0 w 1316"/>
              <a:gd name="T1" fmla="*/ 1275199063 h 506"/>
              <a:gd name="T2" fmla="*/ 471270013 w 1316"/>
              <a:gd name="T3" fmla="*/ 985381888 h 506"/>
              <a:gd name="T4" fmla="*/ 559474688 w 1316"/>
              <a:gd name="T5" fmla="*/ 627519700 h 506"/>
              <a:gd name="T6" fmla="*/ 627519700 w 1316"/>
              <a:gd name="T7" fmla="*/ 604837500 h 506"/>
              <a:gd name="T8" fmla="*/ 874495013 w 1316"/>
              <a:gd name="T9" fmla="*/ 425907200 h 506"/>
              <a:gd name="T10" fmla="*/ 1008062500 w 1316"/>
              <a:gd name="T11" fmla="*/ 380544388 h 506"/>
              <a:gd name="T12" fmla="*/ 1411287500 w 1316"/>
              <a:gd name="T13" fmla="*/ 468749063 h 506"/>
              <a:gd name="T14" fmla="*/ 1590219388 w 1316"/>
              <a:gd name="T15" fmla="*/ 647680950 h 506"/>
              <a:gd name="T16" fmla="*/ 1635582200 w 1316"/>
              <a:gd name="T17" fmla="*/ 715724375 h 506"/>
              <a:gd name="T18" fmla="*/ 1680945013 w 1316"/>
              <a:gd name="T19" fmla="*/ 849293450 h 506"/>
              <a:gd name="T20" fmla="*/ 1814512500 w 1316"/>
              <a:gd name="T21" fmla="*/ 940019075 h 506"/>
              <a:gd name="T22" fmla="*/ 2147483647 w 1316"/>
              <a:gd name="T23" fmla="*/ 693043763 h 506"/>
              <a:gd name="T24" fmla="*/ 2147483647 w 1316"/>
              <a:gd name="T25" fmla="*/ 604837500 h 506"/>
              <a:gd name="T26" fmla="*/ 2147483647 w 1316"/>
              <a:gd name="T27" fmla="*/ 357862188 h 506"/>
              <a:gd name="T28" fmla="*/ 2147483647 w 1316"/>
              <a:gd name="T29" fmla="*/ 110886875 h 506"/>
              <a:gd name="T30" fmla="*/ 2147483647 w 1316"/>
              <a:gd name="T31" fmla="*/ 42843450 h 506"/>
              <a:gd name="T32" fmla="*/ 2147483647 w 1316"/>
              <a:gd name="T33" fmla="*/ 0 h 50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316"/>
              <a:gd name="T52" fmla="*/ 0 h 506"/>
              <a:gd name="T53" fmla="*/ 1316 w 1316"/>
              <a:gd name="T54" fmla="*/ 506 h 50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316" h="506">
                <a:moveTo>
                  <a:pt x="0" y="506"/>
                </a:moveTo>
                <a:cubicBezTo>
                  <a:pt x="64" y="464"/>
                  <a:pt x="130" y="445"/>
                  <a:pt x="187" y="391"/>
                </a:cubicBezTo>
                <a:cubicBezTo>
                  <a:pt x="197" y="359"/>
                  <a:pt x="204" y="266"/>
                  <a:pt x="222" y="249"/>
                </a:cubicBezTo>
                <a:cubicBezTo>
                  <a:pt x="228" y="242"/>
                  <a:pt x="240" y="243"/>
                  <a:pt x="249" y="240"/>
                </a:cubicBezTo>
                <a:cubicBezTo>
                  <a:pt x="274" y="201"/>
                  <a:pt x="305" y="182"/>
                  <a:pt x="347" y="169"/>
                </a:cubicBezTo>
                <a:cubicBezTo>
                  <a:pt x="364" y="163"/>
                  <a:pt x="400" y="151"/>
                  <a:pt x="400" y="151"/>
                </a:cubicBezTo>
                <a:cubicBezTo>
                  <a:pt x="465" y="162"/>
                  <a:pt x="503" y="166"/>
                  <a:pt x="560" y="186"/>
                </a:cubicBezTo>
                <a:cubicBezTo>
                  <a:pt x="572" y="223"/>
                  <a:pt x="598" y="235"/>
                  <a:pt x="631" y="257"/>
                </a:cubicBezTo>
                <a:cubicBezTo>
                  <a:pt x="637" y="266"/>
                  <a:pt x="644" y="274"/>
                  <a:pt x="649" y="284"/>
                </a:cubicBezTo>
                <a:cubicBezTo>
                  <a:pt x="656" y="301"/>
                  <a:pt x="651" y="326"/>
                  <a:pt x="667" y="337"/>
                </a:cubicBezTo>
                <a:cubicBezTo>
                  <a:pt x="684" y="349"/>
                  <a:pt x="720" y="373"/>
                  <a:pt x="720" y="373"/>
                </a:cubicBezTo>
                <a:cubicBezTo>
                  <a:pt x="975" y="363"/>
                  <a:pt x="932" y="400"/>
                  <a:pt x="1058" y="275"/>
                </a:cubicBezTo>
                <a:cubicBezTo>
                  <a:pt x="1077" y="218"/>
                  <a:pt x="1050" y="274"/>
                  <a:pt x="1094" y="240"/>
                </a:cubicBezTo>
                <a:cubicBezTo>
                  <a:pt x="1133" y="209"/>
                  <a:pt x="1159" y="170"/>
                  <a:pt x="1200" y="142"/>
                </a:cubicBezTo>
                <a:cubicBezTo>
                  <a:pt x="1225" y="104"/>
                  <a:pt x="1231" y="71"/>
                  <a:pt x="1271" y="44"/>
                </a:cubicBezTo>
                <a:cubicBezTo>
                  <a:pt x="1277" y="35"/>
                  <a:pt x="1281" y="24"/>
                  <a:pt x="1289" y="17"/>
                </a:cubicBezTo>
                <a:cubicBezTo>
                  <a:pt x="1296" y="9"/>
                  <a:pt x="1316" y="0"/>
                  <a:pt x="1316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3" name="Freeform 45"/>
          <p:cNvSpPr>
            <a:spLocks/>
          </p:cNvSpPr>
          <p:nvPr/>
        </p:nvSpPr>
        <p:spPr bwMode="auto">
          <a:xfrm flipV="1">
            <a:off x="5867400" y="1581150"/>
            <a:ext cx="2133600" cy="1016000"/>
          </a:xfrm>
          <a:custGeom>
            <a:avLst/>
            <a:gdLst>
              <a:gd name="T0" fmla="*/ 0 w 1344"/>
              <a:gd name="T1" fmla="*/ 1602819375 h 640"/>
              <a:gd name="T2" fmla="*/ 655240625 w 1344"/>
              <a:gd name="T3" fmla="*/ 1590219388 h 640"/>
              <a:gd name="T4" fmla="*/ 675401875 w 1344"/>
              <a:gd name="T5" fmla="*/ 0 h 640"/>
              <a:gd name="T6" fmla="*/ 1693545000 w 1344"/>
              <a:gd name="T7" fmla="*/ 30241875 h 640"/>
              <a:gd name="T8" fmla="*/ 1693545000 w 1344"/>
              <a:gd name="T9" fmla="*/ 1602819375 h 640"/>
              <a:gd name="T10" fmla="*/ 2147483647 w 1344"/>
              <a:gd name="T11" fmla="*/ 1612900000 h 640"/>
              <a:gd name="T12" fmla="*/ 2147483647 w 1344"/>
              <a:gd name="T13" fmla="*/ 20161250 h 640"/>
              <a:gd name="T14" fmla="*/ 2147483647 w 1344"/>
              <a:gd name="T15" fmla="*/ 30241875 h 64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640"/>
              <a:gd name="T26" fmla="*/ 1344 w 1344"/>
              <a:gd name="T27" fmla="*/ 640 h 64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640">
                <a:moveTo>
                  <a:pt x="0" y="636"/>
                </a:moveTo>
                <a:lnTo>
                  <a:pt x="260" y="631"/>
                </a:lnTo>
                <a:lnTo>
                  <a:pt x="268" y="0"/>
                </a:lnTo>
                <a:lnTo>
                  <a:pt x="672" y="12"/>
                </a:lnTo>
                <a:lnTo>
                  <a:pt x="672" y="636"/>
                </a:lnTo>
                <a:lnTo>
                  <a:pt x="1131" y="640"/>
                </a:lnTo>
                <a:lnTo>
                  <a:pt x="1140" y="8"/>
                </a:lnTo>
                <a:lnTo>
                  <a:pt x="1344" y="12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4" name="Line 46"/>
          <p:cNvSpPr>
            <a:spLocks noChangeShapeType="1"/>
          </p:cNvSpPr>
          <p:nvPr/>
        </p:nvSpPr>
        <p:spPr bwMode="auto">
          <a:xfrm flipH="1">
            <a:off x="5791200" y="16002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5" name="Text Box 47"/>
          <p:cNvSpPr txBox="1">
            <a:spLocks noChangeArrowheads="1"/>
          </p:cNvSpPr>
          <p:nvPr/>
        </p:nvSpPr>
        <p:spPr bwMode="auto">
          <a:xfrm>
            <a:off x="5357813" y="1462088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>
                <a:solidFill>
                  <a:srgbClr val="000000"/>
                </a:solidFill>
              </a:rPr>
              <a:t>5 V</a:t>
            </a:r>
          </a:p>
        </p:txBody>
      </p:sp>
      <p:sp>
        <p:nvSpPr>
          <p:cNvPr id="21526" name="Text Box 48"/>
          <p:cNvSpPr txBox="1">
            <a:spLocks noChangeArrowheads="1"/>
          </p:cNvSpPr>
          <p:nvPr/>
        </p:nvSpPr>
        <p:spPr bwMode="auto">
          <a:xfrm>
            <a:off x="5470525" y="2057400"/>
            <a:ext cx="436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>
                <a:solidFill>
                  <a:schemeClr val="hlink"/>
                </a:solidFill>
              </a:rPr>
              <a:t>V</a:t>
            </a:r>
            <a:r>
              <a:rPr lang="en-US" sz="1400" baseline="-25000">
                <a:solidFill>
                  <a:schemeClr val="hlink"/>
                </a:solidFill>
              </a:rPr>
              <a:t>ref</a:t>
            </a:r>
            <a:endParaRPr lang="en-US" sz="1400">
              <a:solidFill>
                <a:schemeClr val="hlink"/>
              </a:solidFill>
            </a:endParaRPr>
          </a:p>
        </p:txBody>
      </p:sp>
      <p:sp>
        <p:nvSpPr>
          <p:cNvPr id="21527" name="Text Box 49"/>
          <p:cNvSpPr txBox="1">
            <a:spLocks noChangeArrowheads="1"/>
          </p:cNvSpPr>
          <p:nvPr/>
        </p:nvSpPr>
        <p:spPr bwMode="auto">
          <a:xfrm>
            <a:off x="6400800" y="1295400"/>
            <a:ext cx="461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V</a:t>
            </a:r>
            <a:r>
              <a:rPr lang="en-US" sz="1400" baseline="-25000">
                <a:solidFill>
                  <a:schemeClr val="tx2"/>
                </a:solidFill>
              </a:rPr>
              <a:t>out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21528" name="Text Box 50"/>
          <p:cNvSpPr txBox="1">
            <a:spLocks noChangeArrowheads="1"/>
          </p:cNvSpPr>
          <p:nvPr/>
        </p:nvSpPr>
        <p:spPr bwMode="auto">
          <a:xfrm>
            <a:off x="8021638" y="1676400"/>
            <a:ext cx="3921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>
                <a:solidFill>
                  <a:schemeClr val="accent2"/>
                </a:solidFill>
              </a:rPr>
              <a:t>V</a:t>
            </a:r>
            <a:r>
              <a:rPr lang="en-US" sz="1400" baseline="-25000">
                <a:solidFill>
                  <a:schemeClr val="accent2"/>
                </a:solidFill>
              </a:rPr>
              <a:t>in</a:t>
            </a:r>
            <a:endParaRPr lang="en-US" sz="1400">
              <a:solidFill>
                <a:schemeClr val="accent2"/>
              </a:solidFill>
            </a:endParaRPr>
          </a:p>
        </p:txBody>
      </p:sp>
      <p:sp>
        <p:nvSpPr>
          <p:cNvPr id="21529" name="Text Box 51"/>
          <p:cNvSpPr txBox="1">
            <a:spLocks noChangeArrowheads="1"/>
          </p:cNvSpPr>
          <p:nvPr/>
        </p:nvSpPr>
        <p:spPr bwMode="auto">
          <a:xfrm>
            <a:off x="7985125" y="2579688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time</a:t>
            </a:r>
          </a:p>
        </p:txBody>
      </p:sp>
      <p:sp>
        <p:nvSpPr>
          <p:cNvPr id="21530" name="Text Box 52"/>
          <p:cNvSpPr txBox="1">
            <a:spLocks noChangeArrowheads="1"/>
          </p:cNvSpPr>
          <p:nvPr/>
        </p:nvSpPr>
        <p:spPr bwMode="auto">
          <a:xfrm>
            <a:off x="5667375" y="990600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>
                <a:solidFill>
                  <a:srgbClr val="000000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486" y="17191"/>
            <a:ext cx="8432485" cy="7292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Can Gang Open-Collector Comparators into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524"/>
            <a:ext cx="5153928" cy="5533871"/>
          </a:xfrm>
        </p:spPr>
        <p:txBody>
          <a:bodyPr/>
          <a:lstStyle/>
          <a:p>
            <a:r>
              <a:rPr lang="en-US" dirty="0" smtClean="0"/>
              <a:t>Put same (or different) threshold values on − inputs and four different analog signals on +</a:t>
            </a:r>
          </a:p>
          <a:p>
            <a:pPr lvl="1"/>
            <a:r>
              <a:rPr lang="en-US" dirty="0" smtClean="0"/>
              <a:t>tie all four open collectors together with common pull-up</a:t>
            </a:r>
          </a:p>
          <a:p>
            <a:pPr lvl="1"/>
            <a:r>
              <a:rPr lang="en-US" dirty="0" smtClean="0"/>
              <a:t>if any comparator activates, the associated transistor will pull the combined output low, and the other (off) transistors won’t care</a:t>
            </a:r>
          </a:p>
          <a:p>
            <a:r>
              <a:rPr lang="en-US" dirty="0" smtClean="0"/>
              <a:t>The “311” comparator </a:t>
            </a:r>
            <a:r>
              <a:rPr lang="en-US" smtClean="0"/>
              <a:t>is standard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31</a:t>
            </a:fld>
            <a:endParaRPr lang="en-US"/>
          </a:p>
        </p:txBody>
      </p:sp>
      <p:grpSp>
        <p:nvGrpSpPr>
          <p:cNvPr id="96" name="Group 29"/>
          <p:cNvGrpSpPr>
            <a:grpSpLocks/>
          </p:cNvGrpSpPr>
          <p:nvPr/>
        </p:nvGrpSpPr>
        <p:grpSpPr bwMode="auto">
          <a:xfrm>
            <a:off x="6019800" y="2226012"/>
            <a:ext cx="2286000" cy="1219200"/>
            <a:chOff x="1056" y="768"/>
            <a:chExt cx="1440" cy="768"/>
          </a:xfrm>
        </p:grpSpPr>
        <p:grpSp>
          <p:nvGrpSpPr>
            <p:cNvPr id="97" name="Group 28"/>
            <p:cNvGrpSpPr>
              <a:grpSpLocks/>
            </p:cNvGrpSpPr>
            <p:nvPr/>
          </p:nvGrpSpPr>
          <p:grpSpPr bwMode="auto">
            <a:xfrm>
              <a:off x="1056" y="768"/>
              <a:ext cx="1440" cy="768"/>
              <a:chOff x="1056" y="768"/>
              <a:chExt cx="1440" cy="768"/>
            </a:xfrm>
          </p:grpSpPr>
          <p:sp>
            <p:nvSpPr>
              <p:cNvPr id="107" name="AutoShape 5"/>
              <p:cNvSpPr>
                <a:spLocks noChangeArrowheads="1"/>
              </p:cNvSpPr>
              <p:nvPr/>
            </p:nvSpPr>
            <p:spPr bwMode="auto">
              <a:xfrm rot="5400000">
                <a:off x="1366" y="792"/>
                <a:ext cx="768" cy="72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Text Box 6"/>
              <p:cNvSpPr txBox="1">
                <a:spLocks noChangeArrowheads="1"/>
              </p:cNvSpPr>
              <p:nvPr/>
            </p:nvSpPr>
            <p:spPr bwMode="auto">
              <a:xfrm>
                <a:off x="1392" y="841"/>
                <a:ext cx="20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sym typeface="Symbol" charset="2"/>
                  </a:rPr>
                  <a:t>+</a:t>
                </a:r>
                <a:endParaRPr lang="en-US" sz="2000"/>
              </a:p>
            </p:txBody>
          </p:sp>
          <p:sp>
            <p:nvSpPr>
              <p:cNvPr id="109" name="Text Box 7"/>
              <p:cNvSpPr txBox="1">
                <a:spLocks noChangeArrowheads="1"/>
              </p:cNvSpPr>
              <p:nvPr/>
            </p:nvSpPr>
            <p:spPr bwMode="auto">
              <a:xfrm>
                <a:off x="1392" y="1173"/>
                <a:ext cx="20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sym typeface="Symbol" charset="2"/>
                  </a:rPr>
                  <a:t></a:t>
                </a:r>
                <a:endParaRPr lang="en-US" sz="2000"/>
              </a:p>
            </p:txBody>
          </p:sp>
          <p:sp>
            <p:nvSpPr>
              <p:cNvPr id="110" name="Line 8"/>
              <p:cNvSpPr>
                <a:spLocks noChangeShapeType="1"/>
              </p:cNvSpPr>
              <p:nvPr/>
            </p:nvSpPr>
            <p:spPr bwMode="auto">
              <a:xfrm flipH="1">
                <a:off x="1056" y="1300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Line 9"/>
              <p:cNvSpPr>
                <a:spLocks noChangeShapeType="1"/>
              </p:cNvSpPr>
              <p:nvPr/>
            </p:nvSpPr>
            <p:spPr bwMode="auto">
              <a:xfrm flipH="1">
                <a:off x="1056" y="1012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Line 10"/>
              <p:cNvSpPr>
                <a:spLocks noChangeShapeType="1"/>
              </p:cNvSpPr>
              <p:nvPr/>
            </p:nvSpPr>
            <p:spPr bwMode="auto">
              <a:xfrm>
                <a:off x="2112" y="1156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8" name="Group 27"/>
            <p:cNvGrpSpPr>
              <a:grpSpLocks/>
            </p:cNvGrpSpPr>
            <p:nvPr/>
          </p:nvGrpSpPr>
          <p:grpSpPr bwMode="auto">
            <a:xfrm>
              <a:off x="1440" y="1008"/>
              <a:ext cx="672" cy="480"/>
              <a:chOff x="2448" y="1248"/>
              <a:chExt cx="672" cy="480"/>
            </a:xfrm>
          </p:grpSpPr>
          <p:sp>
            <p:nvSpPr>
              <p:cNvPr id="99" name="Line 14"/>
              <p:cNvSpPr>
                <a:spLocks noChangeShapeType="1"/>
              </p:cNvSpPr>
              <p:nvPr/>
            </p:nvSpPr>
            <p:spPr bwMode="auto">
              <a:xfrm>
                <a:off x="2592" y="129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Line 15"/>
              <p:cNvSpPr>
                <a:spLocks noChangeShapeType="1"/>
              </p:cNvSpPr>
              <p:nvPr/>
            </p:nvSpPr>
            <p:spPr bwMode="auto">
              <a:xfrm flipV="1">
                <a:off x="2592" y="1248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Line 16"/>
              <p:cNvSpPr>
                <a:spLocks noChangeShapeType="1"/>
              </p:cNvSpPr>
              <p:nvPr/>
            </p:nvSpPr>
            <p:spPr bwMode="auto">
              <a:xfrm>
                <a:off x="2592" y="1440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Line 18"/>
              <p:cNvSpPr>
                <a:spLocks noChangeShapeType="1"/>
              </p:cNvSpPr>
              <p:nvPr/>
            </p:nvSpPr>
            <p:spPr bwMode="auto">
              <a:xfrm flipH="1">
                <a:off x="2448" y="139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Line 19"/>
              <p:cNvSpPr>
                <a:spLocks noChangeShapeType="1"/>
              </p:cNvSpPr>
              <p:nvPr/>
            </p:nvSpPr>
            <p:spPr bwMode="auto">
              <a:xfrm>
                <a:off x="2688" y="1536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Line 23"/>
              <p:cNvSpPr>
                <a:spLocks noChangeShapeType="1"/>
              </p:cNvSpPr>
              <p:nvPr/>
            </p:nvSpPr>
            <p:spPr bwMode="auto">
              <a:xfrm>
                <a:off x="2688" y="1248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Line 24"/>
              <p:cNvSpPr>
                <a:spLocks noChangeShapeType="1"/>
              </p:cNvSpPr>
              <p:nvPr/>
            </p:nvSpPr>
            <p:spPr bwMode="auto">
              <a:xfrm>
                <a:off x="2784" y="1248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Line 25"/>
              <p:cNvSpPr>
                <a:spLocks noChangeShapeType="1"/>
              </p:cNvSpPr>
              <p:nvPr/>
            </p:nvSpPr>
            <p:spPr bwMode="auto">
              <a:xfrm>
                <a:off x="2784" y="1392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3" name="Freeform 30"/>
          <p:cNvSpPr>
            <a:spLocks/>
          </p:cNvSpPr>
          <p:nvPr/>
        </p:nvSpPr>
        <p:spPr bwMode="auto">
          <a:xfrm>
            <a:off x="8229600" y="579438"/>
            <a:ext cx="152400" cy="762000"/>
          </a:xfrm>
          <a:custGeom>
            <a:avLst/>
            <a:gdLst>
              <a:gd name="T0" fmla="*/ 120967500 w 96"/>
              <a:gd name="T1" fmla="*/ 0 h 480"/>
              <a:gd name="T2" fmla="*/ 120967500 w 96"/>
              <a:gd name="T3" fmla="*/ 241935000 h 480"/>
              <a:gd name="T4" fmla="*/ 241935000 w 96"/>
              <a:gd name="T5" fmla="*/ 362902500 h 480"/>
              <a:gd name="T6" fmla="*/ 0 w 96"/>
              <a:gd name="T7" fmla="*/ 483870000 h 480"/>
              <a:gd name="T8" fmla="*/ 241935000 w 96"/>
              <a:gd name="T9" fmla="*/ 604837500 h 480"/>
              <a:gd name="T10" fmla="*/ 0 w 96"/>
              <a:gd name="T11" fmla="*/ 725805000 h 480"/>
              <a:gd name="T12" fmla="*/ 241935000 w 96"/>
              <a:gd name="T13" fmla="*/ 846772500 h 480"/>
              <a:gd name="T14" fmla="*/ 0 w 96"/>
              <a:gd name="T15" fmla="*/ 967740000 h 480"/>
              <a:gd name="T16" fmla="*/ 120967500 w 96"/>
              <a:gd name="T17" fmla="*/ 1088707500 h 480"/>
              <a:gd name="T18" fmla="*/ 120967500 w 96"/>
              <a:gd name="T19" fmla="*/ 1209675000 h 4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6"/>
              <a:gd name="T31" fmla="*/ 0 h 480"/>
              <a:gd name="T32" fmla="*/ 96 w 96"/>
              <a:gd name="T33" fmla="*/ 480 h 48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6" h="480">
                <a:moveTo>
                  <a:pt x="48" y="0"/>
                </a:moveTo>
                <a:lnTo>
                  <a:pt x="48" y="96"/>
                </a:lnTo>
                <a:lnTo>
                  <a:pt x="96" y="144"/>
                </a:lnTo>
                <a:lnTo>
                  <a:pt x="0" y="192"/>
                </a:lnTo>
                <a:lnTo>
                  <a:pt x="96" y="240"/>
                </a:lnTo>
                <a:lnTo>
                  <a:pt x="0" y="288"/>
                </a:lnTo>
                <a:lnTo>
                  <a:pt x="96" y="336"/>
                </a:lnTo>
                <a:lnTo>
                  <a:pt x="0" y="384"/>
                </a:lnTo>
                <a:lnTo>
                  <a:pt x="48" y="432"/>
                </a:lnTo>
                <a:lnTo>
                  <a:pt x="48" y="48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4" name="Group 31"/>
          <p:cNvGrpSpPr>
            <a:grpSpLocks/>
          </p:cNvGrpSpPr>
          <p:nvPr/>
        </p:nvGrpSpPr>
        <p:grpSpPr bwMode="auto">
          <a:xfrm>
            <a:off x="6858000" y="3292812"/>
            <a:ext cx="304800" cy="304800"/>
            <a:chOff x="4032" y="1968"/>
            <a:chExt cx="192" cy="192"/>
          </a:xfrm>
        </p:grpSpPr>
        <p:sp>
          <p:nvSpPr>
            <p:cNvPr id="115" name="Line 32"/>
            <p:cNvSpPr>
              <a:spLocks noChangeShapeType="1"/>
            </p:cNvSpPr>
            <p:nvPr/>
          </p:nvSpPr>
          <p:spPr bwMode="auto">
            <a:xfrm>
              <a:off x="4128" y="1968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33"/>
            <p:cNvSpPr>
              <a:spLocks noChangeShapeType="1"/>
            </p:cNvSpPr>
            <p:nvPr/>
          </p:nvSpPr>
          <p:spPr bwMode="auto">
            <a:xfrm>
              <a:off x="4117" y="2160"/>
              <a:ext cx="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34"/>
            <p:cNvSpPr>
              <a:spLocks noChangeShapeType="1"/>
            </p:cNvSpPr>
            <p:nvPr/>
          </p:nvSpPr>
          <p:spPr bwMode="auto">
            <a:xfrm>
              <a:off x="4080" y="2112"/>
              <a:ext cx="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35"/>
            <p:cNvSpPr>
              <a:spLocks noChangeShapeType="1"/>
            </p:cNvSpPr>
            <p:nvPr/>
          </p:nvSpPr>
          <p:spPr bwMode="auto">
            <a:xfrm>
              <a:off x="4032" y="2064"/>
              <a:ext cx="1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9" name="Group 29"/>
          <p:cNvGrpSpPr>
            <a:grpSpLocks/>
          </p:cNvGrpSpPr>
          <p:nvPr/>
        </p:nvGrpSpPr>
        <p:grpSpPr bwMode="auto">
          <a:xfrm>
            <a:off x="6019800" y="725488"/>
            <a:ext cx="2286000" cy="1219200"/>
            <a:chOff x="1056" y="768"/>
            <a:chExt cx="1440" cy="768"/>
          </a:xfrm>
        </p:grpSpPr>
        <p:grpSp>
          <p:nvGrpSpPr>
            <p:cNvPr id="120" name="Group 28"/>
            <p:cNvGrpSpPr>
              <a:grpSpLocks/>
            </p:cNvGrpSpPr>
            <p:nvPr/>
          </p:nvGrpSpPr>
          <p:grpSpPr bwMode="auto">
            <a:xfrm>
              <a:off x="1056" y="768"/>
              <a:ext cx="1440" cy="768"/>
              <a:chOff x="1056" y="768"/>
              <a:chExt cx="1440" cy="768"/>
            </a:xfrm>
          </p:grpSpPr>
          <p:sp>
            <p:nvSpPr>
              <p:cNvPr id="130" name="AutoShape 5"/>
              <p:cNvSpPr>
                <a:spLocks noChangeArrowheads="1"/>
              </p:cNvSpPr>
              <p:nvPr/>
            </p:nvSpPr>
            <p:spPr bwMode="auto">
              <a:xfrm rot="5400000">
                <a:off x="1366" y="792"/>
                <a:ext cx="768" cy="72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Text Box 6"/>
              <p:cNvSpPr txBox="1">
                <a:spLocks noChangeArrowheads="1"/>
              </p:cNvSpPr>
              <p:nvPr/>
            </p:nvSpPr>
            <p:spPr bwMode="auto">
              <a:xfrm>
                <a:off x="1392" y="841"/>
                <a:ext cx="20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sym typeface="Symbol" charset="2"/>
                  </a:rPr>
                  <a:t>+</a:t>
                </a:r>
                <a:endParaRPr lang="en-US" sz="2000"/>
              </a:p>
            </p:txBody>
          </p:sp>
          <p:sp>
            <p:nvSpPr>
              <p:cNvPr id="132" name="Text Box 7"/>
              <p:cNvSpPr txBox="1">
                <a:spLocks noChangeArrowheads="1"/>
              </p:cNvSpPr>
              <p:nvPr/>
            </p:nvSpPr>
            <p:spPr bwMode="auto">
              <a:xfrm>
                <a:off x="1392" y="1173"/>
                <a:ext cx="20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sym typeface="Symbol" charset="2"/>
                  </a:rPr>
                  <a:t></a:t>
                </a:r>
                <a:endParaRPr lang="en-US" sz="2000"/>
              </a:p>
            </p:txBody>
          </p:sp>
          <p:sp>
            <p:nvSpPr>
              <p:cNvPr id="133" name="Line 8"/>
              <p:cNvSpPr>
                <a:spLocks noChangeShapeType="1"/>
              </p:cNvSpPr>
              <p:nvPr/>
            </p:nvSpPr>
            <p:spPr bwMode="auto">
              <a:xfrm flipH="1">
                <a:off x="1056" y="1300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Line 9"/>
              <p:cNvSpPr>
                <a:spLocks noChangeShapeType="1"/>
              </p:cNvSpPr>
              <p:nvPr/>
            </p:nvSpPr>
            <p:spPr bwMode="auto">
              <a:xfrm flipH="1">
                <a:off x="1056" y="1012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Line 10"/>
              <p:cNvSpPr>
                <a:spLocks noChangeShapeType="1"/>
              </p:cNvSpPr>
              <p:nvPr/>
            </p:nvSpPr>
            <p:spPr bwMode="auto">
              <a:xfrm>
                <a:off x="2112" y="1156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1" name="Group 27"/>
            <p:cNvGrpSpPr>
              <a:grpSpLocks/>
            </p:cNvGrpSpPr>
            <p:nvPr/>
          </p:nvGrpSpPr>
          <p:grpSpPr bwMode="auto">
            <a:xfrm>
              <a:off x="1440" y="1008"/>
              <a:ext cx="672" cy="480"/>
              <a:chOff x="2448" y="1248"/>
              <a:chExt cx="672" cy="480"/>
            </a:xfrm>
          </p:grpSpPr>
          <p:sp>
            <p:nvSpPr>
              <p:cNvPr id="122" name="Line 14"/>
              <p:cNvSpPr>
                <a:spLocks noChangeShapeType="1"/>
              </p:cNvSpPr>
              <p:nvPr/>
            </p:nvSpPr>
            <p:spPr bwMode="auto">
              <a:xfrm>
                <a:off x="2592" y="129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Line 15"/>
              <p:cNvSpPr>
                <a:spLocks noChangeShapeType="1"/>
              </p:cNvSpPr>
              <p:nvPr/>
            </p:nvSpPr>
            <p:spPr bwMode="auto">
              <a:xfrm flipV="1">
                <a:off x="2592" y="1248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Line 16"/>
              <p:cNvSpPr>
                <a:spLocks noChangeShapeType="1"/>
              </p:cNvSpPr>
              <p:nvPr/>
            </p:nvSpPr>
            <p:spPr bwMode="auto">
              <a:xfrm>
                <a:off x="2592" y="1440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flipH="1">
                <a:off x="2448" y="139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>
                <a:off x="2688" y="1536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23"/>
              <p:cNvSpPr>
                <a:spLocks noChangeShapeType="1"/>
              </p:cNvSpPr>
              <p:nvPr/>
            </p:nvSpPr>
            <p:spPr bwMode="auto">
              <a:xfrm>
                <a:off x="2688" y="1248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Line 24"/>
              <p:cNvSpPr>
                <a:spLocks noChangeShapeType="1"/>
              </p:cNvSpPr>
              <p:nvPr/>
            </p:nvSpPr>
            <p:spPr bwMode="auto">
              <a:xfrm>
                <a:off x="2784" y="1248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Line 25"/>
              <p:cNvSpPr>
                <a:spLocks noChangeShapeType="1"/>
              </p:cNvSpPr>
              <p:nvPr/>
            </p:nvSpPr>
            <p:spPr bwMode="auto">
              <a:xfrm>
                <a:off x="2784" y="1392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6" name="Group 31"/>
          <p:cNvGrpSpPr>
            <a:grpSpLocks/>
          </p:cNvGrpSpPr>
          <p:nvPr/>
        </p:nvGrpSpPr>
        <p:grpSpPr bwMode="auto">
          <a:xfrm>
            <a:off x="6858000" y="1792288"/>
            <a:ext cx="304800" cy="304800"/>
            <a:chOff x="4032" y="1968"/>
            <a:chExt cx="192" cy="192"/>
          </a:xfrm>
        </p:grpSpPr>
        <p:sp>
          <p:nvSpPr>
            <p:cNvPr id="137" name="Line 32"/>
            <p:cNvSpPr>
              <a:spLocks noChangeShapeType="1"/>
            </p:cNvSpPr>
            <p:nvPr/>
          </p:nvSpPr>
          <p:spPr bwMode="auto">
            <a:xfrm>
              <a:off x="4128" y="1968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Line 33"/>
            <p:cNvSpPr>
              <a:spLocks noChangeShapeType="1"/>
            </p:cNvSpPr>
            <p:nvPr/>
          </p:nvSpPr>
          <p:spPr bwMode="auto">
            <a:xfrm>
              <a:off x="4117" y="2160"/>
              <a:ext cx="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34"/>
            <p:cNvSpPr>
              <a:spLocks noChangeShapeType="1"/>
            </p:cNvSpPr>
            <p:nvPr/>
          </p:nvSpPr>
          <p:spPr bwMode="auto">
            <a:xfrm>
              <a:off x="4080" y="2112"/>
              <a:ext cx="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35"/>
            <p:cNvSpPr>
              <a:spLocks noChangeShapeType="1"/>
            </p:cNvSpPr>
            <p:nvPr/>
          </p:nvSpPr>
          <p:spPr bwMode="auto">
            <a:xfrm>
              <a:off x="4032" y="2064"/>
              <a:ext cx="1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1" name="Group 29"/>
          <p:cNvGrpSpPr>
            <a:grpSpLocks/>
          </p:cNvGrpSpPr>
          <p:nvPr/>
        </p:nvGrpSpPr>
        <p:grpSpPr bwMode="auto">
          <a:xfrm>
            <a:off x="6019800" y="3740150"/>
            <a:ext cx="2286000" cy="1219200"/>
            <a:chOff x="1056" y="768"/>
            <a:chExt cx="1440" cy="768"/>
          </a:xfrm>
        </p:grpSpPr>
        <p:grpSp>
          <p:nvGrpSpPr>
            <p:cNvPr id="142" name="Group 28"/>
            <p:cNvGrpSpPr>
              <a:grpSpLocks/>
            </p:cNvGrpSpPr>
            <p:nvPr/>
          </p:nvGrpSpPr>
          <p:grpSpPr bwMode="auto">
            <a:xfrm>
              <a:off x="1056" y="768"/>
              <a:ext cx="1440" cy="768"/>
              <a:chOff x="1056" y="768"/>
              <a:chExt cx="1440" cy="768"/>
            </a:xfrm>
          </p:grpSpPr>
          <p:sp>
            <p:nvSpPr>
              <p:cNvPr id="152" name="AutoShape 5"/>
              <p:cNvSpPr>
                <a:spLocks noChangeArrowheads="1"/>
              </p:cNvSpPr>
              <p:nvPr/>
            </p:nvSpPr>
            <p:spPr bwMode="auto">
              <a:xfrm rot="5400000">
                <a:off x="1366" y="792"/>
                <a:ext cx="768" cy="72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Text Box 6"/>
              <p:cNvSpPr txBox="1">
                <a:spLocks noChangeArrowheads="1"/>
              </p:cNvSpPr>
              <p:nvPr/>
            </p:nvSpPr>
            <p:spPr bwMode="auto">
              <a:xfrm>
                <a:off x="1392" y="841"/>
                <a:ext cx="20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sym typeface="Symbol" charset="2"/>
                  </a:rPr>
                  <a:t>+</a:t>
                </a:r>
                <a:endParaRPr lang="en-US" sz="2000"/>
              </a:p>
            </p:txBody>
          </p:sp>
          <p:sp>
            <p:nvSpPr>
              <p:cNvPr id="154" name="Text Box 7"/>
              <p:cNvSpPr txBox="1">
                <a:spLocks noChangeArrowheads="1"/>
              </p:cNvSpPr>
              <p:nvPr/>
            </p:nvSpPr>
            <p:spPr bwMode="auto">
              <a:xfrm>
                <a:off x="1392" y="1173"/>
                <a:ext cx="20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sym typeface="Symbol" charset="2"/>
                  </a:rPr>
                  <a:t></a:t>
                </a:r>
                <a:endParaRPr lang="en-US" sz="2000"/>
              </a:p>
            </p:txBody>
          </p:sp>
          <p:sp>
            <p:nvSpPr>
              <p:cNvPr id="155" name="Line 8"/>
              <p:cNvSpPr>
                <a:spLocks noChangeShapeType="1"/>
              </p:cNvSpPr>
              <p:nvPr/>
            </p:nvSpPr>
            <p:spPr bwMode="auto">
              <a:xfrm flipH="1">
                <a:off x="1056" y="1300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Line 9"/>
              <p:cNvSpPr>
                <a:spLocks noChangeShapeType="1"/>
              </p:cNvSpPr>
              <p:nvPr/>
            </p:nvSpPr>
            <p:spPr bwMode="auto">
              <a:xfrm flipH="1">
                <a:off x="1056" y="1012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Line 10"/>
              <p:cNvSpPr>
                <a:spLocks noChangeShapeType="1"/>
              </p:cNvSpPr>
              <p:nvPr/>
            </p:nvSpPr>
            <p:spPr bwMode="auto">
              <a:xfrm>
                <a:off x="2112" y="1156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3" name="Group 27"/>
            <p:cNvGrpSpPr>
              <a:grpSpLocks/>
            </p:cNvGrpSpPr>
            <p:nvPr/>
          </p:nvGrpSpPr>
          <p:grpSpPr bwMode="auto">
            <a:xfrm>
              <a:off x="1440" y="1008"/>
              <a:ext cx="672" cy="480"/>
              <a:chOff x="2448" y="1248"/>
              <a:chExt cx="672" cy="480"/>
            </a:xfrm>
          </p:grpSpPr>
          <p:sp>
            <p:nvSpPr>
              <p:cNvPr id="144" name="Line 14"/>
              <p:cNvSpPr>
                <a:spLocks noChangeShapeType="1"/>
              </p:cNvSpPr>
              <p:nvPr/>
            </p:nvSpPr>
            <p:spPr bwMode="auto">
              <a:xfrm>
                <a:off x="2592" y="129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Line 15"/>
              <p:cNvSpPr>
                <a:spLocks noChangeShapeType="1"/>
              </p:cNvSpPr>
              <p:nvPr/>
            </p:nvSpPr>
            <p:spPr bwMode="auto">
              <a:xfrm flipV="1">
                <a:off x="2592" y="1248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Line 16"/>
              <p:cNvSpPr>
                <a:spLocks noChangeShapeType="1"/>
              </p:cNvSpPr>
              <p:nvPr/>
            </p:nvSpPr>
            <p:spPr bwMode="auto">
              <a:xfrm>
                <a:off x="2592" y="1440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Line 18"/>
              <p:cNvSpPr>
                <a:spLocks noChangeShapeType="1"/>
              </p:cNvSpPr>
              <p:nvPr/>
            </p:nvSpPr>
            <p:spPr bwMode="auto">
              <a:xfrm flipH="1">
                <a:off x="2448" y="139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Line 19"/>
              <p:cNvSpPr>
                <a:spLocks noChangeShapeType="1"/>
              </p:cNvSpPr>
              <p:nvPr/>
            </p:nvSpPr>
            <p:spPr bwMode="auto">
              <a:xfrm>
                <a:off x="2688" y="1536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Line 23"/>
              <p:cNvSpPr>
                <a:spLocks noChangeShapeType="1"/>
              </p:cNvSpPr>
              <p:nvPr/>
            </p:nvSpPr>
            <p:spPr bwMode="auto">
              <a:xfrm>
                <a:off x="2688" y="1248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Line 24"/>
              <p:cNvSpPr>
                <a:spLocks noChangeShapeType="1"/>
              </p:cNvSpPr>
              <p:nvPr/>
            </p:nvSpPr>
            <p:spPr bwMode="auto">
              <a:xfrm>
                <a:off x="2784" y="1248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Line 25"/>
              <p:cNvSpPr>
                <a:spLocks noChangeShapeType="1"/>
              </p:cNvSpPr>
              <p:nvPr/>
            </p:nvSpPr>
            <p:spPr bwMode="auto">
              <a:xfrm>
                <a:off x="2784" y="1392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8" name="Group 31"/>
          <p:cNvGrpSpPr>
            <a:grpSpLocks/>
          </p:cNvGrpSpPr>
          <p:nvPr/>
        </p:nvGrpSpPr>
        <p:grpSpPr bwMode="auto">
          <a:xfrm>
            <a:off x="6858000" y="4806950"/>
            <a:ext cx="304800" cy="304800"/>
            <a:chOff x="4032" y="1968"/>
            <a:chExt cx="192" cy="192"/>
          </a:xfrm>
        </p:grpSpPr>
        <p:sp>
          <p:nvSpPr>
            <p:cNvPr id="159" name="Line 32"/>
            <p:cNvSpPr>
              <a:spLocks noChangeShapeType="1"/>
            </p:cNvSpPr>
            <p:nvPr/>
          </p:nvSpPr>
          <p:spPr bwMode="auto">
            <a:xfrm>
              <a:off x="4128" y="1968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Line 33"/>
            <p:cNvSpPr>
              <a:spLocks noChangeShapeType="1"/>
            </p:cNvSpPr>
            <p:nvPr/>
          </p:nvSpPr>
          <p:spPr bwMode="auto">
            <a:xfrm>
              <a:off x="4117" y="2160"/>
              <a:ext cx="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Line 34"/>
            <p:cNvSpPr>
              <a:spLocks noChangeShapeType="1"/>
            </p:cNvSpPr>
            <p:nvPr/>
          </p:nvSpPr>
          <p:spPr bwMode="auto">
            <a:xfrm>
              <a:off x="4080" y="2112"/>
              <a:ext cx="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Line 35"/>
            <p:cNvSpPr>
              <a:spLocks noChangeShapeType="1"/>
            </p:cNvSpPr>
            <p:nvPr/>
          </p:nvSpPr>
          <p:spPr bwMode="auto">
            <a:xfrm>
              <a:off x="4032" y="2064"/>
              <a:ext cx="1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3" name="Group 29"/>
          <p:cNvGrpSpPr>
            <a:grpSpLocks/>
          </p:cNvGrpSpPr>
          <p:nvPr/>
        </p:nvGrpSpPr>
        <p:grpSpPr bwMode="auto">
          <a:xfrm>
            <a:off x="6019800" y="5270195"/>
            <a:ext cx="2286000" cy="1219200"/>
            <a:chOff x="1056" y="768"/>
            <a:chExt cx="1440" cy="768"/>
          </a:xfrm>
        </p:grpSpPr>
        <p:grpSp>
          <p:nvGrpSpPr>
            <p:cNvPr id="164" name="Group 28"/>
            <p:cNvGrpSpPr>
              <a:grpSpLocks/>
            </p:cNvGrpSpPr>
            <p:nvPr/>
          </p:nvGrpSpPr>
          <p:grpSpPr bwMode="auto">
            <a:xfrm>
              <a:off x="1056" y="768"/>
              <a:ext cx="1440" cy="768"/>
              <a:chOff x="1056" y="768"/>
              <a:chExt cx="1440" cy="768"/>
            </a:xfrm>
          </p:grpSpPr>
          <p:sp>
            <p:nvSpPr>
              <p:cNvPr id="174" name="AutoShape 5"/>
              <p:cNvSpPr>
                <a:spLocks noChangeArrowheads="1"/>
              </p:cNvSpPr>
              <p:nvPr/>
            </p:nvSpPr>
            <p:spPr bwMode="auto">
              <a:xfrm rot="5400000">
                <a:off x="1366" y="792"/>
                <a:ext cx="768" cy="72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Text Box 6"/>
              <p:cNvSpPr txBox="1">
                <a:spLocks noChangeArrowheads="1"/>
              </p:cNvSpPr>
              <p:nvPr/>
            </p:nvSpPr>
            <p:spPr bwMode="auto">
              <a:xfrm>
                <a:off x="1392" y="841"/>
                <a:ext cx="20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sym typeface="Symbol" charset="2"/>
                  </a:rPr>
                  <a:t>+</a:t>
                </a:r>
                <a:endParaRPr lang="en-US" sz="2000"/>
              </a:p>
            </p:txBody>
          </p:sp>
          <p:sp>
            <p:nvSpPr>
              <p:cNvPr id="176" name="Text Box 7"/>
              <p:cNvSpPr txBox="1">
                <a:spLocks noChangeArrowheads="1"/>
              </p:cNvSpPr>
              <p:nvPr/>
            </p:nvSpPr>
            <p:spPr bwMode="auto">
              <a:xfrm>
                <a:off x="1392" y="1173"/>
                <a:ext cx="20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sym typeface="Symbol" charset="2"/>
                  </a:rPr>
                  <a:t></a:t>
                </a:r>
                <a:endParaRPr lang="en-US" sz="2000"/>
              </a:p>
            </p:txBody>
          </p:sp>
          <p:sp>
            <p:nvSpPr>
              <p:cNvPr id="177" name="Line 8"/>
              <p:cNvSpPr>
                <a:spLocks noChangeShapeType="1"/>
              </p:cNvSpPr>
              <p:nvPr/>
            </p:nvSpPr>
            <p:spPr bwMode="auto">
              <a:xfrm flipH="1">
                <a:off x="1056" y="1300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Line 9"/>
              <p:cNvSpPr>
                <a:spLocks noChangeShapeType="1"/>
              </p:cNvSpPr>
              <p:nvPr/>
            </p:nvSpPr>
            <p:spPr bwMode="auto">
              <a:xfrm flipH="1">
                <a:off x="1056" y="1012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Line 10"/>
              <p:cNvSpPr>
                <a:spLocks noChangeShapeType="1"/>
              </p:cNvSpPr>
              <p:nvPr/>
            </p:nvSpPr>
            <p:spPr bwMode="auto">
              <a:xfrm>
                <a:off x="2112" y="1156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5" name="Group 27"/>
            <p:cNvGrpSpPr>
              <a:grpSpLocks/>
            </p:cNvGrpSpPr>
            <p:nvPr/>
          </p:nvGrpSpPr>
          <p:grpSpPr bwMode="auto">
            <a:xfrm>
              <a:off x="1440" y="1008"/>
              <a:ext cx="672" cy="480"/>
              <a:chOff x="2448" y="1248"/>
              <a:chExt cx="672" cy="480"/>
            </a:xfrm>
          </p:grpSpPr>
          <p:sp>
            <p:nvSpPr>
              <p:cNvPr id="166" name="Line 14"/>
              <p:cNvSpPr>
                <a:spLocks noChangeShapeType="1"/>
              </p:cNvSpPr>
              <p:nvPr/>
            </p:nvSpPr>
            <p:spPr bwMode="auto">
              <a:xfrm>
                <a:off x="2592" y="129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Line 15"/>
              <p:cNvSpPr>
                <a:spLocks noChangeShapeType="1"/>
              </p:cNvSpPr>
              <p:nvPr/>
            </p:nvSpPr>
            <p:spPr bwMode="auto">
              <a:xfrm flipV="1">
                <a:off x="2592" y="1248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Line 16"/>
              <p:cNvSpPr>
                <a:spLocks noChangeShapeType="1"/>
              </p:cNvSpPr>
              <p:nvPr/>
            </p:nvSpPr>
            <p:spPr bwMode="auto">
              <a:xfrm>
                <a:off x="2592" y="1440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Line 18"/>
              <p:cNvSpPr>
                <a:spLocks noChangeShapeType="1"/>
              </p:cNvSpPr>
              <p:nvPr/>
            </p:nvSpPr>
            <p:spPr bwMode="auto">
              <a:xfrm flipH="1">
                <a:off x="2448" y="139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Line 19"/>
              <p:cNvSpPr>
                <a:spLocks noChangeShapeType="1"/>
              </p:cNvSpPr>
              <p:nvPr/>
            </p:nvSpPr>
            <p:spPr bwMode="auto">
              <a:xfrm>
                <a:off x="2688" y="1536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Line 23"/>
              <p:cNvSpPr>
                <a:spLocks noChangeShapeType="1"/>
              </p:cNvSpPr>
              <p:nvPr/>
            </p:nvSpPr>
            <p:spPr bwMode="auto">
              <a:xfrm>
                <a:off x="2688" y="1248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Line 24"/>
              <p:cNvSpPr>
                <a:spLocks noChangeShapeType="1"/>
              </p:cNvSpPr>
              <p:nvPr/>
            </p:nvSpPr>
            <p:spPr bwMode="auto">
              <a:xfrm>
                <a:off x="2784" y="1248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Line 25"/>
              <p:cNvSpPr>
                <a:spLocks noChangeShapeType="1"/>
              </p:cNvSpPr>
              <p:nvPr/>
            </p:nvSpPr>
            <p:spPr bwMode="auto">
              <a:xfrm>
                <a:off x="2784" y="1392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80" name="Group 31"/>
          <p:cNvGrpSpPr>
            <a:grpSpLocks/>
          </p:cNvGrpSpPr>
          <p:nvPr/>
        </p:nvGrpSpPr>
        <p:grpSpPr bwMode="auto">
          <a:xfrm>
            <a:off x="6858000" y="6336995"/>
            <a:ext cx="304800" cy="304800"/>
            <a:chOff x="4032" y="1968"/>
            <a:chExt cx="192" cy="192"/>
          </a:xfrm>
        </p:grpSpPr>
        <p:sp>
          <p:nvSpPr>
            <p:cNvPr id="181" name="Line 32"/>
            <p:cNvSpPr>
              <a:spLocks noChangeShapeType="1"/>
            </p:cNvSpPr>
            <p:nvPr/>
          </p:nvSpPr>
          <p:spPr bwMode="auto">
            <a:xfrm>
              <a:off x="4128" y="1968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Line 33"/>
            <p:cNvSpPr>
              <a:spLocks noChangeShapeType="1"/>
            </p:cNvSpPr>
            <p:nvPr/>
          </p:nvSpPr>
          <p:spPr bwMode="auto">
            <a:xfrm>
              <a:off x="4117" y="2160"/>
              <a:ext cx="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Line 34"/>
            <p:cNvSpPr>
              <a:spLocks noChangeShapeType="1"/>
            </p:cNvSpPr>
            <p:nvPr/>
          </p:nvSpPr>
          <p:spPr bwMode="auto">
            <a:xfrm>
              <a:off x="4080" y="2112"/>
              <a:ext cx="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Line 35"/>
            <p:cNvSpPr>
              <a:spLocks noChangeShapeType="1"/>
            </p:cNvSpPr>
            <p:nvPr/>
          </p:nvSpPr>
          <p:spPr bwMode="auto">
            <a:xfrm>
              <a:off x="4032" y="2064"/>
              <a:ext cx="1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186" name="Straight Connector 185"/>
          <p:cNvCxnSpPr>
            <a:stCxn id="179" idx="1"/>
            <a:endCxn id="135" idx="1"/>
          </p:cNvCxnSpPr>
          <p:nvPr/>
        </p:nvCxnSpPr>
        <p:spPr>
          <a:xfrm rot="5400000" flipH="1" flipV="1">
            <a:off x="6033447" y="3613792"/>
            <a:ext cx="4544707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>
            <a:stCxn id="135" idx="1"/>
          </p:cNvCxnSpPr>
          <p:nvPr/>
        </p:nvCxnSpPr>
        <p:spPr>
          <a:xfrm rot="16200000" flipH="1">
            <a:off x="8689423" y="957815"/>
            <a:ext cx="794" cy="76804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is a holiday, so this is it for lab prep!</a:t>
            </a:r>
          </a:p>
          <a:p>
            <a:r>
              <a:rPr lang="en-US" dirty="0" smtClean="0"/>
              <a:t>In Week 3 lab, we will:</a:t>
            </a:r>
          </a:p>
          <a:p>
            <a:pPr lvl="1"/>
            <a:r>
              <a:rPr lang="en-US" dirty="0" smtClean="0"/>
              <a:t>make an LCD analog voltage meter</a:t>
            </a:r>
          </a:p>
          <a:p>
            <a:pPr lvl="1"/>
            <a:r>
              <a:rPr lang="en-US" dirty="0" smtClean="0"/>
              <a:t>read a 4x4 keypad using the time-slice method and 8 pins</a:t>
            </a:r>
          </a:p>
          <a:p>
            <a:pPr lvl="1"/>
            <a:r>
              <a:rPr lang="en-US" dirty="0" smtClean="0"/>
              <a:t>combine the keypad, LCD, and interrupts into a party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Arduino</a:t>
            </a:r>
            <a:r>
              <a:rPr lang="en-US" dirty="0" smtClean="0"/>
              <a:t> LCD Shield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525"/>
            <a:ext cx="8229600" cy="19959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Handy package, includes buttons, contrast pot, some pins/headers for other connections</a:t>
            </a:r>
          </a:p>
          <a:p>
            <a:pPr lvl="1"/>
            <a:r>
              <a:rPr lang="en-US" dirty="0" smtClean="0"/>
              <a:t>consumes </a:t>
            </a:r>
            <a:r>
              <a:rPr lang="en-US" dirty="0" err="1" smtClean="0"/>
              <a:t>Arduino</a:t>
            </a:r>
            <a:r>
              <a:rPr lang="en-US" dirty="0" smtClean="0"/>
              <a:t> pins 4, 5, 6, 7, 8, 9</a:t>
            </a:r>
          </a:p>
          <a:p>
            <a:pPr lvl="1"/>
            <a:r>
              <a:rPr lang="en-US" dirty="0" smtClean="0"/>
              <a:t>leaves 0, 1 for Serial, 2, 3, 10, 11, 12, 13</a:t>
            </a:r>
          </a:p>
          <a:p>
            <a:pPr lvl="2"/>
            <a:r>
              <a:rPr lang="en-US" dirty="0" smtClean="0"/>
              <a:t>fails to make pin 10 available on header, though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LCD-shie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24" y="2951513"/>
            <a:ext cx="3810000" cy="3810000"/>
          </a:xfrm>
          <a:prstGeom prst="rect">
            <a:avLst/>
          </a:prstGeom>
        </p:spPr>
      </p:pic>
      <p:pic>
        <p:nvPicPr>
          <p:cNvPr id="7" name="Picture 6" descr="LCD-shield-ob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5240" y="2951513"/>
            <a:ext cx="3810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LCD-shield-layou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6" y="0"/>
            <a:ext cx="6858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0598" y="349865"/>
            <a:ext cx="1575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contrast adjust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1244" y="349865"/>
            <a:ext cx="2175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Arduino</a:t>
            </a:r>
            <a:r>
              <a:rPr lang="en-US" dirty="0" smtClean="0">
                <a:solidFill>
                  <a:srgbClr val="FF0000"/>
                </a:solidFill>
              </a:rPr>
              <a:t> pin breakout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044" y="534531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few other pins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47446" y="5293296"/>
            <a:ext cx="1537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A1—A5 on “S”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8824" y="6188107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buttons utilize A0 analog input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6953199" y="5477962"/>
            <a:ext cx="607207" cy="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855199" y="1119266"/>
            <a:ext cx="689965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524"/>
            <a:ext cx="4774890" cy="55338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buttons use a voltage divider tree to present an analog voltage to A0</a:t>
            </a:r>
          </a:p>
          <a:p>
            <a:pPr lvl="1"/>
            <a:r>
              <a:rPr lang="en-US" dirty="0" smtClean="0"/>
              <a:t>note “RIGTH” typo made it onto printed circuit board!</a:t>
            </a:r>
          </a:p>
          <a:p>
            <a:r>
              <a:rPr lang="en-US" dirty="0" smtClean="0"/>
              <a:t>I measure the following:</a:t>
            </a:r>
          </a:p>
          <a:p>
            <a:pPr lvl="1"/>
            <a:r>
              <a:rPr lang="en-US" dirty="0" smtClean="0"/>
              <a:t>none: 4.95 V</a:t>
            </a:r>
          </a:p>
          <a:p>
            <a:pPr lvl="1"/>
            <a:r>
              <a:rPr lang="en-US" dirty="0" smtClean="0"/>
              <a:t>SELECT: 3.59 V</a:t>
            </a:r>
          </a:p>
          <a:p>
            <a:pPr lvl="1"/>
            <a:r>
              <a:rPr lang="en-US" dirty="0" smtClean="0"/>
              <a:t>LEFT: 2.44 V</a:t>
            </a:r>
          </a:p>
          <a:p>
            <a:pPr lvl="1"/>
            <a:r>
              <a:rPr lang="en-US" dirty="0" smtClean="0"/>
              <a:t>DOWN: 1.60 V</a:t>
            </a:r>
          </a:p>
          <a:p>
            <a:pPr lvl="1"/>
            <a:r>
              <a:rPr lang="en-US" dirty="0" smtClean="0"/>
              <a:t>UP: 0.70 V</a:t>
            </a:r>
          </a:p>
          <a:p>
            <a:pPr lvl="1"/>
            <a:r>
              <a:rPr lang="en-US" dirty="0" smtClean="0"/>
              <a:t>RIGHT: 0.0 V</a:t>
            </a:r>
          </a:p>
          <a:p>
            <a:r>
              <a:rPr lang="en-US" dirty="0" smtClean="0"/>
              <a:t>Easily distinguishable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090" y="803712"/>
            <a:ext cx="3416300" cy="561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LCD Datasheet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32722"/>
            <a:ext cx="8229600" cy="215667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behind-the-scenes control of the LCD display, see the datasheet</a:t>
            </a:r>
          </a:p>
          <a:p>
            <a:pPr lvl="1"/>
            <a:r>
              <a:rPr lang="en-US" dirty="0" smtClean="0">
                <a:hlinkClick r:id="rId2"/>
              </a:rPr>
              <a:t>http://www.physics.ucsd.edu/~tmurphy/phys120b/labs/doc/LCD_HD44780.pdf</a:t>
            </a:r>
            <a:endParaRPr lang="en-US" dirty="0" smtClean="0"/>
          </a:p>
          <a:p>
            <a:r>
              <a:rPr lang="en-US" dirty="0" smtClean="0"/>
              <a:t>Above is just one snippet of the sort of things within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850" y="814822"/>
            <a:ext cx="7480300" cy="3517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one other snippet from LCD datasheet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90511"/>
            <a:ext cx="8229600" cy="1098884"/>
          </a:xfrm>
        </p:spPr>
        <p:txBody>
          <a:bodyPr/>
          <a:lstStyle/>
          <a:p>
            <a:r>
              <a:rPr lang="en-US" dirty="0" smtClean="0"/>
              <a:t>Datasheets: they build character (at least characters)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750" y="874136"/>
            <a:ext cx="6540500" cy="425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LiquidCrystal</a:t>
            </a:r>
            <a:r>
              <a:rPr lang="en-US" dirty="0" smtClean="0"/>
              <a:t>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one place I’m not itching for low-level control</a:t>
            </a:r>
          </a:p>
          <a:p>
            <a:pPr lvl="1"/>
            <a:r>
              <a:rPr lang="en-US" dirty="0" smtClean="0"/>
              <a:t>or wait—where’s the fun/challenge in </a:t>
            </a:r>
            <a:r>
              <a:rPr lang="en-US" i="1" dirty="0" smtClean="0"/>
              <a:t>that</a:t>
            </a:r>
            <a:r>
              <a:rPr lang="en-US" dirty="0" smtClean="0"/>
              <a:t> attitude?</a:t>
            </a:r>
          </a:p>
          <a:p>
            <a:r>
              <a:rPr lang="en-US" dirty="0" smtClean="0"/>
              <a:t>Library makes simple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2695256"/>
            <a:ext cx="877303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#include &lt;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LiquidCrystal.h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&gt;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LiquidCrystal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lcd(8, 9, 4, 5, 6, 7); 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matches shield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config</a:t>
            </a:r>
            <a:endParaRPr lang="en-US" dirty="0" smtClean="0">
              <a:solidFill>
                <a:srgbClr val="3366FF"/>
              </a:solidFill>
              <a:latin typeface="Courier"/>
              <a:cs typeface="Courier"/>
            </a:endParaRP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setup() 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lcd.begin(16, 2);	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# columns &amp; rows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lcd.print("Phys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120B Rules!");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  <a:p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loop() 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lcd.setCursor(0, 1);		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first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col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, second row (0 base)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// print the number of seconds since reset: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lcd.print(millis()/1000);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2426</TotalTime>
  <Words>2950</Words>
  <Application>Microsoft Macintosh PowerPoint</Application>
  <PresentationFormat>On-screen Show (4:3)</PresentationFormat>
  <Paragraphs>418</Paragraphs>
  <Slides>32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Physics 120B: Lecture 4</vt:lpstr>
      <vt:lpstr>2×16 LCD </vt:lpstr>
      <vt:lpstr>Typical LCD Unit pinout</vt:lpstr>
      <vt:lpstr>Arduino LCD Shield</vt:lpstr>
      <vt:lpstr>Slide 5</vt:lpstr>
      <vt:lpstr>Buttons</vt:lpstr>
      <vt:lpstr>LCD Datasheet</vt:lpstr>
      <vt:lpstr>And one other snippet from LCD datasheet</vt:lpstr>
      <vt:lpstr>The LiquidCrystal Library</vt:lpstr>
      <vt:lpstr>The setup call</vt:lpstr>
      <vt:lpstr>Same thing in schematic form</vt:lpstr>
      <vt:lpstr>Explore the library</vt:lpstr>
      <vt:lpstr>LCD References</vt:lpstr>
      <vt:lpstr>Keypads</vt:lpstr>
      <vt:lpstr>Reading the keypad</vt:lpstr>
      <vt:lpstr>Those Pesky Pullups</vt:lpstr>
      <vt:lpstr>Now set up pins in setup()</vt:lpstr>
      <vt:lpstr>Piecing together at end of loop</vt:lpstr>
      <vt:lpstr>Cleaning up code</vt:lpstr>
      <vt:lpstr>Now a function to sweep columns</vt:lpstr>
      <vt:lpstr>And, there’s a Library</vt:lpstr>
      <vt:lpstr>Some Notes on the Keypad Library</vt:lpstr>
      <vt:lpstr>Combining LCD and Keypad?</vt:lpstr>
      <vt:lpstr>Four-Input Scheme</vt:lpstr>
      <vt:lpstr>Interrupts</vt:lpstr>
      <vt:lpstr>Easily implemented</vt:lpstr>
      <vt:lpstr>Simple example</vt:lpstr>
      <vt:lpstr>Interrupt Notes</vt:lpstr>
      <vt:lpstr>Interrupts from analog?</vt:lpstr>
      <vt:lpstr>Comparator Basics</vt:lpstr>
      <vt:lpstr>Can Gang Open-Collector Comparators into Chain</vt:lpstr>
      <vt:lpstr>Upcoming Lab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Physics UCSD</dc:creator>
  <cp:lastModifiedBy>Physics UCSD</cp:lastModifiedBy>
  <cp:revision>99</cp:revision>
  <cp:lastPrinted>2013-01-18T18:30:42Z</cp:lastPrinted>
  <dcterms:created xsi:type="dcterms:W3CDTF">2014-01-14T23:13:16Z</dcterms:created>
  <dcterms:modified xsi:type="dcterms:W3CDTF">2014-01-15T20:56:32Z</dcterms:modified>
</cp:coreProperties>
</file>