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1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4" r:id="rId3"/>
    <p:sldId id="285" r:id="rId4"/>
    <p:sldId id="261" r:id="rId5"/>
    <p:sldId id="262" r:id="rId6"/>
    <p:sldId id="279" r:id="rId7"/>
    <p:sldId id="280" r:id="rId8"/>
    <p:sldId id="281" r:id="rId9"/>
    <p:sldId id="28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1/14/14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1/14/14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Computer Interface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11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195E20-E8C7-344F-AA7F-829F50AC792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150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3A287-2B5E-7241-B11C-02F4B3B9FE1B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482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C9DB18-22C6-6F4F-8A8F-DD885FEF891E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686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C457F-F63D-8742-A51E-55EB6F69381D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8917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F33AC2-3CEB-FE43-A6A2-B90A137BB1DE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0965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430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F4BF7E-15B0-3F4B-8E88-BC5A7FFD5642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3013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450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450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9BCE5B-257E-8E4A-B549-894663790A6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16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5061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F03431-72F2-D444-A0A8-73ECFCA58078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17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109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1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491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01F678-D1F7-7446-BF3A-72E80B417F48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157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512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BA4CE8-EBA5-4C4D-BB18-4DB1F1E19EE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19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120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E0A17E-FAD6-644B-B9D6-2A792EE91172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20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325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Computer Interface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11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19C34-30F3-614D-9056-CF4715EDE88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355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3CFA54-71AC-8142-A46A-DFA05B4ADF71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5301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412332-4BC3-8D46-9AD2-8B8B2151A97E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7349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5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E7924-3BC1-D342-9FCF-60EB8DF0803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9397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614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EC056D-22AC-D94A-9810-993DCB185E3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61445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634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BE78A-A8A7-6040-B5A7-6402397FC1D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63493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8932D0-BCAB-F349-864A-A48F0E4F86B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86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7FA95E-6D7C-2F45-AD2F-830B8326D193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072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Electronics Overview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8</a:t>
            </a:r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9497C-F40D-C447-967E-635C7F219B85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6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530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Electronics Overview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8</a:t>
            </a:r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05D44-470B-F144-9CAA-34ED096566D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7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734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Electronics Overview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8</a:t>
            </a: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3E1C4-11F2-7141-9DE2-C38B3446E865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939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Electronics Overview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8</a:t>
            </a:r>
          </a:p>
        </p:txBody>
      </p:sp>
      <p:sp>
        <p:nvSpPr>
          <p:cNvPr id="614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AC31E-D88C-F345-BAE8-4431AFEC76E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9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614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Comparators, FETs, Logic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10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92BF6F-8F1C-0B4B-AE10-58D8C9D27323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10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27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3810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Winter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Lecture 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04952-AD4C-6149-8181-397EFBCF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3810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Winter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Lecture 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67CB1-D648-DD4C-908D-C063F5002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Winter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09335"/>
            <a:ext cx="7772400" cy="1470025"/>
          </a:xfrm>
        </p:spPr>
        <p:txBody>
          <a:bodyPr/>
          <a:lstStyle/>
          <a:p>
            <a:r>
              <a:rPr lang="en-US" dirty="0" smtClean="0"/>
              <a:t>Physics 120B: Lecture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85664"/>
            <a:ext cx="6400800" cy="791623"/>
          </a:xfrm>
        </p:spPr>
        <p:txBody>
          <a:bodyPr/>
          <a:lstStyle/>
          <a:p>
            <a:r>
              <a:rPr lang="en-US" dirty="0" smtClean="0"/>
              <a:t>Binary, Hexadecimal, and Logic</a:t>
            </a:r>
            <a:endParaRPr lang="en-US" dirty="0"/>
          </a:p>
        </p:txBody>
      </p:sp>
      <p:pic>
        <p:nvPicPr>
          <p:cNvPr id="4" name="Picture 9" descr="digital_ag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9272" y="46038"/>
            <a:ext cx="4535487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7F949-8D5B-D243-854C-CDB2A336B515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10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Field-Effect Transistors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5524"/>
            <a:ext cx="8229600" cy="3049739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/>
              <a:t>The “standard” </a:t>
            </a:r>
            <a:r>
              <a:rPr lang="en-US" dirty="0" err="1"/>
              <a:t>npn</a:t>
            </a:r>
            <a:r>
              <a:rPr lang="en-US" dirty="0"/>
              <a:t> and </a:t>
            </a:r>
            <a:r>
              <a:rPr lang="en-US" dirty="0" err="1"/>
              <a:t>pnp</a:t>
            </a:r>
            <a:r>
              <a:rPr lang="en-US" dirty="0"/>
              <a:t> transistors use </a:t>
            </a:r>
            <a:r>
              <a:rPr lang="en-US" dirty="0">
                <a:solidFill>
                  <a:schemeClr val="folHlink"/>
                </a:solidFill>
              </a:rPr>
              <a:t>base-current</a:t>
            </a:r>
            <a:r>
              <a:rPr lang="en-US" dirty="0"/>
              <a:t> to control the transistor current</a:t>
            </a:r>
          </a:p>
          <a:p>
            <a:pPr eaLnBrk="1" hangingPunct="1">
              <a:defRPr/>
            </a:pPr>
            <a:r>
              <a:rPr lang="en-US" dirty="0" err="1"/>
              <a:t>FETs</a:t>
            </a:r>
            <a:r>
              <a:rPr lang="en-US" dirty="0"/>
              <a:t> use a field (</a:t>
            </a:r>
            <a:r>
              <a:rPr lang="en-US" dirty="0">
                <a:solidFill>
                  <a:schemeClr val="accent2"/>
                </a:solidFill>
              </a:rPr>
              <a:t>voltage</a:t>
            </a:r>
            <a:r>
              <a:rPr lang="en-US" dirty="0"/>
              <a:t>) to control current</a:t>
            </a:r>
          </a:p>
          <a:p>
            <a:pPr eaLnBrk="1" hangingPunct="1">
              <a:defRPr/>
            </a:pPr>
            <a:r>
              <a:rPr lang="en-US" dirty="0"/>
              <a:t>Result is </a:t>
            </a:r>
            <a:r>
              <a:rPr lang="en-US" dirty="0">
                <a:solidFill>
                  <a:schemeClr val="accent2"/>
                </a:solidFill>
              </a:rPr>
              <a:t>no current flows</a:t>
            </a:r>
            <a:r>
              <a:rPr lang="en-US" dirty="0"/>
              <a:t> into the control “gate”</a:t>
            </a:r>
          </a:p>
          <a:p>
            <a:pPr eaLnBrk="1" hangingPunct="1">
              <a:defRPr/>
            </a:pPr>
            <a:r>
              <a:rPr lang="en-US" dirty="0" err="1"/>
              <a:t>FETs</a:t>
            </a:r>
            <a:r>
              <a:rPr lang="en-US" dirty="0"/>
              <a:t> are used almost exclusively as switches</a:t>
            </a:r>
          </a:p>
          <a:p>
            <a:pPr lvl="1" eaLnBrk="1" hangingPunct="1">
              <a:defRPr/>
            </a:pPr>
            <a:r>
              <a:rPr lang="en-US" dirty="0"/>
              <a:t>pop a few volts on the control gate, and the effective resistance is nearly zero</a:t>
            </a:r>
          </a:p>
        </p:txBody>
      </p:sp>
      <p:pic>
        <p:nvPicPr>
          <p:cNvPr id="3175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800" y="4381500"/>
            <a:ext cx="80264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3838575" y="4005263"/>
            <a:ext cx="147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solidFill>
                  <a:srgbClr val="000000"/>
                </a:solidFill>
              </a:rPr>
              <a:t>2N7000 FET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809E46-8220-EE4F-B375-D0FC40615051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11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FET Generalities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1219200"/>
            <a:ext cx="46482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/>
              <a:t>Every FET has at least three connections:</a:t>
            </a:r>
          </a:p>
          <a:p>
            <a:pPr lvl="1" eaLnBrk="1" hangingPunct="1">
              <a:defRPr/>
            </a:pPr>
            <a:r>
              <a:rPr lang="en-US" sz="1800">
                <a:solidFill>
                  <a:schemeClr val="accent2"/>
                </a:solidFill>
              </a:rPr>
              <a:t>source (S)</a:t>
            </a:r>
          </a:p>
          <a:p>
            <a:pPr lvl="2" eaLnBrk="1" hangingPunct="1">
              <a:defRPr/>
            </a:pPr>
            <a:r>
              <a:rPr lang="en-US" sz="1600"/>
              <a:t>akin to emitter (E) on BJT</a:t>
            </a:r>
          </a:p>
          <a:p>
            <a:pPr lvl="1" eaLnBrk="1" hangingPunct="1">
              <a:defRPr/>
            </a:pPr>
            <a:r>
              <a:rPr lang="en-US" sz="1800">
                <a:solidFill>
                  <a:schemeClr val="hlink"/>
                </a:solidFill>
              </a:rPr>
              <a:t>drain (D)</a:t>
            </a:r>
          </a:p>
          <a:p>
            <a:pPr lvl="2" eaLnBrk="1" hangingPunct="1">
              <a:defRPr/>
            </a:pPr>
            <a:r>
              <a:rPr lang="en-US" sz="1600"/>
              <a:t>akin to collector (C) on BJT</a:t>
            </a:r>
          </a:p>
          <a:p>
            <a:pPr lvl="1" eaLnBrk="1" hangingPunct="1">
              <a:defRPr/>
            </a:pPr>
            <a:r>
              <a:rPr lang="en-US" sz="1800">
                <a:solidFill>
                  <a:srgbClr val="000000"/>
                </a:solidFill>
              </a:rPr>
              <a:t>gate (G)</a:t>
            </a:r>
            <a:endParaRPr lang="en-US" sz="1800"/>
          </a:p>
          <a:p>
            <a:pPr lvl="2" eaLnBrk="1" hangingPunct="1">
              <a:defRPr/>
            </a:pPr>
            <a:r>
              <a:rPr lang="en-US" sz="1600"/>
              <a:t>akin to base (B) on BJT</a:t>
            </a:r>
          </a:p>
          <a:p>
            <a:pPr eaLnBrk="1" hangingPunct="1">
              <a:defRPr/>
            </a:pPr>
            <a:r>
              <a:rPr lang="en-US" sz="2000"/>
              <a:t>Some have a body connection too</a:t>
            </a:r>
          </a:p>
          <a:p>
            <a:pPr lvl="1" eaLnBrk="1" hangingPunct="1">
              <a:defRPr/>
            </a:pPr>
            <a:r>
              <a:rPr lang="en-US" sz="1800"/>
              <a:t>though often tied to source</a:t>
            </a:r>
          </a:p>
        </p:txBody>
      </p:sp>
      <p:pic>
        <p:nvPicPr>
          <p:cNvPr id="3379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00200"/>
            <a:ext cx="12319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6" descr="to92-us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3846513"/>
            <a:ext cx="1344613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1" name="Text Box 7"/>
          <p:cNvSpPr txBox="1">
            <a:spLocks noChangeArrowheads="1"/>
          </p:cNvSpPr>
          <p:nvPr/>
        </p:nvSpPr>
        <p:spPr bwMode="auto">
          <a:xfrm>
            <a:off x="593725" y="1647825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FET</a:t>
            </a:r>
          </a:p>
        </p:txBody>
      </p:sp>
      <p:sp>
        <p:nvSpPr>
          <p:cNvPr id="33802" name="Text Box 8"/>
          <p:cNvSpPr txBox="1">
            <a:spLocks noChangeArrowheads="1"/>
          </p:cNvSpPr>
          <p:nvPr/>
        </p:nvSpPr>
        <p:spPr bwMode="auto">
          <a:xfrm>
            <a:off x="609600" y="33528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BJT</a:t>
            </a:r>
          </a:p>
        </p:txBody>
      </p:sp>
      <p:sp>
        <p:nvSpPr>
          <p:cNvPr id="33803" name="Text Box 9"/>
          <p:cNvSpPr txBox="1">
            <a:spLocks noChangeArrowheads="1"/>
          </p:cNvSpPr>
          <p:nvPr/>
        </p:nvSpPr>
        <p:spPr bwMode="auto">
          <a:xfrm>
            <a:off x="642938" y="5703888"/>
            <a:ext cx="1641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note pinout</a:t>
            </a:r>
          </a:p>
          <a:p>
            <a:pPr algn="ctr"/>
            <a:r>
              <a:rPr lang="en-US" sz="1600"/>
              <a:t>correspondence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58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FACF1-3E31-0742-9EB2-FF17E061EA17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12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FET Types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Two flavors: </a:t>
            </a:r>
            <a:r>
              <a:rPr lang="en-US" sz="2000" dirty="0" err="1">
                <a:solidFill>
                  <a:schemeClr val="hlink"/>
                </a:solidFill>
              </a:rPr>
              <a:t>n</a:t>
            </a:r>
            <a:r>
              <a:rPr lang="en-US" sz="2000" dirty="0"/>
              <a:t> and </a:t>
            </a:r>
            <a:r>
              <a:rPr lang="en-US" sz="2000" dirty="0" err="1">
                <a:solidFill>
                  <a:schemeClr val="accent2"/>
                </a:solidFill>
              </a:rPr>
              <a:t>p</a:t>
            </a: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Two types: JFET, MOSFET</a:t>
            </a:r>
          </a:p>
          <a:p>
            <a:pPr eaLnBrk="1" hangingPunct="1">
              <a:defRPr/>
            </a:pPr>
            <a:r>
              <a:rPr lang="en-US" sz="2000" dirty="0" err="1"/>
              <a:t>MOSFETs</a:t>
            </a:r>
            <a:r>
              <a:rPr lang="en-US" sz="2000" dirty="0"/>
              <a:t> more common</a:t>
            </a:r>
          </a:p>
          <a:p>
            <a:pPr eaLnBrk="1" hangingPunct="1">
              <a:defRPr/>
            </a:pPr>
            <a:r>
              <a:rPr lang="en-US" sz="2000" dirty="0" err="1"/>
              <a:t>JFETs</a:t>
            </a:r>
            <a:r>
              <a:rPr lang="en-US" sz="2000" dirty="0"/>
              <a:t> conduct “by default”</a:t>
            </a:r>
          </a:p>
          <a:p>
            <a:pPr lvl="1" eaLnBrk="1" hangingPunct="1">
              <a:defRPr/>
            </a:pPr>
            <a:r>
              <a:rPr lang="en-US" sz="1800" dirty="0"/>
              <a:t>when </a:t>
            </a:r>
            <a:r>
              <a:rPr lang="en-US" sz="1800" i="1" dirty="0" err="1"/>
              <a:t>V</a:t>
            </a:r>
            <a:r>
              <a:rPr lang="en-US" sz="1800" baseline="-25000" dirty="0" err="1"/>
              <a:t>gate</a:t>
            </a:r>
            <a:r>
              <a:rPr lang="en-US" sz="1800" dirty="0"/>
              <a:t> = </a:t>
            </a:r>
            <a:r>
              <a:rPr lang="en-US" sz="1800" i="1" dirty="0" err="1"/>
              <a:t>V</a:t>
            </a:r>
            <a:r>
              <a:rPr lang="en-US" sz="1800" baseline="-25000" dirty="0" err="1"/>
              <a:t>source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 err="1"/>
              <a:t>MOSFETs</a:t>
            </a:r>
            <a:r>
              <a:rPr lang="en-US" sz="2000" dirty="0"/>
              <a:t> are “open” by default</a:t>
            </a:r>
          </a:p>
          <a:p>
            <a:pPr lvl="1" eaLnBrk="1" hangingPunct="1">
              <a:defRPr/>
            </a:pPr>
            <a:r>
              <a:rPr lang="en-US" sz="1800" dirty="0"/>
              <a:t>must turn on deliberately</a:t>
            </a:r>
          </a:p>
          <a:p>
            <a:pPr eaLnBrk="1" hangingPunct="1">
              <a:defRPr/>
            </a:pPr>
            <a:r>
              <a:rPr lang="en-US" sz="2000" dirty="0" err="1"/>
              <a:t>JFETs</a:t>
            </a:r>
            <a:r>
              <a:rPr lang="en-US" sz="2000" dirty="0"/>
              <a:t> have a </a:t>
            </a:r>
            <a:r>
              <a:rPr lang="en-US" sz="2000" dirty="0" err="1"/>
              <a:t>p-n</a:t>
            </a:r>
            <a:r>
              <a:rPr lang="en-US" sz="2000" dirty="0"/>
              <a:t> junction at the gate, so must not forward bias more than 0.6 V</a:t>
            </a:r>
          </a:p>
          <a:p>
            <a:pPr eaLnBrk="1" hangingPunct="1">
              <a:defRPr/>
            </a:pPr>
            <a:r>
              <a:rPr lang="en-US" sz="2000" dirty="0" err="1"/>
              <a:t>MOSFETs</a:t>
            </a:r>
            <a:r>
              <a:rPr lang="en-US" sz="2000" dirty="0"/>
              <a:t> have total isolation: do what you want</a:t>
            </a:r>
          </a:p>
        </p:txBody>
      </p:sp>
      <p:sp>
        <p:nvSpPr>
          <p:cNvPr id="35847" name="Line 5"/>
          <p:cNvSpPr>
            <a:spLocks noChangeShapeType="1"/>
          </p:cNvSpPr>
          <p:nvPr/>
        </p:nvSpPr>
        <p:spPr bwMode="auto">
          <a:xfrm>
            <a:off x="5105400" y="4648200"/>
            <a:ext cx="3810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8" name="Line 6"/>
          <p:cNvSpPr>
            <a:spLocks noChangeShapeType="1"/>
          </p:cNvSpPr>
          <p:nvPr/>
        </p:nvSpPr>
        <p:spPr bwMode="auto">
          <a:xfrm flipV="1">
            <a:off x="7086600" y="1447800"/>
            <a:ext cx="0" cy="3200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9" name="Line 7"/>
          <p:cNvSpPr>
            <a:spLocks noChangeShapeType="1"/>
          </p:cNvSpPr>
          <p:nvPr/>
        </p:nvSpPr>
        <p:spPr bwMode="auto">
          <a:xfrm flipV="1">
            <a:off x="73914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0" name="Line 8"/>
          <p:cNvSpPr>
            <a:spLocks noChangeShapeType="1"/>
          </p:cNvSpPr>
          <p:nvPr/>
        </p:nvSpPr>
        <p:spPr bwMode="auto">
          <a:xfrm flipV="1">
            <a:off x="76962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1" name="Line 9"/>
          <p:cNvSpPr>
            <a:spLocks noChangeShapeType="1"/>
          </p:cNvSpPr>
          <p:nvPr/>
        </p:nvSpPr>
        <p:spPr bwMode="auto">
          <a:xfrm flipV="1">
            <a:off x="80010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2" name="Line 10"/>
          <p:cNvSpPr>
            <a:spLocks noChangeShapeType="1"/>
          </p:cNvSpPr>
          <p:nvPr/>
        </p:nvSpPr>
        <p:spPr bwMode="auto">
          <a:xfrm flipV="1">
            <a:off x="83058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3" name="Line 11"/>
          <p:cNvSpPr>
            <a:spLocks noChangeShapeType="1"/>
          </p:cNvSpPr>
          <p:nvPr/>
        </p:nvSpPr>
        <p:spPr bwMode="auto">
          <a:xfrm flipV="1">
            <a:off x="86106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4" name="Line 12"/>
          <p:cNvSpPr>
            <a:spLocks noChangeShapeType="1"/>
          </p:cNvSpPr>
          <p:nvPr/>
        </p:nvSpPr>
        <p:spPr bwMode="auto">
          <a:xfrm flipV="1">
            <a:off x="55626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5" name="Line 13"/>
          <p:cNvSpPr>
            <a:spLocks noChangeShapeType="1"/>
          </p:cNvSpPr>
          <p:nvPr/>
        </p:nvSpPr>
        <p:spPr bwMode="auto">
          <a:xfrm flipV="1">
            <a:off x="58674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6" name="Line 14"/>
          <p:cNvSpPr>
            <a:spLocks noChangeShapeType="1"/>
          </p:cNvSpPr>
          <p:nvPr/>
        </p:nvSpPr>
        <p:spPr bwMode="auto">
          <a:xfrm flipV="1">
            <a:off x="61722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7" name="Line 15"/>
          <p:cNvSpPr>
            <a:spLocks noChangeShapeType="1"/>
          </p:cNvSpPr>
          <p:nvPr/>
        </p:nvSpPr>
        <p:spPr bwMode="auto">
          <a:xfrm flipV="1">
            <a:off x="64770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8" name="Line 16"/>
          <p:cNvSpPr>
            <a:spLocks noChangeShapeType="1"/>
          </p:cNvSpPr>
          <p:nvPr/>
        </p:nvSpPr>
        <p:spPr bwMode="auto">
          <a:xfrm flipV="1">
            <a:off x="6781800" y="4572000"/>
            <a:ext cx="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9" name="Freeform 20"/>
          <p:cNvSpPr>
            <a:spLocks/>
          </p:cNvSpPr>
          <p:nvPr/>
        </p:nvSpPr>
        <p:spPr bwMode="auto">
          <a:xfrm>
            <a:off x="6153150" y="2032000"/>
            <a:ext cx="1114425" cy="2597150"/>
          </a:xfrm>
          <a:custGeom>
            <a:avLst/>
            <a:gdLst>
              <a:gd name="T0" fmla="*/ 0 w 702"/>
              <a:gd name="T1" fmla="*/ 2147483647 h 1636"/>
              <a:gd name="T2" fmla="*/ 65524063 w 702"/>
              <a:gd name="T3" fmla="*/ 2147483647 h 1636"/>
              <a:gd name="T4" fmla="*/ 221773750 w 702"/>
              <a:gd name="T5" fmla="*/ 1970762188 h 1636"/>
              <a:gd name="T6" fmla="*/ 446068450 w 702"/>
              <a:gd name="T7" fmla="*/ 1186994388 h 1636"/>
              <a:gd name="T8" fmla="*/ 806450000 w 702"/>
              <a:gd name="T9" fmla="*/ 514111875 h 1636"/>
              <a:gd name="T10" fmla="*/ 1096268763 w 702"/>
              <a:gd name="T11" fmla="*/ 224294700 h 1636"/>
              <a:gd name="T12" fmla="*/ 1411287500 w 702"/>
              <a:gd name="T13" fmla="*/ 68045013 h 1636"/>
              <a:gd name="T14" fmla="*/ 1769149688 w 702"/>
              <a:gd name="T15" fmla="*/ 0 h 16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2"/>
              <a:gd name="T25" fmla="*/ 0 h 1636"/>
              <a:gd name="T26" fmla="*/ 702 w 702"/>
              <a:gd name="T27" fmla="*/ 1636 h 16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2" h="1636">
                <a:moveTo>
                  <a:pt x="0" y="1636"/>
                </a:moveTo>
                <a:cubicBezTo>
                  <a:pt x="5" y="1453"/>
                  <a:pt x="11" y="1271"/>
                  <a:pt x="26" y="1129"/>
                </a:cubicBezTo>
                <a:cubicBezTo>
                  <a:pt x="41" y="987"/>
                  <a:pt x="63" y="892"/>
                  <a:pt x="88" y="782"/>
                </a:cubicBezTo>
                <a:cubicBezTo>
                  <a:pt x="113" y="672"/>
                  <a:pt x="138" y="567"/>
                  <a:pt x="177" y="471"/>
                </a:cubicBezTo>
                <a:cubicBezTo>
                  <a:pt x="216" y="375"/>
                  <a:pt x="277" y="268"/>
                  <a:pt x="320" y="204"/>
                </a:cubicBezTo>
                <a:cubicBezTo>
                  <a:pt x="363" y="140"/>
                  <a:pt x="395" y="118"/>
                  <a:pt x="435" y="89"/>
                </a:cubicBezTo>
                <a:cubicBezTo>
                  <a:pt x="475" y="60"/>
                  <a:pt x="516" y="42"/>
                  <a:pt x="560" y="27"/>
                </a:cubicBezTo>
                <a:cubicBezTo>
                  <a:pt x="604" y="12"/>
                  <a:pt x="653" y="6"/>
                  <a:pt x="702" y="0"/>
                </a:cubicBezTo>
              </a:path>
            </a:pathLst>
          </a:custGeom>
          <a:noFill/>
          <a:ln w="22225">
            <a:solidFill>
              <a:schemeClr val="hlink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0" name="Freeform 22"/>
          <p:cNvSpPr>
            <a:spLocks/>
          </p:cNvSpPr>
          <p:nvPr/>
        </p:nvSpPr>
        <p:spPr bwMode="auto">
          <a:xfrm>
            <a:off x="7323138" y="1974850"/>
            <a:ext cx="1509712" cy="2681288"/>
          </a:xfrm>
          <a:custGeom>
            <a:avLst/>
            <a:gdLst>
              <a:gd name="T0" fmla="*/ 0 w 951"/>
              <a:gd name="T1" fmla="*/ 2147483647 h 1689"/>
              <a:gd name="T2" fmla="*/ 90725595 w 951"/>
              <a:gd name="T3" fmla="*/ 2147483647 h 1689"/>
              <a:gd name="T4" fmla="*/ 360381431 w 951"/>
              <a:gd name="T5" fmla="*/ 1547376226 h 1689"/>
              <a:gd name="T6" fmla="*/ 783767540 w 951"/>
              <a:gd name="T7" fmla="*/ 604837613 h 1689"/>
              <a:gd name="T8" fmla="*/ 1166831164 w 951"/>
              <a:gd name="T9" fmla="*/ 246975359 h 1689"/>
              <a:gd name="T10" fmla="*/ 1635580071 w 951"/>
              <a:gd name="T11" fmla="*/ 90725642 h 1689"/>
              <a:gd name="T12" fmla="*/ 1973280896 w 951"/>
              <a:gd name="T13" fmla="*/ 45362821 h 1689"/>
              <a:gd name="T14" fmla="*/ 2147483647 w 951"/>
              <a:gd name="T15" fmla="*/ 0 h 168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51"/>
              <a:gd name="T25" fmla="*/ 0 h 1689"/>
              <a:gd name="T26" fmla="*/ 951 w 951"/>
              <a:gd name="T27" fmla="*/ 1689 h 168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51" h="1689">
                <a:moveTo>
                  <a:pt x="0" y="1689"/>
                </a:moveTo>
                <a:cubicBezTo>
                  <a:pt x="6" y="1503"/>
                  <a:pt x="12" y="1317"/>
                  <a:pt x="36" y="1138"/>
                </a:cubicBezTo>
                <a:cubicBezTo>
                  <a:pt x="60" y="959"/>
                  <a:pt x="97" y="764"/>
                  <a:pt x="143" y="614"/>
                </a:cubicBezTo>
                <a:cubicBezTo>
                  <a:pt x="189" y="464"/>
                  <a:pt x="258" y="326"/>
                  <a:pt x="311" y="240"/>
                </a:cubicBezTo>
                <a:cubicBezTo>
                  <a:pt x="364" y="154"/>
                  <a:pt x="407" y="132"/>
                  <a:pt x="463" y="98"/>
                </a:cubicBezTo>
                <a:cubicBezTo>
                  <a:pt x="519" y="64"/>
                  <a:pt x="596" y="49"/>
                  <a:pt x="649" y="36"/>
                </a:cubicBezTo>
                <a:cubicBezTo>
                  <a:pt x="702" y="23"/>
                  <a:pt x="733" y="24"/>
                  <a:pt x="783" y="18"/>
                </a:cubicBezTo>
                <a:cubicBezTo>
                  <a:pt x="833" y="12"/>
                  <a:pt x="892" y="6"/>
                  <a:pt x="951" y="0"/>
                </a:cubicBezTo>
              </a:path>
            </a:pathLst>
          </a:custGeom>
          <a:noFill/>
          <a:ln w="22225">
            <a:solidFill>
              <a:schemeClr val="hlink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1" name="Freeform 23"/>
          <p:cNvSpPr>
            <a:spLocks/>
          </p:cNvSpPr>
          <p:nvPr/>
        </p:nvSpPr>
        <p:spPr bwMode="auto">
          <a:xfrm flipH="1">
            <a:off x="6946900" y="2182813"/>
            <a:ext cx="1101725" cy="2455862"/>
          </a:xfrm>
          <a:custGeom>
            <a:avLst/>
            <a:gdLst>
              <a:gd name="T0" fmla="*/ 0 w 702"/>
              <a:gd name="T1" fmla="*/ 2147483647 h 1636"/>
              <a:gd name="T2" fmla="*/ 64039727 w 702"/>
              <a:gd name="T3" fmla="*/ 2147483647 h 1636"/>
              <a:gd name="T4" fmla="*/ 216747915 w 702"/>
              <a:gd name="T5" fmla="*/ 1762171053 h 1636"/>
              <a:gd name="T6" fmla="*/ 435958232 w 702"/>
              <a:gd name="T7" fmla="*/ 1061358707 h 1636"/>
              <a:gd name="T8" fmla="*/ 788174379 w 702"/>
              <a:gd name="T9" fmla="*/ 459696535 h 1636"/>
              <a:gd name="T10" fmla="*/ 1071424424 w 702"/>
              <a:gd name="T11" fmla="*/ 200553557 h 1636"/>
              <a:gd name="T12" fmla="*/ 1379304771 w 702"/>
              <a:gd name="T13" fmla="*/ 60842630 h 1636"/>
              <a:gd name="T14" fmla="*/ 1729056945 w 702"/>
              <a:gd name="T15" fmla="*/ 0 h 16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2"/>
              <a:gd name="T25" fmla="*/ 0 h 1636"/>
              <a:gd name="T26" fmla="*/ 702 w 702"/>
              <a:gd name="T27" fmla="*/ 1636 h 16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2" h="1636">
                <a:moveTo>
                  <a:pt x="0" y="1636"/>
                </a:moveTo>
                <a:cubicBezTo>
                  <a:pt x="5" y="1453"/>
                  <a:pt x="11" y="1271"/>
                  <a:pt x="26" y="1129"/>
                </a:cubicBezTo>
                <a:cubicBezTo>
                  <a:pt x="41" y="987"/>
                  <a:pt x="63" y="892"/>
                  <a:pt x="88" y="782"/>
                </a:cubicBezTo>
                <a:cubicBezTo>
                  <a:pt x="113" y="672"/>
                  <a:pt x="138" y="567"/>
                  <a:pt x="177" y="471"/>
                </a:cubicBezTo>
                <a:cubicBezTo>
                  <a:pt x="216" y="375"/>
                  <a:pt x="277" y="268"/>
                  <a:pt x="320" y="204"/>
                </a:cubicBezTo>
                <a:cubicBezTo>
                  <a:pt x="363" y="140"/>
                  <a:pt x="395" y="118"/>
                  <a:pt x="435" y="89"/>
                </a:cubicBezTo>
                <a:cubicBezTo>
                  <a:pt x="475" y="60"/>
                  <a:pt x="516" y="42"/>
                  <a:pt x="560" y="27"/>
                </a:cubicBezTo>
                <a:cubicBezTo>
                  <a:pt x="604" y="12"/>
                  <a:pt x="653" y="6"/>
                  <a:pt x="702" y="0"/>
                </a:cubicBez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2" name="Freeform 24"/>
          <p:cNvSpPr>
            <a:spLocks/>
          </p:cNvSpPr>
          <p:nvPr/>
        </p:nvSpPr>
        <p:spPr bwMode="auto">
          <a:xfrm flipH="1">
            <a:off x="5360988" y="1955800"/>
            <a:ext cx="1509712" cy="2681288"/>
          </a:xfrm>
          <a:custGeom>
            <a:avLst/>
            <a:gdLst>
              <a:gd name="T0" fmla="*/ 0 w 951"/>
              <a:gd name="T1" fmla="*/ 2147483647 h 1689"/>
              <a:gd name="T2" fmla="*/ 90725595 w 951"/>
              <a:gd name="T3" fmla="*/ 2147483647 h 1689"/>
              <a:gd name="T4" fmla="*/ 360381431 w 951"/>
              <a:gd name="T5" fmla="*/ 1547376226 h 1689"/>
              <a:gd name="T6" fmla="*/ 783767540 w 951"/>
              <a:gd name="T7" fmla="*/ 604837613 h 1689"/>
              <a:gd name="T8" fmla="*/ 1166831164 w 951"/>
              <a:gd name="T9" fmla="*/ 246975359 h 1689"/>
              <a:gd name="T10" fmla="*/ 1635580071 w 951"/>
              <a:gd name="T11" fmla="*/ 90725642 h 1689"/>
              <a:gd name="T12" fmla="*/ 1973280896 w 951"/>
              <a:gd name="T13" fmla="*/ 45362821 h 1689"/>
              <a:gd name="T14" fmla="*/ 2147483647 w 951"/>
              <a:gd name="T15" fmla="*/ 0 h 168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51"/>
              <a:gd name="T25" fmla="*/ 0 h 1689"/>
              <a:gd name="T26" fmla="*/ 951 w 951"/>
              <a:gd name="T27" fmla="*/ 1689 h 168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51" h="1689">
                <a:moveTo>
                  <a:pt x="0" y="1689"/>
                </a:moveTo>
                <a:cubicBezTo>
                  <a:pt x="6" y="1503"/>
                  <a:pt x="12" y="1317"/>
                  <a:pt x="36" y="1138"/>
                </a:cubicBezTo>
                <a:cubicBezTo>
                  <a:pt x="60" y="959"/>
                  <a:pt x="97" y="764"/>
                  <a:pt x="143" y="614"/>
                </a:cubicBezTo>
                <a:cubicBezTo>
                  <a:pt x="189" y="464"/>
                  <a:pt x="258" y="326"/>
                  <a:pt x="311" y="240"/>
                </a:cubicBezTo>
                <a:cubicBezTo>
                  <a:pt x="364" y="154"/>
                  <a:pt x="407" y="132"/>
                  <a:pt x="463" y="98"/>
                </a:cubicBezTo>
                <a:cubicBezTo>
                  <a:pt x="519" y="64"/>
                  <a:pt x="596" y="49"/>
                  <a:pt x="649" y="36"/>
                </a:cubicBezTo>
                <a:cubicBezTo>
                  <a:pt x="702" y="23"/>
                  <a:pt x="733" y="24"/>
                  <a:pt x="783" y="18"/>
                </a:cubicBezTo>
                <a:cubicBezTo>
                  <a:pt x="833" y="12"/>
                  <a:pt x="892" y="6"/>
                  <a:pt x="951" y="0"/>
                </a:cubicBez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3" name="Text Box 25"/>
          <p:cNvSpPr txBox="1">
            <a:spLocks noChangeArrowheads="1"/>
          </p:cNvSpPr>
          <p:nvPr/>
        </p:nvSpPr>
        <p:spPr bwMode="auto">
          <a:xfrm>
            <a:off x="6938963" y="46370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5864" name="Text Box 26"/>
          <p:cNvSpPr txBox="1">
            <a:spLocks noChangeArrowheads="1"/>
          </p:cNvSpPr>
          <p:nvPr/>
        </p:nvSpPr>
        <p:spPr bwMode="auto">
          <a:xfrm>
            <a:off x="7551738" y="46482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5865" name="Text Box 27"/>
          <p:cNvSpPr txBox="1">
            <a:spLocks noChangeArrowheads="1"/>
          </p:cNvSpPr>
          <p:nvPr/>
        </p:nvSpPr>
        <p:spPr bwMode="auto">
          <a:xfrm>
            <a:off x="8162925" y="4648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35866" name="Text Box 28"/>
          <p:cNvSpPr txBox="1">
            <a:spLocks noChangeArrowheads="1"/>
          </p:cNvSpPr>
          <p:nvPr/>
        </p:nvSpPr>
        <p:spPr bwMode="auto">
          <a:xfrm>
            <a:off x="6270625" y="4657725"/>
            <a:ext cx="407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sym typeface="Symbol" pitchFamily="-111" charset="2"/>
              </a:rPr>
              <a:t></a:t>
            </a:r>
            <a:r>
              <a:rPr lang="en-US" sz="16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5867" name="Text Box 29"/>
          <p:cNvSpPr txBox="1">
            <a:spLocks noChangeArrowheads="1"/>
          </p:cNvSpPr>
          <p:nvPr/>
        </p:nvSpPr>
        <p:spPr bwMode="auto">
          <a:xfrm>
            <a:off x="5659438" y="4657725"/>
            <a:ext cx="407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sym typeface="Symbol" pitchFamily="-111" charset="2"/>
              </a:rPr>
              <a:t>4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5868" name="Text Box 30"/>
          <p:cNvSpPr txBox="1">
            <a:spLocks noChangeArrowheads="1"/>
          </p:cNvSpPr>
          <p:nvPr/>
        </p:nvSpPr>
        <p:spPr bwMode="auto">
          <a:xfrm>
            <a:off x="6515100" y="1111250"/>
            <a:ext cx="1144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log current</a:t>
            </a:r>
          </a:p>
        </p:txBody>
      </p:sp>
      <p:sp>
        <p:nvSpPr>
          <p:cNvPr id="35869" name="Text Box 31"/>
          <p:cNvSpPr txBox="1">
            <a:spLocks noChangeArrowheads="1"/>
          </p:cNvSpPr>
          <p:nvPr/>
        </p:nvSpPr>
        <p:spPr bwMode="auto">
          <a:xfrm>
            <a:off x="6411913" y="4962525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V</a:t>
            </a:r>
            <a:r>
              <a:rPr lang="en-US" sz="1600" baseline="-25000">
                <a:solidFill>
                  <a:srgbClr val="000000"/>
                </a:solidFill>
              </a:rPr>
              <a:t>gate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1600">
                <a:solidFill>
                  <a:srgbClr val="000000"/>
                </a:solidFill>
                <a:sym typeface="Symbol" pitchFamily="-111" charset="2"/>
              </a:rPr>
              <a:t> V</a:t>
            </a:r>
            <a:r>
              <a:rPr lang="en-US" sz="1600" baseline="-25000">
                <a:solidFill>
                  <a:srgbClr val="000000"/>
                </a:solidFill>
                <a:sym typeface="Symbol" pitchFamily="-111" charset="2"/>
              </a:rPr>
              <a:t>source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5870" name="Text Box 32"/>
          <p:cNvSpPr txBox="1">
            <a:spLocks noChangeArrowheads="1"/>
          </p:cNvSpPr>
          <p:nvPr/>
        </p:nvSpPr>
        <p:spPr bwMode="auto">
          <a:xfrm>
            <a:off x="4876800" y="1589088"/>
            <a:ext cx="1979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p-channel MOSFET</a:t>
            </a:r>
          </a:p>
        </p:txBody>
      </p:sp>
      <p:sp>
        <p:nvSpPr>
          <p:cNvPr id="35871" name="Text Box 33"/>
          <p:cNvSpPr txBox="1">
            <a:spLocks noChangeArrowheads="1"/>
          </p:cNvSpPr>
          <p:nvPr/>
        </p:nvSpPr>
        <p:spPr bwMode="auto">
          <a:xfrm>
            <a:off x="7164388" y="1600200"/>
            <a:ext cx="1979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n-channel MOSFET</a:t>
            </a:r>
          </a:p>
        </p:txBody>
      </p:sp>
      <p:sp>
        <p:nvSpPr>
          <p:cNvPr id="35872" name="Text Box 34"/>
          <p:cNvSpPr txBox="1">
            <a:spLocks noChangeArrowheads="1"/>
          </p:cNvSpPr>
          <p:nvPr/>
        </p:nvSpPr>
        <p:spPr bwMode="auto">
          <a:xfrm>
            <a:off x="5029200" y="3200400"/>
            <a:ext cx="1076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n-channel</a:t>
            </a:r>
          </a:p>
          <a:p>
            <a:r>
              <a:rPr lang="en-US" sz="1600">
                <a:solidFill>
                  <a:schemeClr val="hlink"/>
                </a:solidFill>
              </a:rPr>
              <a:t>JFET</a:t>
            </a:r>
            <a:endParaRPr lang="en-US" sz="1600">
              <a:solidFill>
                <a:schemeClr val="accent2"/>
              </a:solidFill>
            </a:endParaRPr>
          </a:p>
        </p:txBody>
      </p:sp>
      <p:sp>
        <p:nvSpPr>
          <p:cNvPr id="35873" name="Text Box 35"/>
          <p:cNvSpPr txBox="1">
            <a:spLocks noChangeArrowheads="1"/>
          </p:cNvSpPr>
          <p:nvPr/>
        </p:nvSpPr>
        <p:spPr bwMode="auto">
          <a:xfrm>
            <a:off x="7915275" y="3048000"/>
            <a:ext cx="1076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p-channel</a:t>
            </a:r>
          </a:p>
          <a:p>
            <a:r>
              <a:rPr lang="en-US" sz="1600">
                <a:solidFill>
                  <a:schemeClr val="accent2"/>
                </a:solidFill>
              </a:rPr>
              <a:t>JFET</a:t>
            </a:r>
            <a:endParaRPr lang="en-US" sz="1600">
              <a:solidFill>
                <a:schemeClr val="hlink"/>
              </a:solidFill>
            </a:endParaRPr>
          </a:p>
        </p:txBody>
      </p:sp>
      <p:sp>
        <p:nvSpPr>
          <p:cNvPr id="35874" name="Line 36"/>
          <p:cNvSpPr>
            <a:spLocks noChangeShapeType="1"/>
          </p:cNvSpPr>
          <p:nvPr/>
        </p:nvSpPr>
        <p:spPr bwMode="auto">
          <a:xfrm>
            <a:off x="7239000" y="1981200"/>
            <a:ext cx="0" cy="152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5" name="Line 37"/>
          <p:cNvSpPr>
            <a:spLocks noChangeShapeType="1"/>
          </p:cNvSpPr>
          <p:nvPr/>
        </p:nvSpPr>
        <p:spPr bwMode="auto">
          <a:xfrm>
            <a:off x="6934200" y="2133600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BAE72A-6DDD-D446-8833-6BC66CE814B6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13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MOSFET Switches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26670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/>
              <a:t>MOSFETs, as applied to logic designs, act as </a:t>
            </a:r>
            <a:r>
              <a:rPr lang="en-US">
                <a:solidFill>
                  <a:schemeClr val="hlink"/>
                </a:solidFill>
              </a:rPr>
              <a:t>voltage-controlled switches</a:t>
            </a:r>
            <a:endParaRPr lang="en-US"/>
          </a:p>
          <a:p>
            <a:pPr lvl="1" eaLnBrk="1" hangingPunct="1">
              <a:defRPr/>
            </a:pPr>
            <a:r>
              <a:rPr lang="en-US">
                <a:solidFill>
                  <a:schemeClr val="hlink"/>
                </a:solidFill>
              </a:rPr>
              <a:t>n-channel</a:t>
            </a:r>
            <a:r>
              <a:rPr lang="en-US"/>
              <a:t> MOSFET is closed (conducts) when positive voltage (+5 V) is applied, open when zero voltage</a:t>
            </a:r>
          </a:p>
          <a:p>
            <a:pPr lvl="1" eaLnBrk="1" hangingPunct="1">
              <a:defRPr/>
            </a:pPr>
            <a:r>
              <a:rPr lang="en-US">
                <a:solidFill>
                  <a:schemeClr val="accent2"/>
                </a:solidFill>
              </a:rPr>
              <a:t>p-channel</a:t>
            </a:r>
            <a:r>
              <a:rPr lang="en-US"/>
              <a:t> MOSFET is open when positive voltage (+5 V) is applied, closed (conducts) when zero voltage</a:t>
            </a:r>
          </a:p>
          <a:p>
            <a:pPr marL="1085850" lvl="2" eaLnBrk="1" hangingPunct="1">
              <a:defRPr/>
            </a:pPr>
            <a:r>
              <a:rPr lang="en-US"/>
              <a:t>(MOSFET means metal-oxide semiconductor field effect transistor)</a:t>
            </a:r>
          </a:p>
        </p:txBody>
      </p:sp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457200" y="3810000"/>
            <a:ext cx="1004888" cy="1219200"/>
            <a:chOff x="288" y="2400"/>
            <a:chExt cx="633" cy="768"/>
          </a:xfrm>
        </p:grpSpPr>
        <p:grpSp>
          <p:nvGrpSpPr>
            <p:cNvPr id="3" name="Group 86"/>
            <p:cNvGrpSpPr>
              <a:grpSpLocks/>
            </p:cNvGrpSpPr>
            <p:nvPr/>
          </p:nvGrpSpPr>
          <p:grpSpPr bwMode="auto">
            <a:xfrm>
              <a:off x="288" y="2400"/>
              <a:ext cx="624" cy="768"/>
              <a:chOff x="288" y="2400"/>
              <a:chExt cx="624" cy="768"/>
            </a:xfrm>
          </p:grpSpPr>
          <p:sp>
            <p:nvSpPr>
              <p:cNvPr id="37969" name="Line 6"/>
              <p:cNvSpPr>
                <a:spLocks noChangeShapeType="1"/>
              </p:cNvSpPr>
              <p:nvPr/>
            </p:nvSpPr>
            <p:spPr bwMode="auto">
              <a:xfrm>
                <a:off x="288" y="288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70" name="Line 7"/>
              <p:cNvSpPr>
                <a:spLocks noChangeShapeType="1"/>
              </p:cNvSpPr>
              <p:nvPr/>
            </p:nvSpPr>
            <p:spPr bwMode="auto">
              <a:xfrm>
                <a:off x="624" y="2688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71" name="Line 8"/>
              <p:cNvSpPr>
                <a:spLocks noChangeShapeType="1"/>
              </p:cNvSpPr>
              <p:nvPr/>
            </p:nvSpPr>
            <p:spPr bwMode="auto">
              <a:xfrm>
                <a:off x="672" y="264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72" name="Line 9"/>
              <p:cNvSpPr>
                <a:spLocks noChangeShapeType="1"/>
              </p:cNvSpPr>
              <p:nvPr/>
            </p:nvSpPr>
            <p:spPr bwMode="auto">
              <a:xfrm>
                <a:off x="672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73" name="Line 10"/>
              <p:cNvSpPr>
                <a:spLocks noChangeShapeType="1"/>
              </p:cNvSpPr>
              <p:nvPr/>
            </p:nvSpPr>
            <p:spPr bwMode="auto">
              <a:xfrm>
                <a:off x="672" y="2880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74" name="Line 11"/>
              <p:cNvSpPr>
                <a:spLocks noChangeShapeType="1"/>
              </p:cNvSpPr>
              <p:nvPr/>
            </p:nvSpPr>
            <p:spPr bwMode="auto">
              <a:xfrm flipV="1">
                <a:off x="912" y="240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75" name="Line 12"/>
              <p:cNvSpPr>
                <a:spLocks noChangeShapeType="1"/>
              </p:cNvSpPr>
              <p:nvPr/>
            </p:nvSpPr>
            <p:spPr bwMode="auto">
              <a:xfrm flipV="1">
                <a:off x="912" y="288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672" y="2784"/>
              <a:ext cx="249" cy="112"/>
              <a:chOff x="672" y="2784"/>
              <a:chExt cx="249" cy="112"/>
            </a:xfrm>
          </p:grpSpPr>
          <p:sp>
            <p:nvSpPr>
              <p:cNvPr id="37966" name="Line 14"/>
              <p:cNvSpPr>
                <a:spLocks noChangeShapeType="1"/>
              </p:cNvSpPr>
              <p:nvPr/>
            </p:nvSpPr>
            <p:spPr bwMode="auto">
              <a:xfrm flipV="1">
                <a:off x="912" y="278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67" name="Line 15"/>
              <p:cNvSpPr>
                <a:spLocks noChangeShapeType="1"/>
              </p:cNvSpPr>
              <p:nvPr/>
            </p:nvSpPr>
            <p:spPr bwMode="auto">
              <a:xfrm flipH="1">
                <a:off x="672" y="278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68" name="Oval 16"/>
              <p:cNvSpPr>
                <a:spLocks noChangeArrowheads="1"/>
              </p:cNvSpPr>
              <p:nvPr/>
            </p:nvSpPr>
            <p:spPr bwMode="auto">
              <a:xfrm>
                <a:off x="898" y="2873"/>
                <a:ext cx="23" cy="2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786313" y="3810000"/>
            <a:ext cx="1004887" cy="1219200"/>
            <a:chOff x="3015" y="2400"/>
            <a:chExt cx="633" cy="768"/>
          </a:xfrm>
        </p:grpSpPr>
        <p:grpSp>
          <p:nvGrpSpPr>
            <p:cNvPr id="6" name="Group 88"/>
            <p:cNvGrpSpPr>
              <a:grpSpLocks/>
            </p:cNvGrpSpPr>
            <p:nvPr/>
          </p:nvGrpSpPr>
          <p:grpSpPr bwMode="auto">
            <a:xfrm>
              <a:off x="3015" y="2400"/>
              <a:ext cx="624" cy="768"/>
              <a:chOff x="3015" y="2400"/>
              <a:chExt cx="624" cy="768"/>
            </a:xfrm>
          </p:grpSpPr>
          <p:sp>
            <p:nvSpPr>
              <p:cNvPr id="37957" name="Line 19"/>
              <p:cNvSpPr>
                <a:spLocks noChangeShapeType="1"/>
              </p:cNvSpPr>
              <p:nvPr/>
            </p:nvSpPr>
            <p:spPr bwMode="auto">
              <a:xfrm>
                <a:off x="3015" y="2688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58" name="Line 20"/>
              <p:cNvSpPr>
                <a:spLocks noChangeShapeType="1"/>
              </p:cNvSpPr>
              <p:nvPr/>
            </p:nvSpPr>
            <p:spPr bwMode="auto">
              <a:xfrm>
                <a:off x="3351" y="2688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59" name="Line 21"/>
              <p:cNvSpPr>
                <a:spLocks noChangeShapeType="1"/>
              </p:cNvSpPr>
              <p:nvPr/>
            </p:nvSpPr>
            <p:spPr bwMode="auto">
              <a:xfrm>
                <a:off x="3399" y="264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60" name="Line 22"/>
              <p:cNvSpPr>
                <a:spLocks noChangeShapeType="1"/>
              </p:cNvSpPr>
              <p:nvPr/>
            </p:nvSpPr>
            <p:spPr bwMode="auto">
              <a:xfrm>
                <a:off x="3399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61" name="Line 23"/>
              <p:cNvSpPr>
                <a:spLocks noChangeShapeType="1"/>
              </p:cNvSpPr>
              <p:nvPr/>
            </p:nvSpPr>
            <p:spPr bwMode="auto">
              <a:xfrm>
                <a:off x="3399" y="2880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62" name="Line 24"/>
              <p:cNvSpPr>
                <a:spLocks noChangeShapeType="1"/>
              </p:cNvSpPr>
              <p:nvPr/>
            </p:nvSpPr>
            <p:spPr bwMode="auto">
              <a:xfrm flipV="1">
                <a:off x="3639" y="240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63" name="Line 25"/>
              <p:cNvSpPr>
                <a:spLocks noChangeShapeType="1"/>
              </p:cNvSpPr>
              <p:nvPr/>
            </p:nvSpPr>
            <p:spPr bwMode="auto">
              <a:xfrm flipV="1">
                <a:off x="3639" y="288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3399" y="2672"/>
              <a:ext cx="249" cy="112"/>
              <a:chOff x="1479" y="2672"/>
              <a:chExt cx="249" cy="112"/>
            </a:xfrm>
          </p:grpSpPr>
          <p:sp>
            <p:nvSpPr>
              <p:cNvPr id="37954" name="Line 27"/>
              <p:cNvSpPr>
                <a:spLocks noChangeShapeType="1"/>
              </p:cNvSpPr>
              <p:nvPr/>
            </p:nvSpPr>
            <p:spPr bwMode="auto">
              <a:xfrm flipV="1">
                <a:off x="1719" y="268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55" name="Line 28"/>
              <p:cNvSpPr>
                <a:spLocks noChangeShapeType="1"/>
              </p:cNvSpPr>
              <p:nvPr/>
            </p:nvSpPr>
            <p:spPr bwMode="auto">
              <a:xfrm>
                <a:off x="1479" y="278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56" name="Oval 29"/>
              <p:cNvSpPr>
                <a:spLocks noChangeArrowheads="1"/>
              </p:cNvSpPr>
              <p:nvPr/>
            </p:nvSpPr>
            <p:spPr bwMode="auto">
              <a:xfrm>
                <a:off x="1705" y="2672"/>
                <a:ext cx="23" cy="2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676400" y="5334000"/>
            <a:ext cx="762000" cy="1066800"/>
            <a:chOff x="2112" y="2352"/>
            <a:chExt cx="480" cy="672"/>
          </a:xfrm>
        </p:grpSpPr>
        <p:grpSp>
          <p:nvGrpSpPr>
            <p:cNvPr id="9" name="Group 31"/>
            <p:cNvGrpSpPr>
              <a:grpSpLocks/>
            </p:cNvGrpSpPr>
            <p:nvPr/>
          </p:nvGrpSpPr>
          <p:grpSpPr bwMode="auto">
            <a:xfrm>
              <a:off x="2112" y="2352"/>
              <a:ext cx="480" cy="672"/>
              <a:chOff x="2112" y="2352"/>
              <a:chExt cx="480" cy="672"/>
            </a:xfrm>
          </p:grpSpPr>
          <p:sp>
            <p:nvSpPr>
              <p:cNvPr id="37947" name="Rectangle 32"/>
              <p:cNvSpPr>
                <a:spLocks noChangeArrowheads="1"/>
              </p:cNvSpPr>
              <p:nvPr/>
            </p:nvSpPr>
            <p:spPr bwMode="auto">
              <a:xfrm>
                <a:off x="2400" y="2544"/>
                <a:ext cx="19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48" name="Line 33"/>
              <p:cNvSpPr>
                <a:spLocks noChangeShapeType="1"/>
              </p:cNvSpPr>
              <p:nvPr/>
            </p:nvSpPr>
            <p:spPr bwMode="auto">
              <a:xfrm flipV="1">
                <a:off x="2496" y="2352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49" name="Line 34"/>
              <p:cNvSpPr>
                <a:spLocks noChangeShapeType="1"/>
              </p:cNvSpPr>
              <p:nvPr/>
            </p:nvSpPr>
            <p:spPr bwMode="auto">
              <a:xfrm flipV="1">
                <a:off x="2496" y="278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50" name="Line 35"/>
              <p:cNvSpPr>
                <a:spLocks noChangeShapeType="1"/>
              </p:cNvSpPr>
              <p:nvPr/>
            </p:nvSpPr>
            <p:spPr bwMode="auto">
              <a:xfrm>
                <a:off x="2112" y="268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51" name="Oval 36"/>
              <p:cNvSpPr>
                <a:spLocks noChangeAspect="1" noChangeArrowheads="1"/>
              </p:cNvSpPr>
              <p:nvPr/>
            </p:nvSpPr>
            <p:spPr bwMode="auto">
              <a:xfrm>
                <a:off x="2487" y="2761"/>
                <a:ext cx="23" cy="2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946" name="Line 37"/>
            <p:cNvSpPr>
              <a:spLocks noChangeShapeType="1"/>
            </p:cNvSpPr>
            <p:nvPr/>
          </p:nvSpPr>
          <p:spPr bwMode="auto">
            <a:xfrm flipV="1">
              <a:off x="2496" y="2592"/>
              <a:ext cx="48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3352800" y="5334000"/>
            <a:ext cx="762000" cy="1066800"/>
            <a:chOff x="2880" y="2352"/>
            <a:chExt cx="480" cy="672"/>
          </a:xfrm>
        </p:grpSpPr>
        <p:grpSp>
          <p:nvGrpSpPr>
            <p:cNvPr id="11" name="Group 39"/>
            <p:cNvGrpSpPr>
              <a:grpSpLocks/>
            </p:cNvGrpSpPr>
            <p:nvPr/>
          </p:nvGrpSpPr>
          <p:grpSpPr bwMode="auto">
            <a:xfrm>
              <a:off x="2880" y="2352"/>
              <a:ext cx="480" cy="672"/>
              <a:chOff x="2112" y="2352"/>
              <a:chExt cx="480" cy="672"/>
            </a:xfrm>
          </p:grpSpPr>
          <p:sp>
            <p:nvSpPr>
              <p:cNvPr id="37940" name="Rectangle 40"/>
              <p:cNvSpPr>
                <a:spLocks noChangeArrowheads="1"/>
              </p:cNvSpPr>
              <p:nvPr/>
            </p:nvSpPr>
            <p:spPr bwMode="auto">
              <a:xfrm>
                <a:off x="2400" y="2544"/>
                <a:ext cx="19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41" name="Line 41"/>
              <p:cNvSpPr>
                <a:spLocks noChangeShapeType="1"/>
              </p:cNvSpPr>
              <p:nvPr/>
            </p:nvSpPr>
            <p:spPr bwMode="auto">
              <a:xfrm flipV="1">
                <a:off x="2496" y="2352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42" name="Line 42"/>
              <p:cNvSpPr>
                <a:spLocks noChangeShapeType="1"/>
              </p:cNvSpPr>
              <p:nvPr/>
            </p:nvSpPr>
            <p:spPr bwMode="auto">
              <a:xfrm flipV="1">
                <a:off x="2496" y="278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43" name="Line 43"/>
              <p:cNvSpPr>
                <a:spLocks noChangeShapeType="1"/>
              </p:cNvSpPr>
              <p:nvPr/>
            </p:nvSpPr>
            <p:spPr bwMode="auto">
              <a:xfrm>
                <a:off x="2112" y="268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44" name="Oval 44"/>
              <p:cNvSpPr>
                <a:spLocks noChangeAspect="1" noChangeArrowheads="1"/>
              </p:cNvSpPr>
              <p:nvPr/>
            </p:nvSpPr>
            <p:spPr bwMode="auto">
              <a:xfrm>
                <a:off x="2487" y="2761"/>
                <a:ext cx="23" cy="2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939" name="Line 45"/>
            <p:cNvSpPr>
              <a:spLocks noChangeShapeType="1"/>
            </p:cNvSpPr>
            <p:nvPr/>
          </p:nvSpPr>
          <p:spPr bwMode="auto">
            <a:xfrm flipV="1">
              <a:off x="3264" y="2592"/>
              <a:ext cx="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46"/>
          <p:cNvGrpSpPr>
            <a:grpSpLocks/>
          </p:cNvGrpSpPr>
          <p:nvPr/>
        </p:nvGrpSpPr>
        <p:grpSpPr bwMode="auto">
          <a:xfrm>
            <a:off x="7467600" y="5410200"/>
            <a:ext cx="762000" cy="1066800"/>
            <a:chOff x="2400" y="2832"/>
            <a:chExt cx="480" cy="672"/>
          </a:xfrm>
        </p:grpSpPr>
        <p:grpSp>
          <p:nvGrpSpPr>
            <p:cNvPr id="13" name="Group 47"/>
            <p:cNvGrpSpPr>
              <a:grpSpLocks/>
            </p:cNvGrpSpPr>
            <p:nvPr/>
          </p:nvGrpSpPr>
          <p:grpSpPr bwMode="auto">
            <a:xfrm flipV="1">
              <a:off x="2400" y="2832"/>
              <a:ext cx="480" cy="672"/>
              <a:chOff x="2112" y="2352"/>
              <a:chExt cx="480" cy="672"/>
            </a:xfrm>
          </p:grpSpPr>
          <p:sp>
            <p:nvSpPr>
              <p:cNvPr id="37933" name="Rectangle 48"/>
              <p:cNvSpPr>
                <a:spLocks noChangeArrowheads="1"/>
              </p:cNvSpPr>
              <p:nvPr/>
            </p:nvSpPr>
            <p:spPr bwMode="auto">
              <a:xfrm>
                <a:off x="2400" y="2544"/>
                <a:ext cx="19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34" name="Line 49"/>
              <p:cNvSpPr>
                <a:spLocks noChangeShapeType="1"/>
              </p:cNvSpPr>
              <p:nvPr/>
            </p:nvSpPr>
            <p:spPr bwMode="auto">
              <a:xfrm flipV="1">
                <a:off x="2496" y="2352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35" name="Line 50"/>
              <p:cNvSpPr>
                <a:spLocks noChangeShapeType="1"/>
              </p:cNvSpPr>
              <p:nvPr/>
            </p:nvSpPr>
            <p:spPr bwMode="auto">
              <a:xfrm flipV="1">
                <a:off x="2496" y="278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36" name="Line 51"/>
              <p:cNvSpPr>
                <a:spLocks noChangeShapeType="1"/>
              </p:cNvSpPr>
              <p:nvPr/>
            </p:nvSpPr>
            <p:spPr bwMode="auto">
              <a:xfrm>
                <a:off x="2112" y="268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37" name="Oval 52"/>
              <p:cNvSpPr>
                <a:spLocks noChangeAspect="1" noChangeArrowheads="1"/>
              </p:cNvSpPr>
              <p:nvPr/>
            </p:nvSpPr>
            <p:spPr bwMode="auto">
              <a:xfrm>
                <a:off x="2487" y="2761"/>
                <a:ext cx="23" cy="2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932" name="Line 53"/>
            <p:cNvSpPr>
              <a:spLocks noChangeShapeType="1"/>
            </p:cNvSpPr>
            <p:nvPr/>
          </p:nvSpPr>
          <p:spPr bwMode="auto">
            <a:xfrm>
              <a:off x="2784" y="3072"/>
              <a:ext cx="48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54"/>
          <p:cNvGrpSpPr>
            <a:grpSpLocks/>
          </p:cNvGrpSpPr>
          <p:nvPr/>
        </p:nvGrpSpPr>
        <p:grpSpPr bwMode="auto">
          <a:xfrm>
            <a:off x="6096000" y="5410200"/>
            <a:ext cx="762000" cy="1066800"/>
            <a:chOff x="3072" y="2832"/>
            <a:chExt cx="480" cy="672"/>
          </a:xfrm>
        </p:grpSpPr>
        <p:grpSp>
          <p:nvGrpSpPr>
            <p:cNvPr id="15" name="Group 55"/>
            <p:cNvGrpSpPr>
              <a:grpSpLocks/>
            </p:cNvGrpSpPr>
            <p:nvPr/>
          </p:nvGrpSpPr>
          <p:grpSpPr bwMode="auto">
            <a:xfrm flipV="1">
              <a:off x="3072" y="2832"/>
              <a:ext cx="480" cy="672"/>
              <a:chOff x="2112" y="2352"/>
              <a:chExt cx="480" cy="672"/>
            </a:xfrm>
          </p:grpSpPr>
          <p:sp>
            <p:nvSpPr>
              <p:cNvPr id="37926" name="Rectangle 56"/>
              <p:cNvSpPr>
                <a:spLocks noChangeArrowheads="1"/>
              </p:cNvSpPr>
              <p:nvPr/>
            </p:nvSpPr>
            <p:spPr bwMode="auto">
              <a:xfrm>
                <a:off x="2400" y="2544"/>
                <a:ext cx="19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27" name="Line 57"/>
              <p:cNvSpPr>
                <a:spLocks noChangeShapeType="1"/>
              </p:cNvSpPr>
              <p:nvPr/>
            </p:nvSpPr>
            <p:spPr bwMode="auto">
              <a:xfrm flipV="1">
                <a:off x="2496" y="2352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28" name="Line 58"/>
              <p:cNvSpPr>
                <a:spLocks noChangeShapeType="1"/>
              </p:cNvSpPr>
              <p:nvPr/>
            </p:nvSpPr>
            <p:spPr bwMode="auto">
              <a:xfrm flipV="1">
                <a:off x="2496" y="278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29" name="Line 59"/>
              <p:cNvSpPr>
                <a:spLocks noChangeShapeType="1"/>
              </p:cNvSpPr>
              <p:nvPr/>
            </p:nvSpPr>
            <p:spPr bwMode="auto">
              <a:xfrm>
                <a:off x="2112" y="268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30" name="Oval 60"/>
              <p:cNvSpPr>
                <a:spLocks noChangeAspect="1" noChangeArrowheads="1"/>
              </p:cNvSpPr>
              <p:nvPr/>
            </p:nvSpPr>
            <p:spPr bwMode="auto">
              <a:xfrm>
                <a:off x="2487" y="2761"/>
                <a:ext cx="23" cy="2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925" name="Line 61"/>
            <p:cNvSpPr>
              <a:spLocks noChangeShapeType="1"/>
            </p:cNvSpPr>
            <p:nvPr/>
          </p:nvSpPr>
          <p:spPr bwMode="auto">
            <a:xfrm>
              <a:off x="3456" y="3072"/>
              <a:ext cx="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901" name="Text Box 62"/>
          <p:cNvSpPr txBox="1">
            <a:spLocks noChangeArrowheads="1"/>
          </p:cNvSpPr>
          <p:nvPr/>
        </p:nvSpPr>
        <p:spPr bwMode="auto">
          <a:xfrm>
            <a:off x="1090613" y="4964113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source</a:t>
            </a:r>
            <a:endParaRPr lang="en-US" sz="1400"/>
          </a:p>
        </p:txBody>
      </p:sp>
      <p:sp>
        <p:nvSpPr>
          <p:cNvPr id="37902" name="Text Box 63"/>
          <p:cNvSpPr txBox="1">
            <a:spLocks noChangeArrowheads="1"/>
          </p:cNvSpPr>
          <p:nvPr/>
        </p:nvSpPr>
        <p:spPr bwMode="auto">
          <a:xfrm>
            <a:off x="1181100" y="3505200"/>
            <a:ext cx="579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drain</a:t>
            </a:r>
            <a:endParaRPr lang="en-US" sz="1400"/>
          </a:p>
        </p:txBody>
      </p:sp>
      <p:sp>
        <p:nvSpPr>
          <p:cNvPr id="37903" name="Text Box 64"/>
          <p:cNvSpPr txBox="1">
            <a:spLocks noChangeArrowheads="1"/>
          </p:cNvSpPr>
          <p:nvPr/>
        </p:nvSpPr>
        <p:spPr bwMode="auto">
          <a:xfrm>
            <a:off x="323850" y="41148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gate</a:t>
            </a:r>
            <a:endParaRPr lang="en-US" sz="1400"/>
          </a:p>
        </p:txBody>
      </p:sp>
      <p:sp>
        <p:nvSpPr>
          <p:cNvPr id="37904" name="Text Box 65"/>
          <p:cNvSpPr txBox="1">
            <a:spLocks noChangeArrowheads="1"/>
          </p:cNvSpPr>
          <p:nvPr/>
        </p:nvSpPr>
        <p:spPr bwMode="auto">
          <a:xfrm>
            <a:off x="5410200" y="35052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source</a:t>
            </a:r>
            <a:endParaRPr lang="en-US" sz="1400"/>
          </a:p>
        </p:txBody>
      </p:sp>
      <p:sp>
        <p:nvSpPr>
          <p:cNvPr id="37905" name="Text Box 66"/>
          <p:cNvSpPr txBox="1">
            <a:spLocks noChangeArrowheads="1"/>
          </p:cNvSpPr>
          <p:nvPr/>
        </p:nvSpPr>
        <p:spPr bwMode="auto">
          <a:xfrm>
            <a:off x="4711700" y="39624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gate</a:t>
            </a:r>
            <a:endParaRPr lang="en-US" sz="1400"/>
          </a:p>
        </p:txBody>
      </p:sp>
      <p:sp>
        <p:nvSpPr>
          <p:cNvPr id="37906" name="Text Box 67"/>
          <p:cNvSpPr txBox="1">
            <a:spLocks noChangeArrowheads="1"/>
          </p:cNvSpPr>
          <p:nvPr/>
        </p:nvSpPr>
        <p:spPr bwMode="auto">
          <a:xfrm>
            <a:off x="5480050" y="4953000"/>
            <a:ext cx="579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drain</a:t>
            </a:r>
            <a:endParaRPr lang="en-US" sz="1400"/>
          </a:p>
        </p:txBody>
      </p:sp>
      <p:sp>
        <p:nvSpPr>
          <p:cNvPr id="37907" name="Text Box 68"/>
          <p:cNvSpPr txBox="1">
            <a:spLocks noChangeArrowheads="1"/>
          </p:cNvSpPr>
          <p:nvPr/>
        </p:nvSpPr>
        <p:spPr bwMode="auto">
          <a:xfrm>
            <a:off x="6492875" y="51816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5 V</a:t>
            </a:r>
            <a:endParaRPr lang="en-US" sz="1400"/>
          </a:p>
        </p:txBody>
      </p:sp>
      <p:sp>
        <p:nvSpPr>
          <p:cNvPr id="37908" name="Text Box 69"/>
          <p:cNvSpPr txBox="1">
            <a:spLocks noChangeArrowheads="1"/>
          </p:cNvSpPr>
          <p:nvPr/>
        </p:nvSpPr>
        <p:spPr bwMode="auto">
          <a:xfrm>
            <a:off x="7864475" y="51816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5 V</a:t>
            </a:r>
            <a:endParaRPr lang="en-US" sz="1400"/>
          </a:p>
        </p:txBody>
      </p:sp>
      <p:sp>
        <p:nvSpPr>
          <p:cNvPr id="37909" name="Text Box 70"/>
          <p:cNvSpPr txBox="1">
            <a:spLocks noChangeArrowheads="1"/>
          </p:cNvSpPr>
          <p:nvPr/>
        </p:nvSpPr>
        <p:spPr bwMode="auto">
          <a:xfrm>
            <a:off x="3740150" y="64008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0 V</a:t>
            </a:r>
            <a:endParaRPr lang="en-US" sz="1400"/>
          </a:p>
        </p:txBody>
      </p:sp>
      <p:sp>
        <p:nvSpPr>
          <p:cNvPr id="37910" name="Text Box 71"/>
          <p:cNvSpPr txBox="1">
            <a:spLocks noChangeArrowheads="1"/>
          </p:cNvSpPr>
          <p:nvPr/>
        </p:nvSpPr>
        <p:spPr bwMode="auto">
          <a:xfrm>
            <a:off x="2063750" y="64008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0 V</a:t>
            </a:r>
            <a:endParaRPr lang="en-US" sz="1400"/>
          </a:p>
        </p:txBody>
      </p:sp>
      <p:sp>
        <p:nvSpPr>
          <p:cNvPr id="37911" name="Text Box 72"/>
          <p:cNvSpPr txBox="1">
            <a:spLocks noChangeArrowheads="1"/>
          </p:cNvSpPr>
          <p:nvPr/>
        </p:nvSpPr>
        <p:spPr bwMode="auto">
          <a:xfrm>
            <a:off x="2971800" y="57150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5 V</a:t>
            </a:r>
            <a:endParaRPr lang="en-US" sz="1400"/>
          </a:p>
        </p:txBody>
      </p:sp>
      <p:sp>
        <p:nvSpPr>
          <p:cNvPr id="37912" name="Text Box 73"/>
          <p:cNvSpPr txBox="1">
            <a:spLocks noChangeArrowheads="1"/>
          </p:cNvSpPr>
          <p:nvPr/>
        </p:nvSpPr>
        <p:spPr bwMode="auto">
          <a:xfrm>
            <a:off x="1295400" y="57150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0 V</a:t>
            </a:r>
            <a:endParaRPr lang="en-US" sz="1400"/>
          </a:p>
        </p:txBody>
      </p:sp>
      <p:sp>
        <p:nvSpPr>
          <p:cNvPr id="37913" name="Text Box 74"/>
          <p:cNvSpPr txBox="1">
            <a:spLocks noChangeArrowheads="1"/>
          </p:cNvSpPr>
          <p:nvPr/>
        </p:nvSpPr>
        <p:spPr bwMode="auto">
          <a:xfrm>
            <a:off x="1828800" y="5105400"/>
            <a:ext cx="91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+ voltage</a:t>
            </a:r>
            <a:endParaRPr lang="en-US" sz="1400"/>
          </a:p>
        </p:txBody>
      </p:sp>
      <p:sp>
        <p:nvSpPr>
          <p:cNvPr id="37914" name="Text Box 75"/>
          <p:cNvSpPr txBox="1">
            <a:spLocks noChangeArrowheads="1"/>
          </p:cNvSpPr>
          <p:nvPr/>
        </p:nvSpPr>
        <p:spPr bwMode="auto">
          <a:xfrm>
            <a:off x="3505200" y="5105400"/>
            <a:ext cx="91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+ voltage</a:t>
            </a:r>
            <a:endParaRPr lang="en-US" sz="1400"/>
          </a:p>
        </p:txBody>
      </p:sp>
      <p:sp>
        <p:nvSpPr>
          <p:cNvPr id="37915" name="Text Box 76"/>
          <p:cNvSpPr txBox="1">
            <a:spLocks noChangeArrowheads="1"/>
          </p:cNvSpPr>
          <p:nvPr/>
        </p:nvSpPr>
        <p:spPr bwMode="auto">
          <a:xfrm>
            <a:off x="5715000" y="57912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0 V</a:t>
            </a:r>
            <a:endParaRPr lang="en-US" sz="1400"/>
          </a:p>
        </p:txBody>
      </p:sp>
      <p:sp>
        <p:nvSpPr>
          <p:cNvPr id="37916" name="Text Box 77"/>
          <p:cNvSpPr txBox="1">
            <a:spLocks noChangeArrowheads="1"/>
          </p:cNvSpPr>
          <p:nvPr/>
        </p:nvSpPr>
        <p:spPr bwMode="auto">
          <a:xfrm>
            <a:off x="7092950" y="57912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5 V</a:t>
            </a:r>
            <a:endParaRPr lang="en-US" sz="1400"/>
          </a:p>
        </p:txBody>
      </p:sp>
      <p:sp>
        <p:nvSpPr>
          <p:cNvPr id="37917" name="Text Box 78"/>
          <p:cNvSpPr txBox="1">
            <a:spLocks noChangeArrowheads="1"/>
          </p:cNvSpPr>
          <p:nvPr/>
        </p:nvSpPr>
        <p:spPr bwMode="auto">
          <a:xfrm>
            <a:off x="6407150" y="6477000"/>
            <a:ext cx="604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&lt; 5 V</a:t>
            </a:r>
            <a:endParaRPr lang="en-US" sz="1400"/>
          </a:p>
        </p:txBody>
      </p:sp>
      <p:sp>
        <p:nvSpPr>
          <p:cNvPr id="37918" name="Text Box 79"/>
          <p:cNvSpPr txBox="1">
            <a:spLocks noChangeArrowheads="1"/>
          </p:cNvSpPr>
          <p:nvPr/>
        </p:nvSpPr>
        <p:spPr bwMode="auto">
          <a:xfrm>
            <a:off x="7777163" y="6477000"/>
            <a:ext cx="604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&lt; 5 V</a:t>
            </a:r>
            <a:endParaRPr lang="en-US" sz="1400"/>
          </a:p>
        </p:txBody>
      </p:sp>
      <p:sp>
        <p:nvSpPr>
          <p:cNvPr id="37919" name="Line 80"/>
          <p:cNvSpPr>
            <a:spLocks noChangeShapeType="1"/>
          </p:cNvSpPr>
          <p:nvPr/>
        </p:nvSpPr>
        <p:spPr bwMode="auto">
          <a:xfrm>
            <a:off x="4495800" y="3505200"/>
            <a:ext cx="0" cy="3352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20" name="Text Box 81"/>
          <p:cNvSpPr txBox="1">
            <a:spLocks noChangeArrowheads="1"/>
          </p:cNvSpPr>
          <p:nvPr/>
        </p:nvSpPr>
        <p:spPr bwMode="auto">
          <a:xfrm>
            <a:off x="1905000" y="3897313"/>
            <a:ext cx="242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n-channel MOSFET</a:t>
            </a:r>
          </a:p>
        </p:txBody>
      </p:sp>
      <p:sp>
        <p:nvSpPr>
          <p:cNvPr id="37921" name="Text Box 82"/>
          <p:cNvSpPr txBox="1">
            <a:spLocks noChangeArrowheads="1"/>
          </p:cNvSpPr>
          <p:nvPr/>
        </p:nvSpPr>
        <p:spPr bwMode="auto">
          <a:xfrm>
            <a:off x="6257925" y="3886200"/>
            <a:ext cx="242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p-channel MOSFET</a:t>
            </a:r>
          </a:p>
        </p:txBody>
      </p:sp>
      <p:sp>
        <p:nvSpPr>
          <p:cNvPr id="37922" name="Line 84"/>
          <p:cNvSpPr>
            <a:spLocks noChangeShapeType="1"/>
          </p:cNvSpPr>
          <p:nvPr/>
        </p:nvSpPr>
        <p:spPr bwMode="auto">
          <a:xfrm flipH="1" flipV="1">
            <a:off x="1524000" y="4495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23" name="Text Box 85"/>
          <p:cNvSpPr txBox="1">
            <a:spLocks noChangeArrowheads="1"/>
          </p:cNvSpPr>
          <p:nvPr/>
        </p:nvSpPr>
        <p:spPr bwMode="auto">
          <a:xfrm>
            <a:off x="2193925" y="4419600"/>
            <a:ext cx="2308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“body” connection often</a:t>
            </a:r>
          </a:p>
          <a:p>
            <a:r>
              <a:rPr lang="en-US" sz="1600"/>
              <a:t>tied to “source”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5BC6FF-5F0B-2D4B-A82D-461CFA9092A9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14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Data manipulation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All data manipulation is based on </a:t>
            </a:r>
            <a:r>
              <a:rPr lang="en-US" i="1">
                <a:solidFill>
                  <a:schemeClr val="accent2"/>
                </a:solidFill>
              </a:rPr>
              <a:t>logic</a:t>
            </a:r>
            <a:endParaRPr lang="en-US" i="1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Logic follows well defined rules, producing predictable digital output from certain input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Examples: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3276600"/>
            <a:ext cx="923925" cy="1846263"/>
            <a:chOff x="431" y="2064"/>
            <a:chExt cx="582" cy="1163"/>
          </a:xfrm>
        </p:grpSpPr>
        <p:sp>
          <p:nvSpPr>
            <p:cNvPr id="40038" name="Text Box 5"/>
            <p:cNvSpPr txBox="1">
              <a:spLocks noChangeArrowheads="1"/>
            </p:cNvSpPr>
            <p:nvPr/>
          </p:nvSpPr>
          <p:spPr bwMode="auto">
            <a:xfrm>
              <a:off x="431" y="2304"/>
              <a:ext cx="55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B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0  0    0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0  1    0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1  0    0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1  1    1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32" y="2352"/>
              <a:ext cx="528" cy="816"/>
              <a:chOff x="432" y="2352"/>
              <a:chExt cx="528" cy="816"/>
            </a:xfrm>
          </p:grpSpPr>
          <p:sp>
            <p:nvSpPr>
              <p:cNvPr id="40041" name="Line 7"/>
              <p:cNvSpPr>
                <a:spLocks noChangeShapeType="1"/>
              </p:cNvSpPr>
              <p:nvPr/>
            </p:nvSpPr>
            <p:spPr bwMode="auto">
              <a:xfrm>
                <a:off x="432" y="249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42" name="Line 8"/>
              <p:cNvSpPr>
                <a:spLocks noChangeShapeType="1"/>
              </p:cNvSpPr>
              <p:nvPr/>
            </p:nvSpPr>
            <p:spPr bwMode="auto">
              <a:xfrm>
                <a:off x="768" y="2352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040" name="Text Box 9"/>
            <p:cNvSpPr txBox="1">
              <a:spLocks noChangeArrowheads="1"/>
            </p:cNvSpPr>
            <p:nvPr/>
          </p:nvSpPr>
          <p:spPr bwMode="auto">
            <a:xfrm>
              <a:off x="481" y="2064"/>
              <a:ext cx="5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AND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420938" y="3276600"/>
            <a:ext cx="882650" cy="1846263"/>
            <a:chOff x="1525" y="2064"/>
            <a:chExt cx="556" cy="1163"/>
          </a:xfrm>
        </p:grpSpPr>
        <p:sp>
          <p:nvSpPr>
            <p:cNvPr id="40032" name="Text Box 11"/>
            <p:cNvSpPr txBox="1">
              <a:spLocks noChangeArrowheads="1"/>
            </p:cNvSpPr>
            <p:nvPr/>
          </p:nvSpPr>
          <p:spPr bwMode="auto">
            <a:xfrm>
              <a:off x="1525" y="2304"/>
              <a:ext cx="55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B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0  0    0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0  1    1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1  1    1</a:t>
              </a: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525" y="2064"/>
              <a:ext cx="528" cy="1101"/>
              <a:chOff x="1525" y="2064"/>
              <a:chExt cx="528" cy="1101"/>
            </a:xfrm>
          </p:grpSpPr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1525" y="2349"/>
                <a:ext cx="528" cy="816"/>
                <a:chOff x="432" y="2352"/>
                <a:chExt cx="528" cy="816"/>
              </a:xfrm>
            </p:grpSpPr>
            <p:sp>
              <p:nvSpPr>
                <p:cNvPr id="40036" name="Line 14"/>
                <p:cNvSpPr>
                  <a:spLocks noChangeShapeType="1"/>
                </p:cNvSpPr>
                <p:nvPr/>
              </p:nvSpPr>
              <p:spPr bwMode="auto">
                <a:xfrm>
                  <a:off x="432" y="2496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037" name="Line 15"/>
                <p:cNvSpPr>
                  <a:spLocks noChangeShapeType="1"/>
                </p:cNvSpPr>
                <p:nvPr/>
              </p:nvSpPr>
              <p:spPr bwMode="auto">
                <a:xfrm>
                  <a:off x="768" y="2352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035" name="Text Box 16"/>
              <p:cNvSpPr txBox="1">
                <a:spLocks noChangeArrowheads="1"/>
              </p:cNvSpPr>
              <p:nvPr/>
            </p:nvSpPr>
            <p:spPr bwMode="auto">
              <a:xfrm>
                <a:off x="1658" y="2064"/>
                <a:ext cx="3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OR</a:t>
                </a:r>
              </a:p>
            </p:txBody>
          </p:sp>
        </p:grp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4156075" y="3276600"/>
            <a:ext cx="884238" cy="1844675"/>
            <a:chOff x="2618" y="2064"/>
            <a:chExt cx="557" cy="1162"/>
          </a:xfrm>
        </p:grpSpPr>
        <p:sp>
          <p:nvSpPr>
            <p:cNvPr id="40027" name="Text Box 18"/>
            <p:cNvSpPr txBox="1">
              <a:spLocks noChangeArrowheads="1"/>
            </p:cNvSpPr>
            <p:nvPr/>
          </p:nvSpPr>
          <p:spPr bwMode="auto">
            <a:xfrm>
              <a:off x="2619" y="2303"/>
              <a:ext cx="55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B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0  0    0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0  1    1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1  1    0</a:t>
              </a:r>
            </a:p>
          </p:txBody>
        </p: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618" y="2346"/>
              <a:ext cx="528" cy="816"/>
              <a:chOff x="432" y="2352"/>
              <a:chExt cx="528" cy="816"/>
            </a:xfrm>
          </p:grpSpPr>
          <p:sp>
            <p:nvSpPr>
              <p:cNvPr id="40030" name="Line 20"/>
              <p:cNvSpPr>
                <a:spLocks noChangeShapeType="1"/>
              </p:cNvSpPr>
              <p:nvPr/>
            </p:nvSpPr>
            <p:spPr bwMode="auto">
              <a:xfrm>
                <a:off x="432" y="249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31" name="Line 21"/>
              <p:cNvSpPr>
                <a:spLocks noChangeShapeType="1"/>
              </p:cNvSpPr>
              <p:nvPr/>
            </p:nvSpPr>
            <p:spPr bwMode="auto">
              <a:xfrm>
                <a:off x="768" y="2352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029" name="Text Box 22"/>
            <p:cNvSpPr txBox="1">
              <a:spLocks noChangeArrowheads="1"/>
            </p:cNvSpPr>
            <p:nvPr/>
          </p:nvSpPr>
          <p:spPr bwMode="auto">
            <a:xfrm>
              <a:off x="2645" y="2064"/>
              <a:ext cx="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XOR</a:t>
              </a:r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5835650" y="3276600"/>
            <a:ext cx="1065213" cy="1846263"/>
            <a:chOff x="3676" y="2064"/>
            <a:chExt cx="671" cy="1163"/>
          </a:xfrm>
        </p:grpSpPr>
        <p:sp>
          <p:nvSpPr>
            <p:cNvPr id="40022" name="Text Box 24"/>
            <p:cNvSpPr txBox="1">
              <a:spLocks noChangeArrowheads="1"/>
            </p:cNvSpPr>
            <p:nvPr/>
          </p:nvSpPr>
          <p:spPr bwMode="auto">
            <a:xfrm>
              <a:off x="3714" y="2304"/>
              <a:ext cx="55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B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0  1    1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1  1    0</a:t>
              </a:r>
            </a:p>
          </p:txBody>
        </p: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3711" y="2343"/>
              <a:ext cx="528" cy="816"/>
              <a:chOff x="432" y="2352"/>
              <a:chExt cx="528" cy="816"/>
            </a:xfrm>
          </p:grpSpPr>
          <p:sp>
            <p:nvSpPr>
              <p:cNvPr id="40025" name="Line 26"/>
              <p:cNvSpPr>
                <a:spLocks noChangeShapeType="1"/>
              </p:cNvSpPr>
              <p:nvPr/>
            </p:nvSpPr>
            <p:spPr bwMode="auto">
              <a:xfrm>
                <a:off x="432" y="249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26" name="Line 27"/>
              <p:cNvSpPr>
                <a:spLocks noChangeShapeType="1"/>
              </p:cNvSpPr>
              <p:nvPr/>
            </p:nvSpPr>
            <p:spPr bwMode="auto">
              <a:xfrm>
                <a:off x="768" y="2352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024" name="Text Box 28"/>
            <p:cNvSpPr txBox="1">
              <a:spLocks noChangeArrowheads="1"/>
            </p:cNvSpPr>
            <p:nvPr/>
          </p:nvSpPr>
          <p:spPr bwMode="auto">
            <a:xfrm>
              <a:off x="3676" y="206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NAND</a:t>
              </a:r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7626350" y="3276600"/>
            <a:ext cx="904875" cy="1844675"/>
            <a:chOff x="4804" y="2064"/>
            <a:chExt cx="570" cy="1162"/>
          </a:xfrm>
        </p:grpSpPr>
        <p:sp>
          <p:nvSpPr>
            <p:cNvPr id="40017" name="Text Box 30"/>
            <p:cNvSpPr txBox="1">
              <a:spLocks noChangeArrowheads="1"/>
            </p:cNvSpPr>
            <p:nvPr/>
          </p:nvSpPr>
          <p:spPr bwMode="auto">
            <a:xfrm>
              <a:off x="4808" y="2303"/>
              <a:ext cx="55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B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0  1    0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1  0    0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1  1    0</a:t>
              </a:r>
            </a:p>
          </p:txBody>
        </p: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4804" y="2340"/>
              <a:ext cx="528" cy="816"/>
              <a:chOff x="432" y="2352"/>
              <a:chExt cx="528" cy="816"/>
            </a:xfrm>
          </p:grpSpPr>
          <p:sp>
            <p:nvSpPr>
              <p:cNvPr id="40020" name="Line 32"/>
              <p:cNvSpPr>
                <a:spLocks noChangeShapeType="1"/>
              </p:cNvSpPr>
              <p:nvPr/>
            </p:nvSpPr>
            <p:spPr bwMode="auto">
              <a:xfrm>
                <a:off x="432" y="249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21" name="Line 33"/>
              <p:cNvSpPr>
                <a:spLocks noChangeShapeType="1"/>
              </p:cNvSpPr>
              <p:nvPr/>
            </p:nvSpPr>
            <p:spPr bwMode="auto">
              <a:xfrm>
                <a:off x="768" y="2352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019" name="Text Box 34"/>
            <p:cNvSpPr txBox="1">
              <a:spLocks noChangeArrowheads="1"/>
            </p:cNvSpPr>
            <p:nvPr/>
          </p:nvSpPr>
          <p:spPr bwMode="auto">
            <a:xfrm>
              <a:off x="4853" y="2064"/>
              <a:ext cx="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NOR</a:t>
              </a:r>
            </a:p>
          </p:txBody>
        </p:sp>
      </p:grp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2057400" y="5410200"/>
            <a:ext cx="1397000" cy="701675"/>
            <a:chOff x="1296" y="3408"/>
            <a:chExt cx="880" cy="442"/>
          </a:xfrm>
        </p:grpSpPr>
        <p:sp>
          <p:nvSpPr>
            <p:cNvPr id="40007" name="Freeform 36"/>
            <p:cNvSpPr>
              <a:spLocks/>
            </p:cNvSpPr>
            <p:nvPr/>
          </p:nvSpPr>
          <p:spPr bwMode="auto">
            <a:xfrm>
              <a:off x="1631" y="3504"/>
              <a:ext cx="193" cy="288"/>
            </a:xfrm>
            <a:custGeom>
              <a:avLst/>
              <a:gdLst>
                <a:gd name="T0" fmla="*/ 1 w 193"/>
                <a:gd name="T1" fmla="*/ 0 h 288"/>
                <a:gd name="T2" fmla="*/ 193 w 193"/>
                <a:gd name="T3" fmla="*/ 0 h 288"/>
                <a:gd name="T4" fmla="*/ 193 w 193"/>
                <a:gd name="T5" fmla="*/ 288 h 288"/>
                <a:gd name="T6" fmla="*/ 6 w 193"/>
                <a:gd name="T7" fmla="*/ 284 h 288"/>
                <a:gd name="T8" fmla="*/ 30 w 193"/>
                <a:gd name="T9" fmla="*/ 240 h 288"/>
                <a:gd name="T10" fmla="*/ 36 w 193"/>
                <a:gd name="T11" fmla="*/ 225 h 288"/>
                <a:gd name="T12" fmla="*/ 42 w 193"/>
                <a:gd name="T13" fmla="*/ 203 h 288"/>
                <a:gd name="T14" fmla="*/ 49 w 193"/>
                <a:gd name="T15" fmla="*/ 165 h 288"/>
                <a:gd name="T16" fmla="*/ 45 w 193"/>
                <a:gd name="T17" fmla="*/ 107 h 288"/>
                <a:gd name="T18" fmla="*/ 31 w 193"/>
                <a:gd name="T19" fmla="*/ 54 h 288"/>
                <a:gd name="T20" fmla="*/ 21 w 193"/>
                <a:gd name="T21" fmla="*/ 33 h 288"/>
                <a:gd name="T22" fmla="*/ 13 w 193"/>
                <a:gd name="T23" fmla="*/ 23 h 288"/>
                <a:gd name="T24" fmla="*/ 1 w 193"/>
                <a:gd name="T25" fmla="*/ 0 h 2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3"/>
                <a:gd name="T40" fmla="*/ 0 h 288"/>
                <a:gd name="T41" fmla="*/ 193 w 193"/>
                <a:gd name="T42" fmla="*/ 288 h 28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3" h="288">
                  <a:moveTo>
                    <a:pt x="1" y="0"/>
                  </a:moveTo>
                  <a:lnTo>
                    <a:pt x="193" y="0"/>
                  </a:lnTo>
                  <a:lnTo>
                    <a:pt x="193" y="288"/>
                  </a:lnTo>
                  <a:cubicBezTo>
                    <a:pt x="36" y="283"/>
                    <a:pt x="3" y="285"/>
                    <a:pt x="6" y="284"/>
                  </a:cubicBezTo>
                  <a:cubicBezTo>
                    <a:pt x="4" y="284"/>
                    <a:pt x="25" y="248"/>
                    <a:pt x="30" y="240"/>
                  </a:cubicBezTo>
                  <a:cubicBezTo>
                    <a:pt x="31" y="234"/>
                    <a:pt x="33" y="231"/>
                    <a:pt x="36" y="225"/>
                  </a:cubicBezTo>
                  <a:cubicBezTo>
                    <a:pt x="37" y="218"/>
                    <a:pt x="39" y="210"/>
                    <a:pt x="42" y="203"/>
                  </a:cubicBezTo>
                  <a:cubicBezTo>
                    <a:pt x="43" y="190"/>
                    <a:pt x="47" y="178"/>
                    <a:pt x="49" y="165"/>
                  </a:cubicBezTo>
                  <a:cubicBezTo>
                    <a:pt x="48" y="141"/>
                    <a:pt x="57" y="123"/>
                    <a:pt x="45" y="107"/>
                  </a:cubicBezTo>
                  <a:cubicBezTo>
                    <a:pt x="43" y="92"/>
                    <a:pt x="40" y="66"/>
                    <a:pt x="31" y="54"/>
                  </a:cubicBezTo>
                  <a:cubicBezTo>
                    <a:pt x="30" y="45"/>
                    <a:pt x="28" y="38"/>
                    <a:pt x="21" y="33"/>
                  </a:cubicBezTo>
                  <a:cubicBezTo>
                    <a:pt x="19" y="28"/>
                    <a:pt x="15" y="28"/>
                    <a:pt x="13" y="23"/>
                  </a:cubicBezTo>
                  <a:cubicBezTo>
                    <a:pt x="12" y="16"/>
                    <a:pt x="0" y="2"/>
                    <a:pt x="1" y="0"/>
                  </a:cubicBezTo>
                  <a:close/>
                </a:path>
              </a:pathLst>
            </a:cu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08" name="Line 37"/>
            <p:cNvSpPr>
              <a:spLocks noChangeShapeType="1"/>
            </p:cNvSpPr>
            <p:nvPr/>
          </p:nvSpPr>
          <p:spPr bwMode="auto">
            <a:xfrm>
              <a:off x="1632" y="350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09" name="Line 38"/>
            <p:cNvSpPr>
              <a:spLocks noChangeShapeType="1"/>
            </p:cNvSpPr>
            <p:nvPr/>
          </p:nvSpPr>
          <p:spPr bwMode="auto">
            <a:xfrm>
              <a:off x="1632" y="37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0" name="Arc 39"/>
            <p:cNvSpPr>
              <a:spLocks/>
            </p:cNvSpPr>
            <p:nvPr/>
          </p:nvSpPr>
          <p:spPr bwMode="auto">
            <a:xfrm>
              <a:off x="1824" y="3506"/>
              <a:ext cx="206" cy="288"/>
            </a:xfrm>
            <a:custGeom>
              <a:avLst/>
              <a:gdLst>
                <a:gd name="T0" fmla="*/ 0 w 18526"/>
                <a:gd name="T1" fmla="*/ 0 h 21600"/>
                <a:gd name="T2" fmla="*/ 0 w 18526"/>
                <a:gd name="T3" fmla="*/ 0 h 21600"/>
                <a:gd name="T4" fmla="*/ 0 w 18526"/>
                <a:gd name="T5" fmla="*/ 0 h 21600"/>
                <a:gd name="T6" fmla="*/ 0 60000 65536"/>
                <a:gd name="T7" fmla="*/ 0 60000 65536"/>
                <a:gd name="T8" fmla="*/ 0 60000 65536"/>
                <a:gd name="T9" fmla="*/ 0 w 18526"/>
                <a:gd name="T10" fmla="*/ 0 h 21600"/>
                <a:gd name="T11" fmla="*/ 18526 w 185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526" h="21600" fill="none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</a:path>
                <a:path w="18526" h="21600" stroke="0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1" name="Arc 40"/>
            <p:cNvSpPr>
              <a:spLocks/>
            </p:cNvSpPr>
            <p:nvPr/>
          </p:nvSpPr>
          <p:spPr bwMode="auto">
            <a:xfrm flipV="1">
              <a:off x="1824" y="3504"/>
              <a:ext cx="205" cy="288"/>
            </a:xfrm>
            <a:custGeom>
              <a:avLst/>
              <a:gdLst>
                <a:gd name="T0" fmla="*/ 0 w 18449"/>
                <a:gd name="T1" fmla="*/ 0 h 21600"/>
                <a:gd name="T2" fmla="*/ 0 w 18449"/>
                <a:gd name="T3" fmla="*/ 0 h 21600"/>
                <a:gd name="T4" fmla="*/ 0 w 18449"/>
                <a:gd name="T5" fmla="*/ 0 h 21600"/>
                <a:gd name="T6" fmla="*/ 0 60000 65536"/>
                <a:gd name="T7" fmla="*/ 0 60000 65536"/>
                <a:gd name="T8" fmla="*/ 0 60000 65536"/>
                <a:gd name="T9" fmla="*/ 0 w 18449"/>
                <a:gd name="T10" fmla="*/ 0 h 21600"/>
                <a:gd name="T11" fmla="*/ 18449 w 1844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449" h="21600" fill="none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</a:path>
                <a:path w="18449" h="21600" stroke="0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2" name="Arc 41"/>
            <p:cNvSpPr>
              <a:spLocks/>
            </p:cNvSpPr>
            <p:nvPr/>
          </p:nvSpPr>
          <p:spPr bwMode="auto">
            <a:xfrm>
              <a:off x="1440" y="3505"/>
              <a:ext cx="240" cy="288"/>
            </a:xfrm>
            <a:custGeom>
              <a:avLst/>
              <a:gdLst>
                <a:gd name="T0" fmla="*/ 0 w 21600"/>
                <a:gd name="T1" fmla="*/ 0 h 25948"/>
                <a:gd name="T2" fmla="*/ 0 w 21600"/>
                <a:gd name="T3" fmla="*/ 0 h 25948"/>
                <a:gd name="T4" fmla="*/ 0 w 21600"/>
                <a:gd name="T5" fmla="*/ 0 h 2594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948"/>
                <a:gd name="T11" fmla="*/ 21600 w 21600"/>
                <a:gd name="T12" fmla="*/ 25948 h 259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948" fill="none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</a:path>
                <a:path w="21600" h="25948" stroke="0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  <a:lnTo>
                    <a:pt x="0" y="129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3" name="Line 42"/>
            <p:cNvSpPr>
              <a:spLocks noChangeShapeType="1"/>
            </p:cNvSpPr>
            <p:nvPr/>
          </p:nvSpPr>
          <p:spPr bwMode="auto">
            <a:xfrm>
              <a:off x="1514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4" name="Line 43"/>
            <p:cNvSpPr>
              <a:spLocks noChangeShapeType="1"/>
            </p:cNvSpPr>
            <p:nvPr/>
          </p:nvSpPr>
          <p:spPr bwMode="auto">
            <a:xfrm>
              <a:off x="1514" y="37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5" name="Line 44"/>
            <p:cNvSpPr>
              <a:spLocks noChangeShapeType="1"/>
            </p:cNvSpPr>
            <p:nvPr/>
          </p:nvSpPr>
          <p:spPr bwMode="auto">
            <a:xfrm>
              <a:off x="2032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6" name="Text Box 45"/>
            <p:cNvSpPr txBox="1">
              <a:spLocks noChangeArrowheads="1"/>
            </p:cNvSpPr>
            <p:nvPr/>
          </p:nvSpPr>
          <p:spPr bwMode="auto">
            <a:xfrm>
              <a:off x="1296" y="3408"/>
              <a:ext cx="2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</p:grpSp>
      <p:grpSp>
        <p:nvGrpSpPr>
          <p:cNvPr id="14" name="Group 46"/>
          <p:cNvGrpSpPr>
            <a:grpSpLocks/>
          </p:cNvGrpSpPr>
          <p:nvPr/>
        </p:nvGrpSpPr>
        <p:grpSpPr bwMode="auto">
          <a:xfrm>
            <a:off x="3733800" y="5410200"/>
            <a:ext cx="1463675" cy="701675"/>
            <a:chOff x="2352" y="3408"/>
            <a:chExt cx="922" cy="442"/>
          </a:xfrm>
        </p:grpSpPr>
        <p:sp>
          <p:nvSpPr>
            <p:cNvPr id="39996" name="Freeform 47"/>
            <p:cNvSpPr>
              <a:spLocks/>
            </p:cNvSpPr>
            <p:nvPr/>
          </p:nvSpPr>
          <p:spPr bwMode="auto">
            <a:xfrm>
              <a:off x="2736" y="3504"/>
              <a:ext cx="193" cy="288"/>
            </a:xfrm>
            <a:custGeom>
              <a:avLst/>
              <a:gdLst>
                <a:gd name="T0" fmla="*/ 1 w 193"/>
                <a:gd name="T1" fmla="*/ 0 h 288"/>
                <a:gd name="T2" fmla="*/ 193 w 193"/>
                <a:gd name="T3" fmla="*/ 0 h 288"/>
                <a:gd name="T4" fmla="*/ 193 w 193"/>
                <a:gd name="T5" fmla="*/ 288 h 288"/>
                <a:gd name="T6" fmla="*/ 6 w 193"/>
                <a:gd name="T7" fmla="*/ 284 h 288"/>
                <a:gd name="T8" fmla="*/ 30 w 193"/>
                <a:gd name="T9" fmla="*/ 240 h 288"/>
                <a:gd name="T10" fmla="*/ 36 w 193"/>
                <a:gd name="T11" fmla="*/ 225 h 288"/>
                <a:gd name="T12" fmla="*/ 42 w 193"/>
                <a:gd name="T13" fmla="*/ 203 h 288"/>
                <a:gd name="T14" fmla="*/ 49 w 193"/>
                <a:gd name="T15" fmla="*/ 165 h 288"/>
                <a:gd name="T16" fmla="*/ 45 w 193"/>
                <a:gd name="T17" fmla="*/ 107 h 288"/>
                <a:gd name="T18" fmla="*/ 31 w 193"/>
                <a:gd name="T19" fmla="*/ 54 h 288"/>
                <a:gd name="T20" fmla="*/ 21 w 193"/>
                <a:gd name="T21" fmla="*/ 33 h 288"/>
                <a:gd name="T22" fmla="*/ 13 w 193"/>
                <a:gd name="T23" fmla="*/ 23 h 288"/>
                <a:gd name="T24" fmla="*/ 1 w 193"/>
                <a:gd name="T25" fmla="*/ 0 h 2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3"/>
                <a:gd name="T40" fmla="*/ 0 h 288"/>
                <a:gd name="T41" fmla="*/ 193 w 193"/>
                <a:gd name="T42" fmla="*/ 288 h 28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3" h="288">
                  <a:moveTo>
                    <a:pt x="1" y="0"/>
                  </a:moveTo>
                  <a:lnTo>
                    <a:pt x="193" y="0"/>
                  </a:lnTo>
                  <a:lnTo>
                    <a:pt x="193" y="288"/>
                  </a:lnTo>
                  <a:cubicBezTo>
                    <a:pt x="36" y="283"/>
                    <a:pt x="3" y="285"/>
                    <a:pt x="6" y="284"/>
                  </a:cubicBezTo>
                  <a:cubicBezTo>
                    <a:pt x="4" y="284"/>
                    <a:pt x="25" y="248"/>
                    <a:pt x="30" y="240"/>
                  </a:cubicBezTo>
                  <a:cubicBezTo>
                    <a:pt x="31" y="234"/>
                    <a:pt x="33" y="231"/>
                    <a:pt x="36" y="225"/>
                  </a:cubicBezTo>
                  <a:cubicBezTo>
                    <a:pt x="37" y="218"/>
                    <a:pt x="39" y="210"/>
                    <a:pt x="42" y="203"/>
                  </a:cubicBezTo>
                  <a:cubicBezTo>
                    <a:pt x="43" y="190"/>
                    <a:pt x="47" y="178"/>
                    <a:pt x="49" y="165"/>
                  </a:cubicBezTo>
                  <a:cubicBezTo>
                    <a:pt x="48" y="141"/>
                    <a:pt x="57" y="123"/>
                    <a:pt x="45" y="107"/>
                  </a:cubicBezTo>
                  <a:cubicBezTo>
                    <a:pt x="43" y="92"/>
                    <a:pt x="40" y="66"/>
                    <a:pt x="31" y="54"/>
                  </a:cubicBezTo>
                  <a:cubicBezTo>
                    <a:pt x="30" y="45"/>
                    <a:pt x="28" y="38"/>
                    <a:pt x="21" y="33"/>
                  </a:cubicBezTo>
                  <a:cubicBezTo>
                    <a:pt x="19" y="28"/>
                    <a:pt x="15" y="28"/>
                    <a:pt x="13" y="23"/>
                  </a:cubicBezTo>
                  <a:cubicBezTo>
                    <a:pt x="12" y="16"/>
                    <a:pt x="0" y="2"/>
                    <a:pt x="1" y="0"/>
                  </a:cubicBezTo>
                  <a:close/>
                </a:path>
              </a:pathLst>
            </a:cu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97" name="Line 48"/>
            <p:cNvSpPr>
              <a:spLocks noChangeShapeType="1"/>
            </p:cNvSpPr>
            <p:nvPr/>
          </p:nvSpPr>
          <p:spPr bwMode="auto">
            <a:xfrm>
              <a:off x="2736" y="350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98" name="Line 49"/>
            <p:cNvSpPr>
              <a:spLocks noChangeShapeType="1"/>
            </p:cNvSpPr>
            <p:nvPr/>
          </p:nvSpPr>
          <p:spPr bwMode="auto">
            <a:xfrm>
              <a:off x="2736" y="37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99" name="Arc 50"/>
            <p:cNvSpPr>
              <a:spLocks/>
            </p:cNvSpPr>
            <p:nvPr/>
          </p:nvSpPr>
          <p:spPr bwMode="auto">
            <a:xfrm>
              <a:off x="2928" y="3506"/>
              <a:ext cx="206" cy="288"/>
            </a:xfrm>
            <a:custGeom>
              <a:avLst/>
              <a:gdLst>
                <a:gd name="T0" fmla="*/ 0 w 18526"/>
                <a:gd name="T1" fmla="*/ 0 h 21600"/>
                <a:gd name="T2" fmla="*/ 0 w 18526"/>
                <a:gd name="T3" fmla="*/ 0 h 21600"/>
                <a:gd name="T4" fmla="*/ 0 w 18526"/>
                <a:gd name="T5" fmla="*/ 0 h 21600"/>
                <a:gd name="T6" fmla="*/ 0 60000 65536"/>
                <a:gd name="T7" fmla="*/ 0 60000 65536"/>
                <a:gd name="T8" fmla="*/ 0 60000 65536"/>
                <a:gd name="T9" fmla="*/ 0 w 18526"/>
                <a:gd name="T10" fmla="*/ 0 h 21600"/>
                <a:gd name="T11" fmla="*/ 18526 w 185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526" h="21600" fill="none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</a:path>
                <a:path w="18526" h="21600" stroke="0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00" name="Arc 51"/>
            <p:cNvSpPr>
              <a:spLocks/>
            </p:cNvSpPr>
            <p:nvPr/>
          </p:nvSpPr>
          <p:spPr bwMode="auto">
            <a:xfrm flipV="1">
              <a:off x="2928" y="3504"/>
              <a:ext cx="205" cy="288"/>
            </a:xfrm>
            <a:custGeom>
              <a:avLst/>
              <a:gdLst>
                <a:gd name="T0" fmla="*/ 0 w 18449"/>
                <a:gd name="T1" fmla="*/ 0 h 21600"/>
                <a:gd name="T2" fmla="*/ 0 w 18449"/>
                <a:gd name="T3" fmla="*/ 0 h 21600"/>
                <a:gd name="T4" fmla="*/ 0 w 18449"/>
                <a:gd name="T5" fmla="*/ 0 h 21600"/>
                <a:gd name="T6" fmla="*/ 0 60000 65536"/>
                <a:gd name="T7" fmla="*/ 0 60000 65536"/>
                <a:gd name="T8" fmla="*/ 0 60000 65536"/>
                <a:gd name="T9" fmla="*/ 0 w 18449"/>
                <a:gd name="T10" fmla="*/ 0 h 21600"/>
                <a:gd name="T11" fmla="*/ 18449 w 1844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449" h="21600" fill="none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</a:path>
                <a:path w="18449" h="21600" stroke="0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01" name="Arc 52"/>
            <p:cNvSpPr>
              <a:spLocks/>
            </p:cNvSpPr>
            <p:nvPr/>
          </p:nvSpPr>
          <p:spPr bwMode="auto">
            <a:xfrm>
              <a:off x="2544" y="3505"/>
              <a:ext cx="240" cy="288"/>
            </a:xfrm>
            <a:custGeom>
              <a:avLst/>
              <a:gdLst>
                <a:gd name="T0" fmla="*/ 0 w 21600"/>
                <a:gd name="T1" fmla="*/ 0 h 25948"/>
                <a:gd name="T2" fmla="*/ 0 w 21600"/>
                <a:gd name="T3" fmla="*/ 0 h 25948"/>
                <a:gd name="T4" fmla="*/ 0 w 21600"/>
                <a:gd name="T5" fmla="*/ 0 h 2594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948"/>
                <a:gd name="T11" fmla="*/ 21600 w 21600"/>
                <a:gd name="T12" fmla="*/ 25948 h 259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948" fill="none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</a:path>
                <a:path w="21600" h="25948" stroke="0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  <a:lnTo>
                    <a:pt x="0" y="129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02" name="Arc 53"/>
            <p:cNvSpPr>
              <a:spLocks/>
            </p:cNvSpPr>
            <p:nvPr/>
          </p:nvSpPr>
          <p:spPr bwMode="auto">
            <a:xfrm>
              <a:off x="2496" y="3504"/>
              <a:ext cx="240" cy="288"/>
            </a:xfrm>
            <a:custGeom>
              <a:avLst/>
              <a:gdLst>
                <a:gd name="T0" fmla="*/ 0 w 21600"/>
                <a:gd name="T1" fmla="*/ 0 h 25948"/>
                <a:gd name="T2" fmla="*/ 0 w 21600"/>
                <a:gd name="T3" fmla="*/ 0 h 25948"/>
                <a:gd name="T4" fmla="*/ 0 w 21600"/>
                <a:gd name="T5" fmla="*/ 0 h 2594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948"/>
                <a:gd name="T11" fmla="*/ 21600 w 21600"/>
                <a:gd name="T12" fmla="*/ 25948 h 259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948" fill="none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</a:path>
                <a:path w="21600" h="25948" stroke="0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  <a:lnTo>
                    <a:pt x="0" y="129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03" name="Line 54"/>
            <p:cNvSpPr>
              <a:spLocks noChangeShapeType="1"/>
            </p:cNvSpPr>
            <p:nvPr/>
          </p:nvSpPr>
          <p:spPr bwMode="auto">
            <a:xfrm>
              <a:off x="2566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04" name="Line 55"/>
            <p:cNvSpPr>
              <a:spLocks noChangeShapeType="1"/>
            </p:cNvSpPr>
            <p:nvPr/>
          </p:nvSpPr>
          <p:spPr bwMode="auto">
            <a:xfrm>
              <a:off x="3130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05" name="Line 56"/>
            <p:cNvSpPr>
              <a:spLocks noChangeShapeType="1"/>
            </p:cNvSpPr>
            <p:nvPr/>
          </p:nvSpPr>
          <p:spPr bwMode="auto">
            <a:xfrm>
              <a:off x="2566" y="37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06" name="Text Box 57"/>
            <p:cNvSpPr txBox="1">
              <a:spLocks noChangeArrowheads="1"/>
            </p:cNvSpPr>
            <p:nvPr/>
          </p:nvSpPr>
          <p:spPr bwMode="auto">
            <a:xfrm>
              <a:off x="2352" y="3408"/>
              <a:ext cx="2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</p:grpSp>
      <p:grpSp>
        <p:nvGrpSpPr>
          <p:cNvPr id="15" name="Group 58"/>
          <p:cNvGrpSpPr>
            <a:grpSpLocks/>
          </p:cNvGrpSpPr>
          <p:nvPr/>
        </p:nvGrpSpPr>
        <p:grpSpPr bwMode="auto">
          <a:xfrm>
            <a:off x="5486400" y="5410200"/>
            <a:ext cx="1524000" cy="701675"/>
            <a:chOff x="3456" y="3408"/>
            <a:chExt cx="960" cy="442"/>
          </a:xfrm>
        </p:grpSpPr>
        <p:sp>
          <p:nvSpPr>
            <p:cNvPr id="39988" name="Freeform 59"/>
            <p:cNvSpPr>
              <a:spLocks/>
            </p:cNvSpPr>
            <p:nvPr/>
          </p:nvSpPr>
          <p:spPr bwMode="auto">
            <a:xfrm>
              <a:off x="3792" y="3504"/>
              <a:ext cx="288" cy="288"/>
            </a:xfrm>
            <a:custGeom>
              <a:avLst/>
              <a:gdLst>
                <a:gd name="T0" fmla="*/ 288 w 288"/>
                <a:gd name="T1" fmla="*/ 0 h 288"/>
                <a:gd name="T2" fmla="*/ 0 w 288"/>
                <a:gd name="T3" fmla="*/ 0 h 288"/>
                <a:gd name="T4" fmla="*/ 0 w 288"/>
                <a:gd name="T5" fmla="*/ 288 h 288"/>
                <a:gd name="T6" fmla="*/ 288 w 288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88"/>
                <a:gd name="T14" fmla="*/ 288 w 28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88">
                  <a:moveTo>
                    <a:pt x="28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288" y="288"/>
                  </a:lnTo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9" name="Arc 60"/>
            <p:cNvSpPr>
              <a:spLocks/>
            </p:cNvSpPr>
            <p:nvPr/>
          </p:nvSpPr>
          <p:spPr bwMode="auto">
            <a:xfrm>
              <a:off x="4080" y="3504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90" name="Arc 61"/>
            <p:cNvSpPr>
              <a:spLocks/>
            </p:cNvSpPr>
            <p:nvPr/>
          </p:nvSpPr>
          <p:spPr bwMode="auto">
            <a:xfrm flipV="1">
              <a:off x="4080" y="3648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91" name="Line 62"/>
            <p:cNvSpPr>
              <a:spLocks noChangeShapeType="1"/>
            </p:cNvSpPr>
            <p:nvPr/>
          </p:nvSpPr>
          <p:spPr bwMode="auto">
            <a:xfrm>
              <a:off x="3648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92" name="Line 63"/>
            <p:cNvSpPr>
              <a:spLocks noChangeShapeType="1"/>
            </p:cNvSpPr>
            <p:nvPr/>
          </p:nvSpPr>
          <p:spPr bwMode="auto">
            <a:xfrm>
              <a:off x="3648" y="37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93" name="Line 64"/>
            <p:cNvSpPr>
              <a:spLocks noChangeShapeType="1"/>
            </p:cNvSpPr>
            <p:nvPr/>
          </p:nvSpPr>
          <p:spPr bwMode="auto">
            <a:xfrm>
              <a:off x="4272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94" name="Oval 65"/>
            <p:cNvSpPr>
              <a:spLocks noChangeArrowheads="1"/>
            </p:cNvSpPr>
            <p:nvPr/>
          </p:nvSpPr>
          <p:spPr bwMode="auto">
            <a:xfrm>
              <a:off x="4224" y="3621"/>
              <a:ext cx="48" cy="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95" name="Text Box 66"/>
            <p:cNvSpPr txBox="1">
              <a:spLocks noChangeArrowheads="1"/>
            </p:cNvSpPr>
            <p:nvPr/>
          </p:nvSpPr>
          <p:spPr bwMode="auto">
            <a:xfrm>
              <a:off x="3456" y="3408"/>
              <a:ext cx="2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</p:grpSp>
      <p:grpSp>
        <p:nvGrpSpPr>
          <p:cNvPr id="16" name="Group 67"/>
          <p:cNvGrpSpPr>
            <a:grpSpLocks/>
          </p:cNvGrpSpPr>
          <p:nvPr/>
        </p:nvGrpSpPr>
        <p:grpSpPr bwMode="auto">
          <a:xfrm>
            <a:off x="7162800" y="5410200"/>
            <a:ext cx="1468438" cy="701675"/>
            <a:chOff x="4512" y="3408"/>
            <a:chExt cx="925" cy="442"/>
          </a:xfrm>
        </p:grpSpPr>
        <p:sp>
          <p:nvSpPr>
            <p:cNvPr id="39977" name="Freeform 68"/>
            <p:cNvSpPr>
              <a:spLocks/>
            </p:cNvSpPr>
            <p:nvPr/>
          </p:nvSpPr>
          <p:spPr bwMode="auto">
            <a:xfrm>
              <a:off x="4848" y="3504"/>
              <a:ext cx="193" cy="288"/>
            </a:xfrm>
            <a:custGeom>
              <a:avLst/>
              <a:gdLst>
                <a:gd name="T0" fmla="*/ 1 w 193"/>
                <a:gd name="T1" fmla="*/ 0 h 288"/>
                <a:gd name="T2" fmla="*/ 193 w 193"/>
                <a:gd name="T3" fmla="*/ 0 h 288"/>
                <a:gd name="T4" fmla="*/ 193 w 193"/>
                <a:gd name="T5" fmla="*/ 288 h 288"/>
                <a:gd name="T6" fmla="*/ 6 w 193"/>
                <a:gd name="T7" fmla="*/ 284 h 288"/>
                <a:gd name="T8" fmla="*/ 30 w 193"/>
                <a:gd name="T9" fmla="*/ 240 h 288"/>
                <a:gd name="T10" fmla="*/ 36 w 193"/>
                <a:gd name="T11" fmla="*/ 225 h 288"/>
                <a:gd name="T12" fmla="*/ 42 w 193"/>
                <a:gd name="T13" fmla="*/ 203 h 288"/>
                <a:gd name="T14" fmla="*/ 49 w 193"/>
                <a:gd name="T15" fmla="*/ 165 h 288"/>
                <a:gd name="T16" fmla="*/ 45 w 193"/>
                <a:gd name="T17" fmla="*/ 107 h 288"/>
                <a:gd name="T18" fmla="*/ 31 w 193"/>
                <a:gd name="T19" fmla="*/ 54 h 288"/>
                <a:gd name="T20" fmla="*/ 21 w 193"/>
                <a:gd name="T21" fmla="*/ 33 h 288"/>
                <a:gd name="T22" fmla="*/ 13 w 193"/>
                <a:gd name="T23" fmla="*/ 23 h 288"/>
                <a:gd name="T24" fmla="*/ 1 w 193"/>
                <a:gd name="T25" fmla="*/ 0 h 2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3"/>
                <a:gd name="T40" fmla="*/ 0 h 288"/>
                <a:gd name="T41" fmla="*/ 193 w 193"/>
                <a:gd name="T42" fmla="*/ 288 h 28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3" h="288">
                  <a:moveTo>
                    <a:pt x="1" y="0"/>
                  </a:moveTo>
                  <a:lnTo>
                    <a:pt x="193" y="0"/>
                  </a:lnTo>
                  <a:lnTo>
                    <a:pt x="193" y="288"/>
                  </a:lnTo>
                  <a:cubicBezTo>
                    <a:pt x="36" y="283"/>
                    <a:pt x="3" y="285"/>
                    <a:pt x="6" y="284"/>
                  </a:cubicBezTo>
                  <a:cubicBezTo>
                    <a:pt x="4" y="284"/>
                    <a:pt x="25" y="248"/>
                    <a:pt x="30" y="240"/>
                  </a:cubicBezTo>
                  <a:cubicBezTo>
                    <a:pt x="31" y="234"/>
                    <a:pt x="33" y="231"/>
                    <a:pt x="36" y="225"/>
                  </a:cubicBezTo>
                  <a:cubicBezTo>
                    <a:pt x="37" y="218"/>
                    <a:pt x="39" y="210"/>
                    <a:pt x="42" y="203"/>
                  </a:cubicBezTo>
                  <a:cubicBezTo>
                    <a:pt x="43" y="190"/>
                    <a:pt x="47" y="178"/>
                    <a:pt x="49" y="165"/>
                  </a:cubicBezTo>
                  <a:cubicBezTo>
                    <a:pt x="48" y="141"/>
                    <a:pt x="57" y="123"/>
                    <a:pt x="45" y="107"/>
                  </a:cubicBezTo>
                  <a:cubicBezTo>
                    <a:pt x="43" y="92"/>
                    <a:pt x="40" y="66"/>
                    <a:pt x="31" y="54"/>
                  </a:cubicBezTo>
                  <a:cubicBezTo>
                    <a:pt x="30" y="45"/>
                    <a:pt x="28" y="38"/>
                    <a:pt x="21" y="33"/>
                  </a:cubicBezTo>
                  <a:cubicBezTo>
                    <a:pt x="19" y="28"/>
                    <a:pt x="15" y="28"/>
                    <a:pt x="13" y="23"/>
                  </a:cubicBezTo>
                  <a:cubicBezTo>
                    <a:pt x="12" y="16"/>
                    <a:pt x="0" y="2"/>
                    <a:pt x="1" y="0"/>
                  </a:cubicBezTo>
                  <a:close/>
                </a:path>
              </a:pathLst>
            </a:cu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8" name="Line 69"/>
            <p:cNvSpPr>
              <a:spLocks noChangeShapeType="1"/>
            </p:cNvSpPr>
            <p:nvPr/>
          </p:nvSpPr>
          <p:spPr bwMode="auto">
            <a:xfrm>
              <a:off x="4848" y="350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9" name="Line 70"/>
            <p:cNvSpPr>
              <a:spLocks noChangeShapeType="1"/>
            </p:cNvSpPr>
            <p:nvPr/>
          </p:nvSpPr>
          <p:spPr bwMode="auto">
            <a:xfrm>
              <a:off x="4848" y="37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0" name="Arc 71"/>
            <p:cNvSpPr>
              <a:spLocks/>
            </p:cNvSpPr>
            <p:nvPr/>
          </p:nvSpPr>
          <p:spPr bwMode="auto">
            <a:xfrm>
              <a:off x="5040" y="3506"/>
              <a:ext cx="206" cy="288"/>
            </a:xfrm>
            <a:custGeom>
              <a:avLst/>
              <a:gdLst>
                <a:gd name="T0" fmla="*/ 0 w 18526"/>
                <a:gd name="T1" fmla="*/ 0 h 21600"/>
                <a:gd name="T2" fmla="*/ 0 w 18526"/>
                <a:gd name="T3" fmla="*/ 0 h 21600"/>
                <a:gd name="T4" fmla="*/ 0 w 18526"/>
                <a:gd name="T5" fmla="*/ 0 h 21600"/>
                <a:gd name="T6" fmla="*/ 0 60000 65536"/>
                <a:gd name="T7" fmla="*/ 0 60000 65536"/>
                <a:gd name="T8" fmla="*/ 0 60000 65536"/>
                <a:gd name="T9" fmla="*/ 0 w 18526"/>
                <a:gd name="T10" fmla="*/ 0 h 21600"/>
                <a:gd name="T11" fmla="*/ 18526 w 185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526" h="21600" fill="none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</a:path>
                <a:path w="18526" h="21600" stroke="0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1" name="Arc 72"/>
            <p:cNvSpPr>
              <a:spLocks/>
            </p:cNvSpPr>
            <p:nvPr/>
          </p:nvSpPr>
          <p:spPr bwMode="auto">
            <a:xfrm flipV="1">
              <a:off x="5040" y="3504"/>
              <a:ext cx="205" cy="288"/>
            </a:xfrm>
            <a:custGeom>
              <a:avLst/>
              <a:gdLst>
                <a:gd name="T0" fmla="*/ 0 w 18449"/>
                <a:gd name="T1" fmla="*/ 0 h 21600"/>
                <a:gd name="T2" fmla="*/ 0 w 18449"/>
                <a:gd name="T3" fmla="*/ 0 h 21600"/>
                <a:gd name="T4" fmla="*/ 0 w 18449"/>
                <a:gd name="T5" fmla="*/ 0 h 21600"/>
                <a:gd name="T6" fmla="*/ 0 60000 65536"/>
                <a:gd name="T7" fmla="*/ 0 60000 65536"/>
                <a:gd name="T8" fmla="*/ 0 60000 65536"/>
                <a:gd name="T9" fmla="*/ 0 w 18449"/>
                <a:gd name="T10" fmla="*/ 0 h 21600"/>
                <a:gd name="T11" fmla="*/ 18449 w 1844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449" h="21600" fill="none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</a:path>
                <a:path w="18449" h="21600" stroke="0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2" name="Arc 73"/>
            <p:cNvSpPr>
              <a:spLocks/>
            </p:cNvSpPr>
            <p:nvPr/>
          </p:nvSpPr>
          <p:spPr bwMode="auto">
            <a:xfrm>
              <a:off x="4656" y="3505"/>
              <a:ext cx="240" cy="288"/>
            </a:xfrm>
            <a:custGeom>
              <a:avLst/>
              <a:gdLst>
                <a:gd name="T0" fmla="*/ 0 w 21600"/>
                <a:gd name="T1" fmla="*/ 0 h 25948"/>
                <a:gd name="T2" fmla="*/ 0 w 21600"/>
                <a:gd name="T3" fmla="*/ 0 h 25948"/>
                <a:gd name="T4" fmla="*/ 0 w 21600"/>
                <a:gd name="T5" fmla="*/ 0 h 2594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948"/>
                <a:gd name="T11" fmla="*/ 21600 w 21600"/>
                <a:gd name="T12" fmla="*/ 25948 h 259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948" fill="none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</a:path>
                <a:path w="21600" h="25948" stroke="0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  <a:lnTo>
                    <a:pt x="0" y="129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3" name="Line 74"/>
            <p:cNvSpPr>
              <a:spLocks noChangeShapeType="1"/>
            </p:cNvSpPr>
            <p:nvPr/>
          </p:nvSpPr>
          <p:spPr bwMode="auto">
            <a:xfrm>
              <a:off x="4730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4" name="Line 75"/>
            <p:cNvSpPr>
              <a:spLocks noChangeShapeType="1"/>
            </p:cNvSpPr>
            <p:nvPr/>
          </p:nvSpPr>
          <p:spPr bwMode="auto">
            <a:xfrm>
              <a:off x="4730" y="37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5" name="Line 76"/>
            <p:cNvSpPr>
              <a:spLocks noChangeShapeType="1"/>
            </p:cNvSpPr>
            <p:nvPr/>
          </p:nvSpPr>
          <p:spPr bwMode="auto">
            <a:xfrm>
              <a:off x="5293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6" name="Oval 77"/>
            <p:cNvSpPr>
              <a:spLocks noChangeArrowheads="1"/>
            </p:cNvSpPr>
            <p:nvPr/>
          </p:nvSpPr>
          <p:spPr bwMode="auto">
            <a:xfrm>
              <a:off x="5241" y="3621"/>
              <a:ext cx="48" cy="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7" name="Text Box 78"/>
            <p:cNvSpPr txBox="1">
              <a:spLocks noChangeArrowheads="1"/>
            </p:cNvSpPr>
            <p:nvPr/>
          </p:nvSpPr>
          <p:spPr bwMode="auto">
            <a:xfrm>
              <a:off x="4512" y="3408"/>
              <a:ext cx="2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</p:grpSp>
      <p:grpSp>
        <p:nvGrpSpPr>
          <p:cNvPr id="17" name="Group 79"/>
          <p:cNvGrpSpPr>
            <a:grpSpLocks/>
          </p:cNvGrpSpPr>
          <p:nvPr/>
        </p:nvGrpSpPr>
        <p:grpSpPr bwMode="auto">
          <a:xfrm>
            <a:off x="152400" y="5410200"/>
            <a:ext cx="1846263" cy="701675"/>
            <a:chOff x="96" y="3408"/>
            <a:chExt cx="1163" cy="442"/>
          </a:xfrm>
        </p:grpSpPr>
        <p:grpSp>
          <p:nvGrpSpPr>
            <p:cNvPr id="18" name="Group 80"/>
            <p:cNvGrpSpPr>
              <a:grpSpLocks/>
            </p:cNvGrpSpPr>
            <p:nvPr/>
          </p:nvGrpSpPr>
          <p:grpSpPr bwMode="auto">
            <a:xfrm>
              <a:off x="336" y="3504"/>
              <a:ext cx="720" cy="288"/>
              <a:chOff x="336" y="3504"/>
              <a:chExt cx="720" cy="288"/>
            </a:xfrm>
          </p:grpSpPr>
          <p:sp>
            <p:nvSpPr>
              <p:cNvPr id="39971" name="Freeform 81"/>
              <p:cNvSpPr>
                <a:spLocks/>
              </p:cNvSpPr>
              <p:nvPr/>
            </p:nvSpPr>
            <p:spPr bwMode="auto">
              <a:xfrm>
                <a:off x="480" y="3504"/>
                <a:ext cx="288" cy="288"/>
              </a:xfrm>
              <a:custGeom>
                <a:avLst/>
                <a:gdLst>
                  <a:gd name="T0" fmla="*/ 288 w 288"/>
                  <a:gd name="T1" fmla="*/ 0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288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288"/>
                    </a:lnTo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72" name="Arc 82"/>
              <p:cNvSpPr>
                <a:spLocks/>
              </p:cNvSpPr>
              <p:nvPr/>
            </p:nvSpPr>
            <p:spPr bwMode="auto">
              <a:xfrm>
                <a:off x="768" y="3504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73" name="Arc 83"/>
              <p:cNvSpPr>
                <a:spLocks/>
              </p:cNvSpPr>
              <p:nvPr/>
            </p:nvSpPr>
            <p:spPr bwMode="auto">
              <a:xfrm flipV="1">
                <a:off x="768" y="3648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74" name="Line 84"/>
              <p:cNvSpPr>
                <a:spLocks noChangeShapeType="1"/>
              </p:cNvSpPr>
              <p:nvPr/>
            </p:nvSpPr>
            <p:spPr bwMode="auto">
              <a:xfrm>
                <a:off x="336" y="355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75" name="Line 85"/>
              <p:cNvSpPr>
                <a:spLocks noChangeShapeType="1"/>
              </p:cNvSpPr>
              <p:nvPr/>
            </p:nvSpPr>
            <p:spPr bwMode="auto">
              <a:xfrm>
                <a:off x="336" y="374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76" name="Line 86"/>
              <p:cNvSpPr>
                <a:spLocks noChangeShapeType="1"/>
              </p:cNvSpPr>
              <p:nvPr/>
            </p:nvSpPr>
            <p:spPr bwMode="auto">
              <a:xfrm>
                <a:off x="912" y="364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9969" name="Text Box 87"/>
            <p:cNvSpPr txBox="1">
              <a:spLocks noChangeArrowheads="1"/>
            </p:cNvSpPr>
            <p:nvPr/>
          </p:nvSpPr>
          <p:spPr bwMode="auto">
            <a:xfrm>
              <a:off x="96" y="3408"/>
              <a:ext cx="2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  <p:sp>
          <p:nvSpPr>
            <p:cNvPr id="39970" name="Text Box 88"/>
            <p:cNvSpPr txBox="1">
              <a:spLocks noChangeArrowheads="1"/>
            </p:cNvSpPr>
            <p:nvPr/>
          </p:nvSpPr>
          <p:spPr bwMode="auto">
            <a:xfrm>
              <a:off x="1036" y="3513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C</a:t>
              </a:r>
            </a:p>
          </p:txBody>
        </p:sp>
      </p:grpSp>
      <p:sp>
        <p:nvSpPr>
          <p:cNvPr id="39953" name="Line 89"/>
          <p:cNvSpPr>
            <a:spLocks noChangeShapeType="1"/>
          </p:cNvSpPr>
          <p:nvPr/>
        </p:nvSpPr>
        <p:spPr bwMode="auto">
          <a:xfrm flipV="1">
            <a:off x="8229600" y="5943600"/>
            <a:ext cx="76200" cy="304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4" name="Line 90"/>
          <p:cNvSpPr>
            <a:spLocks noChangeShapeType="1"/>
          </p:cNvSpPr>
          <p:nvPr/>
        </p:nvSpPr>
        <p:spPr bwMode="auto">
          <a:xfrm flipV="1">
            <a:off x="6629400" y="5943600"/>
            <a:ext cx="76200" cy="304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5" name="Text Box 91"/>
          <p:cNvSpPr txBox="1">
            <a:spLocks noChangeArrowheads="1"/>
          </p:cNvSpPr>
          <p:nvPr/>
        </p:nvSpPr>
        <p:spPr bwMode="auto">
          <a:xfrm>
            <a:off x="4800600" y="6270625"/>
            <a:ext cx="412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bubbles mean inverted (e.g., NOT AND </a:t>
            </a:r>
            <a:r>
              <a:rPr lang="en-US" sz="1400">
                <a:solidFill>
                  <a:schemeClr val="hlink"/>
                </a:solidFill>
                <a:sym typeface="Symbol" pitchFamily="-111" charset="2"/>
              </a:rPr>
              <a:t> NAND</a:t>
            </a:r>
            <a:r>
              <a:rPr lang="en-US" sz="1400">
                <a:solidFill>
                  <a:schemeClr val="hlink"/>
                </a:solidFill>
              </a:rPr>
              <a:t>)</a:t>
            </a:r>
          </a:p>
        </p:txBody>
      </p:sp>
      <p:grpSp>
        <p:nvGrpSpPr>
          <p:cNvPr id="19" name="Group 92"/>
          <p:cNvGrpSpPr>
            <a:grpSpLocks/>
          </p:cNvGrpSpPr>
          <p:nvPr/>
        </p:nvGrpSpPr>
        <p:grpSpPr bwMode="auto">
          <a:xfrm>
            <a:off x="7162800" y="1143000"/>
            <a:ext cx="1295400" cy="457200"/>
            <a:chOff x="4512" y="720"/>
            <a:chExt cx="816" cy="288"/>
          </a:xfrm>
        </p:grpSpPr>
        <p:sp>
          <p:nvSpPr>
            <p:cNvPr id="39963" name="AutoShape 93"/>
            <p:cNvSpPr>
              <a:spLocks noChangeArrowheads="1"/>
            </p:cNvSpPr>
            <p:nvPr/>
          </p:nvSpPr>
          <p:spPr bwMode="auto">
            <a:xfrm rot="5400000">
              <a:off x="4848" y="720"/>
              <a:ext cx="288" cy="288"/>
            </a:xfrm>
            <a:prstGeom prst="triangle">
              <a:avLst>
                <a:gd name="adj" fmla="val 50000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64" name="Line 94"/>
            <p:cNvSpPr>
              <a:spLocks noChangeShapeType="1"/>
            </p:cNvSpPr>
            <p:nvPr/>
          </p:nvSpPr>
          <p:spPr bwMode="auto">
            <a:xfrm>
              <a:off x="4704" y="86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65" name="Line 95"/>
            <p:cNvSpPr>
              <a:spLocks noChangeShapeType="1"/>
            </p:cNvSpPr>
            <p:nvPr/>
          </p:nvSpPr>
          <p:spPr bwMode="auto">
            <a:xfrm>
              <a:off x="5184" y="871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66" name="Oval 96"/>
            <p:cNvSpPr>
              <a:spLocks noChangeArrowheads="1"/>
            </p:cNvSpPr>
            <p:nvPr/>
          </p:nvSpPr>
          <p:spPr bwMode="auto">
            <a:xfrm>
              <a:off x="5136" y="844"/>
              <a:ext cx="48" cy="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67" name="Text Box 97"/>
            <p:cNvSpPr txBox="1">
              <a:spLocks noChangeArrowheads="1"/>
            </p:cNvSpPr>
            <p:nvPr/>
          </p:nvSpPr>
          <p:spPr bwMode="auto">
            <a:xfrm>
              <a:off x="4512" y="720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</p:txBody>
        </p:sp>
      </p:grpSp>
      <p:grpSp>
        <p:nvGrpSpPr>
          <p:cNvPr id="20" name="Group 98"/>
          <p:cNvGrpSpPr>
            <a:grpSpLocks/>
          </p:cNvGrpSpPr>
          <p:nvPr/>
        </p:nvGrpSpPr>
        <p:grpSpPr bwMode="auto">
          <a:xfrm>
            <a:off x="8077200" y="1447800"/>
            <a:ext cx="811213" cy="1295400"/>
            <a:chOff x="5136" y="1286"/>
            <a:chExt cx="511" cy="816"/>
          </a:xfrm>
        </p:grpSpPr>
        <p:sp>
          <p:nvSpPr>
            <p:cNvPr id="39958" name="Text Box 99"/>
            <p:cNvSpPr txBox="1">
              <a:spLocks noChangeArrowheads="1"/>
            </p:cNvSpPr>
            <p:nvPr/>
          </p:nvSpPr>
          <p:spPr bwMode="auto">
            <a:xfrm>
              <a:off x="5146" y="1525"/>
              <a:ext cx="44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1    0</a:t>
              </a:r>
            </a:p>
          </p:txBody>
        </p:sp>
        <p:grpSp>
          <p:nvGrpSpPr>
            <p:cNvPr id="21" name="Group 100"/>
            <p:cNvGrpSpPr>
              <a:grpSpLocks/>
            </p:cNvGrpSpPr>
            <p:nvPr/>
          </p:nvGrpSpPr>
          <p:grpSpPr bwMode="auto">
            <a:xfrm>
              <a:off x="5136" y="1562"/>
              <a:ext cx="432" cy="502"/>
              <a:chOff x="5136" y="1562"/>
              <a:chExt cx="432" cy="502"/>
            </a:xfrm>
          </p:grpSpPr>
          <p:sp>
            <p:nvSpPr>
              <p:cNvPr id="39961" name="Line 101"/>
              <p:cNvSpPr>
                <a:spLocks noChangeShapeType="1"/>
              </p:cNvSpPr>
              <p:nvPr/>
            </p:nvSpPr>
            <p:spPr bwMode="auto">
              <a:xfrm>
                <a:off x="5136" y="1706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62" name="Line 102"/>
              <p:cNvSpPr>
                <a:spLocks noChangeShapeType="1"/>
              </p:cNvSpPr>
              <p:nvPr/>
            </p:nvSpPr>
            <p:spPr bwMode="auto">
              <a:xfrm>
                <a:off x="5376" y="1562"/>
                <a:ext cx="0" cy="5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9960" name="Text Box 103"/>
            <p:cNvSpPr txBox="1">
              <a:spLocks noChangeArrowheads="1"/>
            </p:cNvSpPr>
            <p:nvPr/>
          </p:nvSpPr>
          <p:spPr bwMode="auto">
            <a:xfrm>
              <a:off x="5136" y="1286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NOT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46EFB1-482B-3447-B908-B249DB70B37A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15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An inverter (NOT) from MOSFETS:</a:t>
            </a:r>
          </a:p>
        </p:txBody>
      </p:sp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685800" y="1066800"/>
            <a:ext cx="2819400" cy="3048000"/>
            <a:chOff x="432" y="672"/>
            <a:chExt cx="1776" cy="1920"/>
          </a:xfrm>
        </p:grpSpPr>
        <p:grpSp>
          <p:nvGrpSpPr>
            <p:cNvPr id="3" name="Group 103"/>
            <p:cNvGrpSpPr>
              <a:grpSpLocks/>
            </p:cNvGrpSpPr>
            <p:nvPr/>
          </p:nvGrpSpPr>
          <p:grpSpPr bwMode="auto">
            <a:xfrm>
              <a:off x="1008" y="1632"/>
              <a:ext cx="633" cy="768"/>
              <a:chOff x="1008" y="1632"/>
              <a:chExt cx="633" cy="768"/>
            </a:xfrm>
          </p:grpSpPr>
          <p:grpSp>
            <p:nvGrpSpPr>
              <p:cNvPr id="4" name="Group 102"/>
              <p:cNvGrpSpPr>
                <a:grpSpLocks/>
              </p:cNvGrpSpPr>
              <p:nvPr/>
            </p:nvGrpSpPr>
            <p:grpSpPr bwMode="auto">
              <a:xfrm>
                <a:off x="1008" y="1632"/>
                <a:ext cx="624" cy="768"/>
                <a:chOff x="1008" y="1632"/>
                <a:chExt cx="624" cy="768"/>
              </a:xfrm>
            </p:grpSpPr>
            <p:sp>
              <p:nvSpPr>
                <p:cNvPr id="42082" name="Line 6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83" name="Line 7"/>
                <p:cNvSpPr>
                  <a:spLocks noChangeShapeType="1"/>
                </p:cNvSpPr>
                <p:nvPr/>
              </p:nvSpPr>
              <p:spPr bwMode="auto">
                <a:xfrm>
                  <a:off x="1344" y="19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84" name="Line 8"/>
                <p:cNvSpPr>
                  <a:spLocks noChangeShapeType="1"/>
                </p:cNvSpPr>
                <p:nvPr/>
              </p:nvSpPr>
              <p:spPr bwMode="auto">
                <a:xfrm>
                  <a:off x="1392" y="1872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85" name="Line 9"/>
                <p:cNvSpPr>
                  <a:spLocks noChangeShapeType="1"/>
                </p:cNvSpPr>
                <p:nvPr/>
              </p:nvSpPr>
              <p:spPr bwMode="auto">
                <a:xfrm>
                  <a:off x="1392" y="192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86" name="Line 10"/>
                <p:cNvSpPr>
                  <a:spLocks noChangeShapeType="1"/>
                </p:cNvSpPr>
                <p:nvPr/>
              </p:nvSpPr>
              <p:spPr bwMode="auto">
                <a:xfrm>
                  <a:off x="1392" y="211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87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632" y="1632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88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632" y="2112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392" y="2016"/>
                <a:ext cx="249" cy="112"/>
                <a:chOff x="672" y="2784"/>
                <a:chExt cx="249" cy="112"/>
              </a:xfrm>
            </p:grpSpPr>
            <p:sp>
              <p:nvSpPr>
                <p:cNvPr id="42079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912" y="278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80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672" y="278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81" name="Oval 16"/>
                <p:cNvSpPr>
                  <a:spLocks noChangeArrowheads="1"/>
                </p:cNvSpPr>
                <p:nvPr/>
              </p:nvSpPr>
              <p:spPr bwMode="auto">
                <a:xfrm>
                  <a:off x="898" y="2873"/>
                  <a:ext cx="23" cy="2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105"/>
            <p:cNvGrpSpPr>
              <a:grpSpLocks/>
            </p:cNvGrpSpPr>
            <p:nvPr/>
          </p:nvGrpSpPr>
          <p:grpSpPr bwMode="auto">
            <a:xfrm>
              <a:off x="1008" y="864"/>
              <a:ext cx="633" cy="768"/>
              <a:chOff x="1008" y="864"/>
              <a:chExt cx="633" cy="768"/>
            </a:xfrm>
          </p:grpSpPr>
          <p:grpSp>
            <p:nvGrpSpPr>
              <p:cNvPr id="7" name="Group 104"/>
              <p:cNvGrpSpPr>
                <a:grpSpLocks/>
              </p:cNvGrpSpPr>
              <p:nvPr/>
            </p:nvGrpSpPr>
            <p:grpSpPr bwMode="auto">
              <a:xfrm>
                <a:off x="1008" y="864"/>
                <a:ext cx="624" cy="768"/>
                <a:chOff x="1008" y="864"/>
                <a:chExt cx="624" cy="768"/>
              </a:xfrm>
            </p:grpSpPr>
            <p:sp>
              <p:nvSpPr>
                <p:cNvPr id="42070" name="Line 19"/>
                <p:cNvSpPr>
                  <a:spLocks noChangeShapeType="1"/>
                </p:cNvSpPr>
                <p:nvPr/>
              </p:nvSpPr>
              <p:spPr bwMode="auto">
                <a:xfrm>
                  <a:off x="1008" y="1152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71" name="Line 20"/>
                <p:cNvSpPr>
                  <a:spLocks noChangeShapeType="1"/>
                </p:cNvSpPr>
                <p:nvPr/>
              </p:nvSpPr>
              <p:spPr bwMode="auto">
                <a:xfrm>
                  <a:off x="1344" y="115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72" name="Line 21"/>
                <p:cNvSpPr>
                  <a:spLocks noChangeShapeType="1"/>
                </p:cNvSpPr>
                <p:nvPr/>
              </p:nvSpPr>
              <p:spPr bwMode="auto">
                <a:xfrm>
                  <a:off x="1392" y="1104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73" name="Line 22"/>
                <p:cNvSpPr>
                  <a:spLocks noChangeShapeType="1"/>
                </p:cNvSpPr>
                <p:nvPr/>
              </p:nvSpPr>
              <p:spPr bwMode="auto">
                <a:xfrm>
                  <a:off x="1392" y="115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74" name="Line 23"/>
                <p:cNvSpPr>
                  <a:spLocks noChangeShapeType="1"/>
                </p:cNvSpPr>
                <p:nvPr/>
              </p:nvSpPr>
              <p:spPr bwMode="auto">
                <a:xfrm>
                  <a:off x="1392" y="134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75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1632" y="864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76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632" y="1344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1392" y="1136"/>
                <a:ext cx="249" cy="112"/>
                <a:chOff x="1479" y="2672"/>
                <a:chExt cx="249" cy="112"/>
              </a:xfrm>
            </p:grpSpPr>
            <p:sp>
              <p:nvSpPr>
                <p:cNvPr id="42067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719" y="268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68" name="Line 28"/>
                <p:cNvSpPr>
                  <a:spLocks noChangeShapeType="1"/>
                </p:cNvSpPr>
                <p:nvPr/>
              </p:nvSpPr>
              <p:spPr bwMode="auto">
                <a:xfrm>
                  <a:off x="1479" y="278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69" name="Oval 29"/>
                <p:cNvSpPr>
                  <a:spLocks noChangeArrowheads="1"/>
                </p:cNvSpPr>
                <p:nvPr/>
              </p:nvSpPr>
              <p:spPr bwMode="auto">
                <a:xfrm>
                  <a:off x="1705" y="2672"/>
                  <a:ext cx="23" cy="2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42058" name="Line 30"/>
            <p:cNvSpPr>
              <a:spLocks noChangeShapeType="1"/>
            </p:cNvSpPr>
            <p:nvPr/>
          </p:nvSpPr>
          <p:spPr bwMode="auto">
            <a:xfrm>
              <a:off x="1008" y="1152"/>
              <a:ext cx="0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59" name="Line 31"/>
            <p:cNvSpPr>
              <a:spLocks noChangeShapeType="1"/>
            </p:cNvSpPr>
            <p:nvPr/>
          </p:nvSpPr>
          <p:spPr bwMode="auto">
            <a:xfrm flipH="1">
              <a:off x="432" y="1632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60" name="Line 32"/>
            <p:cNvSpPr>
              <a:spLocks noChangeShapeType="1"/>
            </p:cNvSpPr>
            <p:nvPr/>
          </p:nvSpPr>
          <p:spPr bwMode="auto">
            <a:xfrm>
              <a:off x="1632" y="1632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61" name="Text Box 33"/>
            <p:cNvSpPr txBox="1">
              <a:spLocks noChangeArrowheads="1"/>
            </p:cNvSpPr>
            <p:nvPr/>
          </p:nvSpPr>
          <p:spPr bwMode="auto">
            <a:xfrm>
              <a:off x="1488" y="672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5 V</a:t>
              </a:r>
              <a:endParaRPr lang="en-US" sz="1400"/>
            </a:p>
          </p:txBody>
        </p:sp>
        <p:sp>
          <p:nvSpPr>
            <p:cNvPr id="42062" name="Text Box 34"/>
            <p:cNvSpPr txBox="1">
              <a:spLocks noChangeArrowheads="1"/>
            </p:cNvSpPr>
            <p:nvPr/>
          </p:nvSpPr>
          <p:spPr bwMode="auto">
            <a:xfrm>
              <a:off x="1488" y="2400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0 V</a:t>
              </a:r>
              <a:endParaRPr lang="en-US" sz="1400"/>
            </a:p>
          </p:txBody>
        </p:sp>
        <p:sp>
          <p:nvSpPr>
            <p:cNvPr id="42063" name="Text Box 35"/>
            <p:cNvSpPr txBox="1">
              <a:spLocks noChangeArrowheads="1"/>
            </p:cNvSpPr>
            <p:nvPr/>
          </p:nvSpPr>
          <p:spPr bwMode="auto">
            <a:xfrm>
              <a:off x="492" y="1392"/>
              <a:ext cx="35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input</a:t>
              </a:r>
              <a:endParaRPr lang="en-US" sz="1400"/>
            </a:p>
          </p:txBody>
        </p:sp>
        <p:sp>
          <p:nvSpPr>
            <p:cNvPr id="42064" name="Text Box 36"/>
            <p:cNvSpPr txBox="1">
              <a:spLocks noChangeArrowheads="1"/>
            </p:cNvSpPr>
            <p:nvPr/>
          </p:nvSpPr>
          <p:spPr bwMode="auto">
            <a:xfrm>
              <a:off x="1706" y="1392"/>
              <a:ext cx="4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output</a:t>
              </a:r>
              <a:endParaRPr lang="en-US" sz="1400"/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6330950" y="1219200"/>
            <a:ext cx="2203450" cy="2743200"/>
            <a:chOff x="3844" y="1296"/>
            <a:chExt cx="1388" cy="1728"/>
          </a:xfrm>
        </p:grpSpPr>
        <p:grpSp>
          <p:nvGrpSpPr>
            <p:cNvPr id="10" name="Group 38"/>
            <p:cNvGrpSpPr>
              <a:grpSpLocks/>
            </p:cNvGrpSpPr>
            <p:nvPr/>
          </p:nvGrpSpPr>
          <p:grpSpPr bwMode="auto">
            <a:xfrm>
              <a:off x="4320" y="2160"/>
              <a:ext cx="480" cy="672"/>
              <a:chOff x="2880" y="2352"/>
              <a:chExt cx="480" cy="672"/>
            </a:xfrm>
          </p:grpSpPr>
          <p:grpSp>
            <p:nvGrpSpPr>
              <p:cNvPr id="11" name="Group 39"/>
              <p:cNvGrpSpPr>
                <a:grpSpLocks/>
              </p:cNvGrpSpPr>
              <p:nvPr/>
            </p:nvGrpSpPr>
            <p:grpSpPr bwMode="auto">
              <a:xfrm>
                <a:off x="2880" y="2352"/>
                <a:ext cx="480" cy="672"/>
                <a:chOff x="2112" y="2352"/>
                <a:chExt cx="480" cy="672"/>
              </a:xfrm>
            </p:grpSpPr>
            <p:sp>
              <p:nvSpPr>
                <p:cNvPr id="42051" name="Rectangle 40"/>
                <p:cNvSpPr>
                  <a:spLocks noChangeArrowheads="1"/>
                </p:cNvSpPr>
                <p:nvPr/>
              </p:nvSpPr>
              <p:spPr bwMode="auto">
                <a:xfrm>
                  <a:off x="2400" y="2544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52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496" y="2352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53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496" y="278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54" name="Line 43"/>
                <p:cNvSpPr>
                  <a:spLocks noChangeShapeType="1"/>
                </p:cNvSpPr>
                <p:nvPr/>
              </p:nvSpPr>
              <p:spPr bwMode="auto">
                <a:xfrm>
                  <a:off x="2112" y="2688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55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2487" y="2761"/>
                  <a:ext cx="23" cy="2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2050" name="Line 45"/>
              <p:cNvSpPr>
                <a:spLocks noChangeShapeType="1"/>
              </p:cNvSpPr>
              <p:nvPr/>
            </p:nvSpPr>
            <p:spPr bwMode="auto">
              <a:xfrm flipV="1">
                <a:off x="3264" y="2592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46"/>
            <p:cNvGrpSpPr>
              <a:grpSpLocks/>
            </p:cNvGrpSpPr>
            <p:nvPr/>
          </p:nvGrpSpPr>
          <p:grpSpPr bwMode="auto">
            <a:xfrm>
              <a:off x="4320" y="1488"/>
              <a:ext cx="480" cy="672"/>
              <a:chOff x="2400" y="2832"/>
              <a:chExt cx="480" cy="672"/>
            </a:xfrm>
          </p:grpSpPr>
          <p:grpSp>
            <p:nvGrpSpPr>
              <p:cNvPr id="13" name="Group 47"/>
              <p:cNvGrpSpPr>
                <a:grpSpLocks/>
              </p:cNvGrpSpPr>
              <p:nvPr/>
            </p:nvGrpSpPr>
            <p:grpSpPr bwMode="auto">
              <a:xfrm flipV="1">
                <a:off x="2400" y="2832"/>
                <a:ext cx="480" cy="672"/>
                <a:chOff x="2112" y="2352"/>
                <a:chExt cx="480" cy="672"/>
              </a:xfrm>
            </p:grpSpPr>
            <p:sp>
              <p:nvSpPr>
                <p:cNvPr id="42044" name="Rectangle 48"/>
                <p:cNvSpPr>
                  <a:spLocks noChangeArrowheads="1"/>
                </p:cNvSpPr>
                <p:nvPr/>
              </p:nvSpPr>
              <p:spPr bwMode="auto">
                <a:xfrm>
                  <a:off x="2400" y="2544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45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2496" y="2352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46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2496" y="278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47" name="Line 51"/>
                <p:cNvSpPr>
                  <a:spLocks noChangeShapeType="1"/>
                </p:cNvSpPr>
                <p:nvPr/>
              </p:nvSpPr>
              <p:spPr bwMode="auto">
                <a:xfrm>
                  <a:off x="2112" y="2688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48" name="Oval 52"/>
                <p:cNvSpPr>
                  <a:spLocks noChangeAspect="1" noChangeArrowheads="1"/>
                </p:cNvSpPr>
                <p:nvPr/>
              </p:nvSpPr>
              <p:spPr bwMode="auto">
                <a:xfrm>
                  <a:off x="2487" y="2761"/>
                  <a:ext cx="23" cy="2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2043" name="Line 53"/>
              <p:cNvSpPr>
                <a:spLocks noChangeShapeType="1"/>
              </p:cNvSpPr>
              <p:nvPr/>
            </p:nvSpPr>
            <p:spPr bwMode="auto">
              <a:xfrm>
                <a:off x="2784" y="3072"/>
                <a:ext cx="48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2035" name="Line 54"/>
            <p:cNvSpPr>
              <a:spLocks noChangeShapeType="1"/>
            </p:cNvSpPr>
            <p:nvPr/>
          </p:nvSpPr>
          <p:spPr bwMode="auto">
            <a:xfrm>
              <a:off x="4320" y="1824"/>
              <a:ext cx="0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36" name="Line 55"/>
            <p:cNvSpPr>
              <a:spLocks noChangeShapeType="1"/>
            </p:cNvSpPr>
            <p:nvPr/>
          </p:nvSpPr>
          <p:spPr bwMode="auto">
            <a:xfrm>
              <a:off x="4080" y="2160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37" name="Line 56"/>
            <p:cNvSpPr>
              <a:spLocks noChangeShapeType="1"/>
            </p:cNvSpPr>
            <p:nvPr/>
          </p:nvSpPr>
          <p:spPr bwMode="auto">
            <a:xfrm>
              <a:off x="4704" y="2160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38" name="Text Box 57"/>
            <p:cNvSpPr txBox="1">
              <a:spLocks noChangeArrowheads="1"/>
            </p:cNvSpPr>
            <p:nvPr/>
          </p:nvSpPr>
          <p:spPr bwMode="auto">
            <a:xfrm>
              <a:off x="4564" y="1296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5 V</a:t>
              </a:r>
              <a:endParaRPr lang="en-US" sz="1400"/>
            </a:p>
          </p:txBody>
        </p:sp>
        <p:sp>
          <p:nvSpPr>
            <p:cNvPr id="42039" name="Text Box 58"/>
            <p:cNvSpPr txBox="1">
              <a:spLocks noChangeArrowheads="1"/>
            </p:cNvSpPr>
            <p:nvPr/>
          </p:nvSpPr>
          <p:spPr bwMode="auto">
            <a:xfrm>
              <a:off x="3844" y="206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5 V</a:t>
              </a:r>
              <a:endParaRPr lang="en-US" sz="1400"/>
            </a:p>
          </p:txBody>
        </p:sp>
        <p:sp>
          <p:nvSpPr>
            <p:cNvPr id="42040" name="Text Box 59"/>
            <p:cNvSpPr txBox="1">
              <a:spLocks noChangeArrowheads="1"/>
            </p:cNvSpPr>
            <p:nvPr/>
          </p:nvSpPr>
          <p:spPr bwMode="auto">
            <a:xfrm>
              <a:off x="4564" y="2832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0 V</a:t>
              </a:r>
              <a:endParaRPr lang="en-US" sz="1400"/>
            </a:p>
          </p:txBody>
        </p:sp>
        <p:sp>
          <p:nvSpPr>
            <p:cNvPr id="42041" name="Text Box 60"/>
            <p:cNvSpPr txBox="1">
              <a:spLocks noChangeArrowheads="1"/>
            </p:cNvSpPr>
            <p:nvPr/>
          </p:nvSpPr>
          <p:spPr bwMode="auto">
            <a:xfrm>
              <a:off x="4948" y="206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0 V</a:t>
              </a:r>
              <a:endParaRPr lang="en-US" sz="1400"/>
            </a:p>
          </p:txBody>
        </p:sp>
      </p:grpSp>
      <p:grpSp>
        <p:nvGrpSpPr>
          <p:cNvPr id="14" name="Group 61"/>
          <p:cNvGrpSpPr>
            <a:grpSpLocks/>
          </p:cNvGrpSpPr>
          <p:nvPr/>
        </p:nvGrpSpPr>
        <p:grpSpPr bwMode="auto">
          <a:xfrm>
            <a:off x="3740150" y="1219200"/>
            <a:ext cx="2203450" cy="2743200"/>
            <a:chOff x="2208" y="1296"/>
            <a:chExt cx="1388" cy="1728"/>
          </a:xfrm>
        </p:grpSpPr>
        <p:grpSp>
          <p:nvGrpSpPr>
            <p:cNvPr id="15" name="Group 62"/>
            <p:cNvGrpSpPr>
              <a:grpSpLocks/>
            </p:cNvGrpSpPr>
            <p:nvPr/>
          </p:nvGrpSpPr>
          <p:grpSpPr bwMode="auto">
            <a:xfrm>
              <a:off x="2688" y="2160"/>
              <a:ext cx="480" cy="672"/>
              <a:chOff x="2112" y="2352"/>
              <a:chExt cx="480" cy="672"/>
            </a:xfrm>
          </p:grpSpPr>
          <p:grpSp>
            <p:nvGrpSpPr>
              <p:cNvPr id="16" name="Group 63"/>
              <p:cNvGrpSpPr>
                <a:grpSpLocks/>
              </p:cNvGrpSpPr>
              <p:nvPr/>
            </p:nvGrpSpPr>
            <p:grpSpPr bwMode="auto">
              <a:xfrm>
                <a:off x="2112" y="2352"/>
                <a:ext cx="480" cy="672"/>
                <a:chOff x="2112" y="2352"/>
                <a:chExt cx="480" cy="672"/>
              </a:xfrm>
            </p:grpSpPr>
            <p:sp>
              <p:nvSpPr>
                <p:cNvPr id="42028" name="Rectangle 64"/>
                <p:cNvSpPr>
                  <a:spLocks noChangeArrowheads="1"/>
                </p:cNvSpPr>
                <p:nvPr/>
              </p:nvSpPr>
              <p:spPr bwMode="auto">
                <a:xfrm>
                  <a:off x="2400" y="2544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29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2496" y="2352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30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2496" y="278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31" name="Line 67"/>
                <p:cNvSpPr>
                  <a:spLocks noChangeShapeType="1"/>
                </p:cNvSpPr>
                <p:nvPr/>
              </p:nvSpPr>
              <p:spPr bwMode="auto">
                <a:xfrm>
                  <a:off x="2112" y="2688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32" name="Oval 68"/>
                <p:cNvSpPr>
                  <a:spLocks noChangeAspect="1" noChangeArrowheads="1"/>
                </p:cNvSpPr>
                <p:nvPr/>
              </p:nvSpPr>
              <p:spPr bwMode="auto">
                <a:xfrm>
                  <a:off x="2487" y="2761"/>
                  <a:ext cx="23" cy="2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2027" name="Line 69"/>
              <p:cNvSpPr>
                <a:spLocks noChangeShapeType="1"/>
              </p:cNvSpPr>
              <p:nvPr/>
            </p:nvSpPr>
            <p:spPr bwMode="auto">
              <a:xfrm flipV="1">
                <a:off x="2496" y="2592"/>
                <a:ext cx="48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70"/>
            <p:cNvGrpSpPr>
              <a:grpSpLocks/>
            </p:cNvGrpSpPr>
            <p:nvPr/>
          </p:nvGrpSpPr>
          <p:grpSpPr bwMode="auto">
            <a:xfrm>
              <a:off x="2688" y="1488"/>
              <a:ext cx="480" cy="672"/>
              <a:chOff x="3072" y="2832"/>
              <a:chExt cx="480" cy="672"/>
            </a:xfrm>
          </p:grpSpPr>
          <p:grpSp>
            <p:nvGrpSpPr>
              <p:cNvPr id="18" name="Group 71"/>
              <p:cNvGrpSpPr>
                <a:grpSpLocks/>
              </p:cNvGrpSpPr>
              <p:nvPr/>
            </p:nvGrpSpPr>
            <p:grpSpPr bwMode="auto">
              <a:xfrm flipV="1">
                <a:off x="3072" y="2832"/>
                <a:ext cx="480" cy="672"/>
                <a:chOff x="2112" y="2352"/>
                <a:chExt cx="480" cy="672"/>
              </a:xfrm>
            </p:grpSpPr>
            <p:sp>
              <p:nvSpPr>
                <p:cNvPr id="42021" name="Rectangle 72"/>
                <p:cNvSpPr>
                  <a:spLocks noChangeArrowheads="1"/>
                </p:cNvSpPr>
                <p:nvPr/>
              </p:nvSpPr>
              <p:spPr bwMode="auto">
                <a:xfrm>
                  <a:off x="2400" y="2544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22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2496" y="2352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23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496" y="278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24" name="Line 75"/>
                <p:cNvSpPr>
                  <a:spLocks noChangeShapeType="1"/>
                </p:cNvSpPr>
                <p:nvPr/>
              </p:nvSpPr>
              <p:spPr bwMode="auto">
                <a:xfrm>
                  <a:off x="2112" y="2688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25" name="Oval 76"/>
                <p:cNvSpPr>
                  <a:spLocks noChangeAspect="1" noChangeArrowheads="1"/>
                </p:cNvSpPr>
                <p:nvPr/>
              </p:nvSpPr>
              <p:spPr bwMode="auto">
                <a:xfrm>
                  <a:off x="2487" y="2761"/>
                  <a:ext cx="23" cy="2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2020" name="Line 77"/>
              <p:cNvSpPr>
                <a:spLocks noChangeShapeType="1"/>
              </p:cNvSpPr>
              <p:nvPr/>
            </p:nvSpPr>
            <p:spPr bwMode="auto">
              <a:xfrm>
                <a:off x="3456" y="3072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2012" name="Line 78"/>
            <p:cNvSpPr>
              <a:spLocks noChangeShapeType="1"/>
            </p:cNvSpPr>
            <p:nvPr/>
          </p:nvSpPr>
          <p:spPr bwMode="auto">
            <a:xfrm>
              <a:off x="2688" y="1824"/>
              <a:ext cx="0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13" name="Line 79"/>
            <p:cNvSpPr>
              <a:spLocks noChangeShapeType="1"/>
            </p:cNvSpPr>
            <p:nvPr/>
          </p:nvSpPr>
          <p:spPr bwMode="auto">
            <a:xfrm>
              <a:off x="2448" y="2160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14" name="Line 80"/>
            <p:cNvSpPr>
              <a:spLocks noChangeShapeType="1"/>
            </p:cNvSpPr>
            <p:nvPr/>
          </p:nvSpPr>
          <p:spPr bwMode="auto">
            <a:xfrm>
              <a:off x="3072" y="2160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15" name="Text Box 81"/>
            <p:cNvSpPr txBox="1">
              <a:spLocks noChangeArrowheads="1"/>
            </p:cNvSpPr>
            <p:nvPr/>
          </p:nvSpPr>
          <p:spPr bwMode="auto">
            <a:xfrm>
              <a:off x="2932" y="1296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5 V</a:t>
              </a:r>
              <a:endParaRPr lang="en-US" sz="1400"/>
            </a:p>
          </p:txBody>
        </p:sp>
        <p:sp>
          <p:nvSpPr>
            <p:cNvPr id="42016" name="Text Box 82"/>
            <p:cNvSpPr txBox="1">
              <a:spLocks noChangeArrowheads="1"/>
            </p:cNvSpPr>
            <p:nvPr/>
          </p:nvSpPr>
          <p:spPr bwMode="auto">
            <a:xfrm>
              <a:off x="3312" y="206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5 V</a:t>
              </a:r>
              <a:endParaRPr lang="en-US" sz="1400"/>
            </a:p>
          </p:txBody>
        </p:sp>
        <p:sp>
          <p:nvSpPr>
            <p:cNvPr id="42017" name="Text Box 83"/>
            <p:cNvSpPr txBox="1">
              <a:spLocks noChangeArrowheads="1"/>
            </p:cNvSpPr>
            <p:nvPr/>
          </p:nvSpPr>
          <p:spPr bwMode="auto">
            <a:xfrm>
              <a:off x="2208" y="206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0 V</a:t>
              </a:r>
              <a:endParaRPr lang="en-US" sz="1400"/>
            </a:p>
          </p:txBody>
        </p:sp>
        <p:sp>
          <p:nvSpPr>
            <p:cNvPr id="42018" name="Text Box 84"/>
            <p:cNvSpPr txBox="1">
              <a:spLocks noChangeArrowheads="1"/>
            </p:cNvSpPr>
            <p:nvPr/>
          </p:nvSpPr>
          <p:spPr bwMode="auto">
            <a:xfrm>
              <a:off x="2932" y="2832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0 V</a:t>
              </a:r>
              <a:endParaRPr lang="en-US" sz="1400"/>
            </a:p>
          </p:txBody>
        </p:sp>
      </p:grpSp>
      <p:sp>
        <p:nvSpPr>
          <p:cNvPr id="74837" name="Rectangle 85"/>
          <p:cNvSpPr>
            <a:spLocks noGrp="1" noChangeArrowheads="1"/>
          </p:cNvSpPr>
          <p:nvPr>
            <p:ph type="body" idx="1"/>
          </p:nvPr>
        </p:nvSpPr>
        <p:spPr>
          <a:xfrm>
            <a:off x="685800" y="4038600"/>
            <a:ext cx="7772400" cy="2438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/>
              <a:t>0 V input turns </a:t>
            </a:r>
            <a:r>
              <a:rPr lang="en-US">
                <a:solidFill>
                  <a:schemeClr val="hlink"/>
                </a:solidFill>
              </a:rPr>
              <a:t>OFF</a:t>
            </a:r>
            <a:r>
              <a:rPr lang="en-US"/>
              <a:t> lower (</a:t>
            </a:r>
            <a:r>
              <a:rPr lang="en-US">
                <a:solidFill>
                  <a:schemeClr val="hlink"/>
                </a:solidFill>
              </a:rPr>
              <a:t>n-channel</a:t>
            </a:r>
            <a:r>
              <a:rPr lang="en-US"/>
              <a:t>) FET, turns </a:t>
            </a:r>
            <a:r>
              <a:rPr lang="en-US">
                <a:solidFill>
                  <a:schemeClr val="accent2"/>
                </a:solidFill>
              </a:rPr>
              <a:t>ON</a:t>
            </a:r>
            <a:r>
              <a:rPr lang="en-US"/>
              <a:t> upper (</a:t>
            </a:r>
            <a:r>
              <a:rPr lang="en-US">
                <a:solidFill>
                  <a:schemeClr val="accent2"/>
                </a:solidFill>
              </a:rPr>
              <a:t>p-channel</a:t>
            </a:r>
            <a:r>
              <a:rPr lang="en-US"/>
              <a:t>), so output is connected to +5 V</a:t>
            </a:r>
          </a:p>
          <a:p>
            <a:pPr eaLnBrk="1" hangingPunct="1">
              <a:defRPr/>
            </a:pPr>
            <a:r>
              <a:rPr lang="en-US"/>
              <a:t>5 V input turns </a:t>
            </a:r>
            <a:r>
              <a:rPr lang="en-US">
                <a:solidFill>
                  <a:schemeClr val="accent2"/>
                </a:solidFill>
              </a:rPr>
              <a:t>ON</a:t>
            </a:r>
            <a:r>
              <a:rPr lang="en-US"/>
              <a:t> lower (</a:t>
            </a:r>
            <a:r>
              <a:rPr lang="en-US">
                <a:solidFill>
                  <a:schemeClr val="hlink"/>
                </a:solidFill>
              </a:rPr>
              <a:t>n-channel</a:t>
            </a:r>
            <a:r>
              <a:rPr lang="en-US"/>
              <a:t>) FET, turns </a:t>
            </a:r>
            <a:r>
              <a:rPr lang="en-US">
                <a:solidFill>
                  <a:schemeClr val="hlink"/>
                </a:solidFill>
              </a:rPr>
              <a:t>OFF</a:t>
            </a:r>
            <a:r>
              <a:rPr lang="en-US"/>
              <a:t> upper (</a:t>
            </a:r>
            <a:r>
              <a:rPr lang="en-US">
                <a:solidFill>
                  <a:schemeClr val="accent2"/>
                </a:solidFill>
              </a:rPr>
              <a:t>p-channel</a:t>
            </a:r>
            <a:r>
              <a:rPr lang="en-US"/>
              <a:t>), so output is connected to 0 V</a:t>
            </a:r>
          </a:p>
          <a:p>
            <a:pPr lvl="1" eaLnBrk="1" hangingPunct="1">
              <a:defRPr/>
            </a:pPr>
            <a:r>
              <a:rPr lang="en-US"/>
              <a:t>Net effect is logic inversion: 0</a:t>
            </a:r>
            <a:r>
              <a:rPr lang="en-US">
                <a:sym typeface="Wingdings" charset="2"/>
              </a:rPr>
              <a:t> </a:t>
            </a:r>
            <a:r>
              <a:rPr lang="en-US">
                <a:sym typeface="Symbol" charset="2"/>
              </a:rPr>
              <a:t></a:t>
            </a:r>
            <a:r>
              <a:rPr lang="en-US">
                <a:sym typeface="Wingdings" charset="2"/>
              </a:rPr>
              <a:t> 5; 5 </a:t>
            </a:r>
            <a:r>
              <a:rPr lang="en-US">
                <a:sym typeface="Symbol" charset="2"/>
              </a:rPr>
              <a:t></a:t>
            </a:r>
            <a:r>
              <a:rPr lang="en-US">
                <a:sym typeface="Wingdings" charset="2"/>
              </a:rPr>
              <a:t> 0</a:t>
            </a:r>
          </a:p>
          <a:p>
            <a:pPr eaLnBrk="1" hangingPunct="1">
              <a:defRPr/>
            </a:pPr>
            <a:r>
              <a:rPr lang="en-US">
                <a:sym typeface="Wingdings" charset="2"/>
              </a:rPr>
              <a:t>Complementary MOSFET pairs </a:t>
            </a:r>
            <a:r>
              <a:rPr lang="en-US">
                <a:sym typeface="Symbol" charset="2"/>
              </a:rPr>
              <a:t> </a:t>
            </a:r>
            <a:r>
              <a:rPr lang="en-US">
                <a:solidFill>
                  <a:schemeClr val="folHlink"/>
                </a:solidFill>
                <a:sym typeface="Symbol" charset="2"/>
              </a:rPr>
              <a:t>CMOS</a:t>
            </a:r>
            <a:endParaRPr lang="en-US">
              <a:sym typeface="Symbol" charset="2"/>
            </a:endParaRPr>
          </a:p>
        </p:txBody>
      </p:sp>
      <p:sp>
        <p:nvSpPr>
          <p:cNvPr id="41994" name="Oval 86"/>
          <p:cNvSpPr>
            <a:spLocks noChangeAspect="1" noChangeArrowheads="1"/>
          </p:cNvSpPr>
          <p:nvPr/>
        </p:nvSpPr>
        <p:spPr bwMode="auto">
          <a:xfrm>
            <a:off x="1581150" y="2568575"/>
            <a:ext cx="36513" cy="3651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5" name="Oval 87"/>
          <p:cNvSpPr>
            <a:spLocks noChangeAspect="1" noChangeArrowheads="1"/>
          </p:cNvSpPr>
          <p:nvPr/>
        </p:nvSpPr>
        <p:spPr bwMode="auto">
          <a:xfrm>
            <a:off x="2576513" y="2568575"/>
            <a:ext cx="36512" cy="3651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6" name="Oval 88"/>
          <p:cNvSpPr>
            <a:spLocks noChangeAspect="1" noChangeArrowheads="1"/>
          </p:cNvSpPr>
          <p:nvPr/>
        </p:nvSpPr>
        <p:spPr bwMode="auto">
          <a:xfrm>
            <a:off x="5100638" y="2568575"/>
            <a:ext cx="36512" cy="3651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7" name="Oval 89"/>
          <p:cNvSpPr>
            <a:spLocks noChangeAspect="1" noChangeArrowheads="1"/>
          </p:cNvSpPr>
          <p:nvPr/>
        </p:nvSpPr>
        <p:spPr bwMode="auto">
          <a:xfrm>
            <a:off x="7677150" y="2568575"/>
            <a:ext cx="36513" cy="3651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oup 90"/>
          <p:cNvGrpSpPr>
            <a:grpSpLocks/>
          </p:cNvGrpSpPr>
          <p:nvPr/>
        </p:nvGrpSpPr>
        <p:grpSpPr bwMode="auto">
          <a:xfrm>
            <a:off x="7391400" y="457200"/>
            <a:ext cx="1295400" cy="457200"/>
            <a:chOff x="4656" y="288"/>
            <a:chExt cx="816" cy="288"/>
          </a:xfrm>
        </p:grpSpPr>
        <p:sp>
          <p:nvSpPr>
            <p:cNvPr id="42005" name="AutoShape 91"/>
            <p:cNvSpPr>
              <a:spLocks noChangeArrowheads="1"/>
            </p:cNvSpPr>
            <p:nvPr/>
          </p:nvSpPr>
          <p:spPr bwMode="auto">
            <a:xfrm rot="5400000">
              <a:off x="4992" y="288"/>
              <a:ext cx="288" cy="288"/>
            </a:xfrm>
            <a:prstGeom prst="triangle">
              <a:avLst>
                <a:gd name="adj" fmla="val 50000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6" name="Line 92"/>
            <p:cNvSpPr>
              <a:spLocks noChangeShapeType="1"/>
            </p:cNvSpPr>
            <p:nvPr/>
          </p:nvSpPr>
          <p:spPr bwMode="auto">
            <a:xfrm>
              <a:off x="4848" y="43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7" name="Line 93"/>
            <p:cNvSpPr>
              <a:spLocks noChangeShapeType="1"/>
            </p:cNvSpPr>
            <p:nvPr/>
          </p:nvSpPr>
          <p:spPr bwMode="auto">
            <a:xfrm>
              <a:off x="5328" y="43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8" name="Oval 94"/>
            <p:cNvSpPr>
              <a:spLocks noChangeArrowheads="1"/>
            </p:cNvSpPr>
            <p:nvPr/>
          </p:nvSpPr>
          <p:spPr bwMode="auto">
            <a:xfrm>
              <a:off x="5280" y="412"/>
              <a:ext cx="48" cy="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9" name="Text Box 95"/>
            <p:cNvSpPr txBox="1">
              <a:spLocks noChangeArrowheads="1"/>
            </p:cNvSpPr>
            <p:nvPr/>
          </p:nvSpPr>
          <p:spPr bwMode="auto">
            <a:xfrm>
              <a:off x="4656" y="288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</p:txBody>
        </p:sp>
      </p:grpSp>
      <p:grpSp>
        <p:nvGrpSpPr>
          <p:cNvPr id="20" name="Group 96"/>
          <p:cNvGrpSpPr>
            <a:grpSpLocks/>
          </p:cNvGrpSpPr>
          <p:nvPr/>
        </p:nvGrpSpPr>
        <p:grpSpPr bwMode="auto">
          <a:xfrm>
            <a:off x="8305800" y="762000"/>
            <a:ext cx="811213" cy="1295400"/>
            <a:chOff x="5136" y="1286"/>
            <a:chExt cx="511" cy="816"/>
          </a:xfrm>
        </p:grpSpPr>
        <p:sp>
          <p:nvSpPr>
            <p:cNvPr id="42000" name="Text Box 97"/>
            <p:cNvSpPr txBox="1">
              <a:spLocks noChangeArrowheads="1"/>
            </p:cNvSpPr>
            <p:nvPr/>
          </p:nvSpPr>
          <p:spPr bwMode="auto">
            <a:xfrm>
              <a:off x="5146" y="1525"/>
              <a:ext cx="44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1    0</a:t>
              </a:r>
            </a:p>
          </p:txBody>
        </p:sp>
        <p:grpSp>
          <p:nvGrpSpPr>
            <p:cNvPr id="21" name="Group 98"/>
            <p:cNvGrpSpPr>
              <a:grpSpLocks/>
            </p:cNvGrpSpPr>
            <p:nvPr/>
          </p:nvGrpSpPr>
          <p:grpSpPr bwMode="auto">
            <a:xfrm>
              <a:off x="5136" y="1562"/>
              <a:ext cx="432" cy="502"/>
              <a:chOff x="5136" y="1562"/>
              <a:chExt cx="432" cy="502"/>
            </a:xfrm>
          </p:grpSpPr>
          <p:sp>
            <p:nvSpPr>
              <p:cNvPr id="42003" name="Line 99"/>
              <p:cNvSpPr>
                <a:spLocks noChangeShapeType="1"/>
              </p:cNvSpPr>
              <p:nvPr/>
            </p:nvSpPr>
            <p:spPr bwMode="auto">
              <a:xfrm>
                <a:off x="5136" y="1706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04" name="Line 100"/>
              <p:cNvSpPr>
                <a:spLocks noChangeShapeType="1"/>
              </p:cNvSpPr>
              <p:nvPr/>
            </p:nvSpPr>
            <p:spPr bwMode="auto">
              <a:xfrm>
                <a:off x="5376" y="1562"/>
                <a:ext cx="0" cy="5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2002" name="Text Box 101"/>
            <p:cNvSpPr txBox="1">
              <a:spLocks noChangeArrowheads="1"/>
            </p:cNvSpPr>
            <p:nvPr/>
          </p:nvSpPr>
          <p:spPr bwMode="auto">
            <a:xfrm>
              <a:off x="5136" y="1286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NOT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403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FD41BD-7559-4340-B5C9-3A6E9D970B93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16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 NAND gate from scratch:</a:t>
            </a:r>
          </a:p>
        </p:txBody>
      </p:sp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2043113" y="4724400"/>
            <a:ext cx="1004887" cy="1219200"/>
            <a:chOff x="1287" y="2976"/>
            <a:chExt cx="633" cy="768"/>
          </a:xfrm>
        </p:grpSpPr>
        <p:grpSp>
          <p:nvGrpSpPr>
            <p:cNvPr id="3" name="Group 96"/>
            <p:cNvGrpSpPr>
              <a:grpSpLocks/>
            </p:cNvGrpSpPr>
            <p:nvPr/>
          </p:nvGrpSpPr>
          <p:grpSpPr bwMode="auto">
            <a:xfrm>
              <a:off x="1287" y="2976"/>
              <a:ext cx="624" cy="768"/>
              <a:chOff x="1287" y="2976"/>
              <a:chExt cx="624" cy="768"/>
            </a:xfrm>
          </p:grpSpPr>
          <p:sp>
            <p:nvSpPr>
              <p:cNvPr id="44114" name="Line 6"/>
              <p:cNvSpPr>
                <a:spLocks noChangeShapeType="1"/>
              </p:cNvSpPr>
              <p:nvPr/>
            </p:nvSpPr>
            <p:spPr bwMode="auto">
              <a:xfrm>
                <a:off x="1287" y="3456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15" name="Line 7"/>
              <p:cNvSpPr>
                <a:spLocks noChangeShapeType="1"/>
              </p:cNvSpPr>
              <p:nvPr/>
            </p:nvSpPr>
            <p:spPr bwMode="auto">
              <a:xfrm>
                <a:off x="1623" y="326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16" name="Line 8"/>
              <p:cNvSpPr>
                <a:spLocks noChangeShapeType="1"/>
              </p:cNvSpPr>
              <p:nvPr/>
            </p:nvSpPr>
            <p:spPr bwMode="auto">
              <a:xfrm>
                <a:off x="1671" y="321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17" name="Line 9"/>
              <p:cNvSpPr>
                <a:spLocks noChangeShapeType="1"/>
              </p:cNvSpPr>
              <p:nvPr/>
            </p:nvSpPr>
            <p:spPr bwMode="auto">
              <a:xfrm>
                <a:off x="1671" y="326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18" name="Line 10"/>
              <p:cNvSpPr>
                <a:spLocks noChangeShapeType="1"/>
              </p:cNvSpPr>
              <p:nvPr/>
            </p:nvSpPr>
            <p:spPr bwMode="auto">
              <a:xfrm>
                <a:off x="1671" y="3456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19" name="Line 11"/>
              <p:cNvSpPr>
                <a:spLocks noChangeShapeType="1"/>
              </p:cNvSpPr>
              <p:nvPr/>
            </p:nvSpPr>
            <p:spPr bwMode="auto">
              <a:xfrm flipV="1">
                <a:off x="1911" y="297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20" name="Line 12"/>
              <p:cNvSpPr>
                <a:spLocks noChangeShapeType="1"/>
              </p:cNvSpPr>
              <p:nvPr/>
            </p:nvSpPr>
            <p:spPr bwMode="auto">
              <a:xfrm flipV="1">
                <a:off x="1911" y="345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671" y="3360"/>
              <a:ext cx="249" cy="112"/>
              <a:chOff x="672" y="2784"/>
              <a:chExt cx="249" cy="112"/>
            </a:xfrm>
          </p:grpSpPr>
          <p:sp>
            <p:nvSpPr>
              <p:cNvPr id="44111" name="Line 14"/>
              <p:cNvSpPr>
                <a:spLocks noChangeShapeType="1"/>
              </p:cNvSpPr>
              <p:nvPr/>
            </p:nvSpPr>
            <p:spPr bwMode="auto">
              <a:xfrm flipV="1">
                <a:off x="912" y="278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12" name="Line 15"/>
              <p:cNvSpPr>
                <a:spLocks noChangeShapeType="1"/>
              </p:cNvSpPr>
              <p:nvPr/>
            </p:nvSpPr>
            <p:spPr bwMode="auto">
              <a:xfrm flipH="1">
                <a:off x="672" y="278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13" name="Oval 16"/>
              <p:cNvSpPr>
                <a:spLocks noChangeArrowheads="1"/>
              </p:cNvSpPr>
              <p:nvPr/>
            </p:nvSpPr>
            <p:spPr bwMode="auto">
              <a:xfrm>
                <a:off x="898" y="2873"/>
                <a:ext cx="23" cy="2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2057400" y="2286000"/>
            <a:ext cx="1004888" cy="1219200"/>
            <a:chOff x="1296" y="1440"/>
            <a:chExt cx="633" cy="768"/>
          </a:xfrm>
        </p:grpSpPr>
        <p:grpSp>
          <p:nvGrpSpPr>
            <p:cNvPr id="6" name="Group 93"/>
            <p:cNvGrpSpPr>
              <a:grpSpLocks/>
            </p:cNvGrpSpPr>
            <p:nvPr/>
          </p:nvGrpSpPr>
          <p:grpSpPr bwMode="auto">
            <a:xfrm>
              <a:off x="1296" y="1440"/>
              <a:ext cx="624" cy="768"/>
              <a:chOff x="1296" y="1440"/>
              <a:chExt cx="624" cy="768"/>
            </a:xfrm>
          </p:grpSpPr>
          <p:sp>
            <p:nvSpPr>
              <p:cNvPr id="44102" name="Line 19"/>
              <p:cNvSpPr>
                <a:spLocks noChangeShapeType="1"/>
              </p:cNvSpPr>
              <p:nvPr/>
            </p:nvSpPr>
            <p:spPr bwMode="auto">
              <a:xfrm>
                <a:off x="1296" y="1728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03" name="Line 20"/>
              <p:cNvSpPr>
                <a:spLocks noChangeShapeType="1"/>
              </p:cNvSpPr>
              <p:nvPr/>
            </p:nvSpPr>
            <p:spPr bwMode="auto">
              <a:xfrm>
                <a:off x="1632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04" name="Line 21"/>
              <p:cNvSpPr>
                <a:spLocks noChangeShapeType="1"/>
              </p:cNvSpPr>
              <p:nvPr/>
            </p:nvSpPr>
            <p:spPr bwMode="auto">
              <a:xfrm>
                <a:off x="1680" y="168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05" name="Line 22"/>
              <p:cNvSpPr>
                <a:spLocks noChangeShapeType="1"/>
              </p:cNvSpPr>
              <p:nvPr/>
            </p:nvSpPr>
            <p:spPr bwMode="auto">
              <a:xfrm>
                <a:off x="1680" y="1728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06" name="Line 23"/>
              <p:cNvSpPr>
                <a:spLocks noChangeShapeType="1"/>
              </p:cNvSpPr>
              <p:nvPr/>
            </p:nvSpPr>
            <p:spPr bwMode="auto">
              <a:xfrm>
                <a:off x="1680" y="1920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07" name="Line 24"/>
              <p:cNvSpPr>
                <a:spLocks noChangeShapeType="1"/>
              </p:cNvSpPr>
              <p:nvPr/>
            </p:nvSpPr>
            <p:spPr bwMode="auto">
              <a:xfrm flipV="1">
                <a:off x="1920" y="144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08" name="Line 25"/>
              <p:cNvSpPr>
                <a:spLocks noChangeShapeType="1"/>
              </p:cNvSpPr>
              <p:nvPr/>
            </p:nvSpPr>
            <p:spPr bwMode="auto">
              <a:xfrm flipV="1">
                <a:off x="1920" y="192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1680" y="1712"/>
              <a:ext cx="249" cy="112"/>
              <a:chOff x="1479" y="2672"/>
              <a:chExt cx="249" cy="112"/>
            </a:xfrm>
          </p:grpSpPr>
          <p:sp>
            <p:nvSpPr>
              <p:cNvPr id="44099" name="Line 27"/>
              <p:cNvSpPr>
                <a:spLocks noChangeShapeType="1"/>
              </p:cNvSpPr>
              <p:nvPr/>
            </p:nvSpPr>
            <p:spPr bwMode="auto">
              <a:xfrm flipV="1">
                <a:off x="1719" y="268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00" name="Line 28"/>
              <p:cNvSpPr>
                <a:spLocks noChangeShapeType="1"/>
              </p:cNvSpPr>
              <p:nvPr/>
            </p:nvSpPr>
            <p:spPr bwMode="auto">
              <a:xfrm>
                <a:off x="1479" y="278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01" name="Oval 29"/>
              <p:cNvSpPr>
                <a:spLocks noChangeArrowheads="1"/>
              </p:cNvSpPr>
              <p:nvPr/>
            </p:nvSpPr>
            <p:spPr bwMode="auto">
              <a:xfrm>
                <a:off x="1705" y="2672"/>
                <a:ext cx="23" cy="2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95"/>
          <p:cNvGrpSpPr>
            <a:grpSpLocks/>
          </p:cNvGrpSpPr>
          <p:nvPr/>
        </p:nvGrpSpPr>
        <p:grpSpPr bwMode="auto">
          <a:xfrm>
            <a:off x="2043113" y="3505200"/>
            <a:ext cx="990600" cy="1219200"/>
            <a:chOff x="1287" y="2208"/>
            <a:chExt cx="624" cy="768"/>
          </a:xfrm>
        </p:grpSpPr>
        <p:sp>
          <p:nvSpPr>
            <p:cNvPr id="44090" name="Line 32"/>
            <p:cNvSpPr>
              <a:spLocks noChangeShapeType="1"/>
            </p:cNvSpPr>
            <p:nvPr/>
          </p:nvSpPr>
          <p:spPr bwMode="auto">
            <a:xfrm>
              <a:off x="1287" y="2678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91" name="Line 33"/>
            <p:cNvSpPr>
              <a:spLocks noChangeShapeType="1"/>
            </p:cNvSpPr>
            <p:nvPr/>
          </p:nvSpPr>
          <p:spPr bwMode="auto">
            <a:xfrm>
              <a:off x="1623" y="2496"/>
              <a:ext cx="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92" name="Line 34"/>
            <p:cNvSpPr>
              <a:spLocks noChangeShapeType="1"/>
            </p:cNvSpPr>
            <p:nvPr/>
          </p:nvSpPr>
          <p:spPr bwMode="auto">
            <a:xfrm>
              <a:off x="1671" y="2448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93" name="Line 35"/>
            <p:cNvSpPr>
              <a:spLocks noChangeShapeType="1"/>
            </p:cNvSpPr>
            <p:nvPr/>
          </p:nvSpPr>
          <p:spPr bwMode="auto">
            <a:xfrm>
              <a:off x="1671" y="2496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94" name="Line 36"/>
            <p:cNvSpPr>
              <a:spLocks noChangeShapeType="1"/>
            </p:cNvSpPr>
            <p:nvPr/>
          </p:nvSpPr>
          <p:spPr bwMode="auto">
            <a:xfrm>
              <a:off x="1671" y="2688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95" name="Line 37"/>
            <p:cNvSpPr>
              <a:spLocks noChangeShapeType="1"/>
            </p:cNvSpPr>
            <p:nvPr/>
          </p:nvSpPr>
          <p:spPr bwMode="auto">
            <a:xfrm flipV="1">
              <a:off x="1911" y="2208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96" name="Line 38"/>
            <p:cNvSpPr>
              <a:spLocks noChangeShapeType="1"/>
            </p:cNvSpPr>
            <p:nvPr/>
          </p:nvSpPr>
          <p:spPr bwMode="auto">
            <a:xfrm flipV="1">
              <a:off x="1911" y="2688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41" name="Line 41"/>
          <p:cNvSpPr>
            <a:spLocks noChangeShapeType="1"/>
          </p:cNvSpPr>
          <p:nvPr/>
        </p:nvSpPr>
        <p:spPr bwMode="auto">
          <a:xfrm flipH="1">
            <a:off x="2652713" y="4114800"/>
            <a:ext cx="747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" name="Group 92"/>
          <p:cNvGrpSpPr>
            <a:grpSpLocks/>
          </p:cNvGrpSpPr>
          <p:nvPr/>
        </p:nvGrpSpPr>
        <p:grpSpPr bwMode="auto">
          <a:xfrm>
            <a:off x="685800" y="2286000"/>
            <a:ext cx="1004888" cy="1219200"/>
            <a:chOff x="432" y="1440"/>
            <a:chExt cx="633" cy="768"/>
          </a:xfrm>
        </p:grpSpPr>
        <p:grpSp>
          <p:nvGrpSpPr>
            <p:cNvPr id="10" name="Group 91"/>
            <p:cNvGrpSpPr>
              <a:grpSpLocks/>
            </p:cNvGrpSpPr>
            <p:nvPr/>
          </p:nvGrpSpPr>
          <p:grpSpPr bwMode="auto">
            <a:xfrm>
              <a:off x="432" y="1440"/>
              <a:ext cx="624" cy="768"/>
              <a:chOff x="432" y="1440"/>
              <a:chExt cx="624" cy="768"/>
            </a:xfrm>
          </p:grpSpPr>
          <p:sp>
            <p:nvSpPr>
              <p:cNvPr id="44083" name="Line 45"/>
              <p:cNvSpPr>
                <a:spLocks noChangeShapeType="1"/>
              </p:cNvSpPr>
              <p:nvPr/>
            </p:nvSpPr>
            <p:spPr bwMode="auto">
              <a:xfrm>
                <a:off x="432" y="1739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84" name="Line 46"/>
              <p:cNvSpPr>
                <a:spLocks noChangeShapeType="1"/>
              </p:cNvSpPr>
              <p:nvPr/>
            </p:nvSpPr>
            <p:spPr bwMode="auto">
              <a:xfrm>
                <a:off x="768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85" name="Line 47"/>
              <p:cNvSpPr>
                <a:spLocks noChangeShapeType="1"/>
              </p:cNvSpPr>
              <p:nvPr/>
            </p:nvSpPr>
            <p:spPr bwMode="auto">
              <a:xfrm>
                <a:off x="816" y="168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86" name="Line 48"/>
              <p:cNvSpPr>
                <a:spLocks noChangeShapeType="1"/>
              </p:cNvSpPr>
              <p:nvPr/>
            </p:nvSpPr>
            <p:spPr bwMode="auto">
              <a:xfrm>
                <a:off x="816" y="1728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87" name="Line 49"/>
              <p:cNvSpPr>
                <a:spLocks noChangeShapeType="1"/>
              </p:cNvSpPr>
              <p:nvPr/>
            </p:nvSpPr>
            <p:spPr bwMode="auto">
              <a:xfrm>
                <a:off x="816" y="1920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88" name="Line 50"/>
              <p:cNvSpPr>
                <a:spLocks noChangeShapeType="1"/>
              </p:cNvSpPr>
              <p:nvPr/>
            </p:nvSpPr>
            <p:spPr bwMode="auto">
              <a:xfrm flipV="1">
                <a:off x="1056" y="144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89" name="Line 51"/>
              <p:cNvSpPr>
                <a:spLocks noChangeShapeType="1"/>
              </p:cNvSpPr>
              <p:nvPr/>
            </p:nvSpPr>
            <p:spPr bwMode="auto">
              <a:xfrm flipV="1">
                <a:off x="1056" y="1920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816" y="1712"/>
              <a:ext cx="249" cy="112"/>
              <a:chOff x="1479" y="2672"/>
              <a:chExt cx="249" cy="112"/>
            </a:xfrm>
          </p:grpSpPr>
          <p:sp>
            <p:nvSpPr>
              <p:cNvPr id="44080" name="Line 53"/>
              <p:cNvSpPr>
                <a:spLocks noChangeShapeType="1"/>
              </p:cNvSpPr>
              <p:nvPr/>
            </p:nvSpPr>
            <p:spPr bwMode="auto">
              <a:xfrm flipV="1">
                <a:off x="1719" y="268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81" name="Line 54"/>
              <p:cNvSpPr>
                <a:spLocks noChangeShapeType="1"/>
              </p:cNvSpPr>
              <p:nvPr/>
            </p:nvSpPr>
            <p:spPr bwMode="auto">
              <a:xfrm>
                <a:off x="1479" y="278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82" name="Oval 55"/>
              <p:cNvSpPr>
                <a:spLocks noChangeArrowheads="1"/>
              </p:cNvSpPr>
              <p:nvPr/>
            </p:nvSpPr>
            <p:spPr bwMode="auto">
              <a:xfrm>
                <a:off x="1705" y="2672"/>
                <a:ext cx="23" cy="2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4043" name="Line 56"/>
          <p:cNvSpPr>
            <a:spLocks noChangeShapeType="1"/>
          </p:cNvSpPr>
          <p:nvPr/>
        </p:nvSpPr>
        <p:spPr bwMode="auto">
          <a:xfrm flipH="1">
            <a:off x="1676400" y="2286000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4" name="Line 57"/>
          <p:cNvSpPr>
            <a:spLocks noChangeShapeType="1"/>
          </p:cNvSpPr>
          <p:nvPr/>
        </p:nvSpPr>
        <p:spPr bwMode="auto">
          <a:xfrm>
            <a:off x="914400" y="2743200"/>
            <a:ext cx="0" cy="274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5" name="Line 58"/>
          <p:cNvSpPr>
            <a:spLocks noChangeShapeType="1"/>
          </p:cNvSpPr>
          <p:nvPr/>
        </p:nvSpPr>
        <p:spPr bwMode="auto">
          <a:xfrm>
            <a:off x="914400" y="548640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6" name="Line 59"/>
          <p:cNvSpPr>
            <a:spLocks noChangeShapeType="1"/>
          </p:cNvSpPr>
          <p:nvPr/>
        </p:nvSpPr>
        <p:spPr bwMode="auto">
          <a:xfrm>
            <a:off x="2057400" y="2743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7" name="Line 60"/>
          <p:cNvSpPr>
            <a:spLocks noChangeShapeType="1"/>
          </p:cNvSpPr>
          <p:nvPr/>
        </p:nvSpPr>
        <p:spPr bwMode="auto">
          <a:xfrm flipH="1">
            <a:off x="685800" y="4251325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8" name="Line 61"/>
          <p:cNvSpPr>
            <a:spLocks noChangeShapeType="1"/>
          </p:cNvSpPr>
          <p:nvPr/>
        </p:nvSpPr>
        <p:spPr bwMode="auto">
          <a:xfrm>
            <a:off x="1676400" y="3505200"/>
            <a:ext cx="2209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9" name="Oval 62"/>
          <p:cNvSpPr>
            <a:spLocks noChangeAspect="1" noChangeArrowheads="1"/>
          </p:cNvSpPr>
          <p:nvPr/>
        </p:nvSpPr>
        <p:spPr bwMode="auto">
          <a:xfrm>
            <a:off x="895350" y="2743200"/>
            <a:ext cx="36513" cy="3651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Oval 63"/>
          <p:cNvSpPr>
            <a:spLocks noChangeAspect="1" noChangeArrowheads="1"/>
          </p:cNvSpPr>
          <p:nvPr/>
        </p:nvSpPr>
        <p:spPr bwMode="auto">
          <a:xfrm>
            <a:off x="3016250" y="3490913"/>
            <a:ext cx="36513" cy="3651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1" name="Oval 64"/>
          <p:cNvSpPr>
            <a:spLocks noChangeAspect="1" noChangeArrowheads="1"/>
          </p:cNvSpPr>
          <p:nvPr/>
        </p:nvSpPr>
        <p:spPr bwMode="auto">
          <a:xfrm>
            <a:off x="2038350" y="4230688"/>
            <a:ext cx="36513" cy="3651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2" name="Oval 65"/>
          <p:cNvSpPr>
            <a:spLocks noChangeAspect="1" noChangeArrowheads="1"/>
          </p:cNvSpPr>
          <p:nvPr/>
        </p:nvSpPr>
        <p:spPr bwMode="auto">
          <a:xfrm>
            <a:off x="3024188" y="2266950"/>
            <a:ext cx="36512" cy="3651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3" name="Line 66"/>
          <p:cNvSpPr>
            <a:spLocks noChangeShapeType="1"/>
          </p:cNvSpPr>
          <p:nvPr/>
        </p:nvSpPr>
        <p:spPr bwMode="auto">
          <a:xfrm flipV="1">
            <a:off x="3048000" y="1905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4" name="Text Box 67"/>
          <p:cNvSpPr txBox="1">
            <a:spLocks noChangeArrowheads="1"/>
          </p:cNvSpPr>
          <p:nvPr/>
        </p:nvSpPr>
        <p:spPr bwMode="auto">
          <a:xfrm>
            <a:off x="2819400" y="16002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5 V</a:t>
            </a:r>
            <a:endParaRPr lang="en-US" sz="1400"/>
          </a:p>
        </p:txBody>
      </p:sp>
      <p:sp>
        <p:nvSpPr>
          <p:cNvPr id="44055" name="Text Box 68"/>
          <p:cNvSpPr txBox="1">
            <a:spLocks noChangeArrowheads="1"/>
          </p:cNvSpPr>
          <p:nvPr/>
        </p:nvSpPr>
        <p:spPr bwMode="auto">
          <a:xfrm>
            <a:off x="2819400" y="59436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0 V</a:t>
            </a:r>
            <a:endParaRPr lang="en-US" sz="1400"/>
          </a:p>
        </p:txBody>
      </p:sp>
      <p:sp>
        <p:nvSpPr>
          <p:cNvPr id="44056" name="Text Box 69"/>
          <p:cNvSpPr txBox="1">
            <a:spLocks noChangeArrowheads="1"/>
          </p:cNvSpPr>
          <p:nvPr/>
        </p:nvSpPr>
        <p:spPr bwMode="auto">
          <a:xfrm>
            <a:off x="184150" y="27432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IN A</a:t>
            </a:r>
            <a:endParaRPr lang="en-US" sz="1400"/>
          </a:p>
        </p:txBody>
      </p:sp>
      <p:sp>
        <p:nvSpPr>
          <p:cNvPr id="44057" name="Text Box 70"/>
          <p:cNvSpPr txBox="1">
            <a:spLocks noChangeArrowheads="1"/>
          </p:cNvSpPr>
          <p:nvPr/>
        </p:nvSpPr>
        <p:spPr bwMode="auto">
          <a:xfrm>
            <a:off x="166688" y="39624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IN B</a:t>
            </a:r>
            <a:endParaRPr lang="en-US" sz="1400"/>
          </a:p>
        </p:txBody>
      </p:sp>
      <p:sp>
        <p:nvSpPr>
          <p:cNvPr id="44058" name="Text Box 71"/>
          <p:cNvSpPr txBox="1">
            <a:spLocks noChangeArrowheads="1"/>
          </p:cNvSpPr>
          <p:nvPr/>
        </p:nvSpPr>
        <p:spPr bwMode="auto">
          <a:xfrm>
            <a:off x="3187700" y="3200400"/>
            <a:ext cx="736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OUT C</a:t>
            </a:r>
            <a:endParaRPr lang="en-US" sz="1400"/>
          </a:p>
        </p:txBody>
      </p:sp>
      <p:sp>
        <p:nvSpPr>
          <p:cNvPr id="76872" name="Rectangle 72"/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1219200"/>
            <a:ext cx="495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/>
              <a:t>Both inputs at zero:</a:t>
            </a:r>
          </a:p>
          <a:p>
            <a:pPr lvl="1" eaLnBrk="1" hangingPunct="1">
              <a:defRPr/>
            </a:pPr>
            <a:r>
              <a:rPr lang="en-US" sz="1800"/>
              <a:t>lower two FETs </a:t>
            </a:r>
            <a:r>
              <a:rPr lang="en-US" sz="1800">
                <a:solidFill>
                  <a:schemeClr val="hlink"/>
                </a:solidFill>
              </a:rPr>
              <a:t>OFF</a:t>
            </a:r>
            <a:r>
              <a:rPr lang="en-US" sz="1800"/>
              <a:t>, upper two </a:t>
            </a:r>
            <a:r>
              <a:rPr lang="en-US" sz="1800">
                <a:solidFill>
                  <a:schemeClr val="accent2"/>
                </a:solidFill>
              </a:rPr>
              <a:t>ON</a:t>
            </a:r>
            <a:endParaRPr lang="en-US" sz="1800"/>
          </a:p>
          <a:p>
            <a:pPr lvl="1" eaLnBrk="1" hangingPunct="1">
              <a:defRPr/>
            </a:pPr>
            <a:r>
              <a:rPr lang="en-US" sz="1800"/>
              <a:t>result is output HI</a:t>
            </a:r>
          </a:p>
          <a:p>
            <a:pPr eaLnBrk="1" hangingPunct="1">
              <a:defRPr/>
            </a:pPr>
            <a:r>
              <a:rPr lang="en-US" sz="2000"/>
              <a:t>Both inputs at 5 V:</a:t>
            </a:r>
          </a:p>
          <a:p>
            <a:pPr lvl="1" eaLnBrk="1" hangingPunct="1">
              <a:defRPr/>
            </a:pPr>
            <a:r>
              <a:rPr lang="en-US" sz="1800"/>
              <a:t>lower two FETs </a:t>
            </a:r>
            <a:r>
              <a:rPr lang="en-US" sz="1800">
                <a:solidFill>
                  <a:schemeClr val="accent2"/>
                </a:solidFill>
              </a:rPr>
              <a:t>ON</a:t>
            </a:r>
            <a:r>
              <a:rPr lang="en-US" sz="1800"/>
              <a:t>, upper two </a:t>
            </a:r>
            <a:r>
              <a:rPr lang="en-US" sz="1800">
                <a:solidFill>
                  <a:schemeClr val="hlink"/>
                </a:solidFill>
              </a:rPr>
              <a:t>OFF</a:t>
            </a:r>
            <a:endParaRPr lang="en-US" sz="1800"/>
          </a:p>
          <a:p>
            <a:pPr lvl="1" eaLnBrk="1" hangingPunct="1">
              <a:defRPr/>
            </a:pPr>
            <a:r>
              <a:rPr lang="en-US" sz="1800"/>
              <a:t>result is output LOW</a:t>
            </a:r>
          </a:p>
          <a:p>
            <a:pPr eaLnBrk="1" hangingPunct="1">
              <a:defRPr/>
            </a:pPr>
            <a:r>
              <a:rPr lang="en-US" sz="2000"/>
              <a:t>IN A at 5V, IN B at 0 V:</a:t>
            </a:r>
          </a:p>
          <a:p>
            <a:pPr lvl="1" eaLnBrk="1" hangingPunct="1">
              <a:defRPr/>
            </a:pPr>
            <a:r>
              <a:rPr lang="en-US" sz="1800"/>
              <a:t>upper left </a:t>
            </a:r>
            <a:r>
              <a:rPr lang="en-US" sz="1800">
                <a:solidFill>
                  <a:schemeClr val="hlink"/>
                </a:solidFill>
              </a:rPr>
              <a:t>OFF</a:t>
            </a:r>
            <a:r>
              <a:rPr lang="en-US" sz="1800"/>
              <a:t>, lowest </a:t>
            </a:r>
            <a:r>
              <a:rPr lang="en-US" sz="1800">
                <a:solidFill>
                  <a:schemeClr val="accent2"/>
                </a:solidFill>
              </a:rPr>
              <a:t>ON</a:t>
            </a:r>
            <a:endParaRPr lang="en-US" sz="1800"/>
          </a:p>
          <a:p>
            <a:pPr lvl="1" eaLnBrk="1" hangingPunct="1">
              <a:defRPr/>
            </a:pPr>
            <a:r>
              <a:rPr lang="en-US" sz="1800"/>
              <a:t>upper right </a:t>
            </a:r>
            <a:r>
              <a:rPr lang="en-US" sz="1800">
                <a:solidFill>
                  <a:schemeClr val="accent2"/>
                </a:solidFill>
              </a:rPr>
              <a:t>ON</a:t>
            </a:r>
            <a:r>
              <a:rPr lang="en-US" sz="1800"/>
              <a:t>, middle </a:t>
            </a:r>
            <a:r>
              <a:rPr lang="en-US" sz="1800">
                <a:solidFill>
                  <a:schemeClr val="hlink"/>
                </a:solidFill>
              </a:rPr>
              <a:t>OFF</a:t>
            </a:r>
            <a:endParaRPr lang="en-US" sz="1800"/>
          </a:p>
          <a:p>
            <a:pPr lvl="1" eaLnBrk="1" hangingPunct="1">
              <a:defRPr/>
            </a:pPr>
            <a:r>
              <a:rPr lang="en-US" sz="1800"/>
              <a:t>result is output HI</a:t>
            </a:r>
          </a:p>
          <a:p>
            <a:pPr eaLnBrk="1" hangingPunct="1">
              <a:defRPr/>
            </a:pPr>
            <a:r>
              <a:rPr lang="en-US" sz="2000"/>
              <a:t>IN A at 0 V, IN B at 5 V:</a:t>
            </a:r>
          </a:p>
          <a:p>
            <a:pPr lvl="1" eaLnBrk="1" hangingPunct="1">
              <a:defRPr/>
            </a:pPr>
            <a:r>
              <a:rPr lang="en-US" sz="1800"/>
              <a:t>opposite of previous entry</a:t>
            </a:r>
          </a:p>
          <a:p>
            <a:pPr lvl="1" eaLnBrk="1" hangingPunct="1">
              <a:defRPr/>
            </a:pPr>
            <a:r>
              <a:rPr lang="en-US" sz="1800"/>
              <a:t>result is output HI</a:t>
            </a:r>
          </a:p>
        </p:txBody>
      </p: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7926388" y="4706938"/>
            <a:ext cx="1065212" cy="1846262"/>
            <a:chOff x="3676" y="2064"/>
            <a:chExt cx="671" cy="1163"/>
          </a:xfrm>
        </p:grpSpPr>
        <p:sp>
          <p:nvSpPr>
            <p:cNvPr id="44073" name="Text Box 74"/>
            <p:cNvSpPr txBox="1">
              <a:spLocks noChangeArrowheads="1"/>
            </p:cNvSpPr>
            <p:nvPr/>
          </p:nvSpPr>
          <p:spPr bwMode="auto">
            <a:xfrm>
              <a:off x="3714" y="2304"/>
              <a:ext cx="55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B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0  1    1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1  1    0</a:t>
              </a:r>
            </a:p>
          </p:txBody>
        </p:sp>
        <p:grpSp>
          <p:nvGrpSpPr>
            <p:cNvPr id="13" name="Group 75"/>
            <p:cNvGrpSpPr>
              <a:grpSpLocks/>
            </p:cNvGrpSpPr>
            <p:nvPr/>
          </p:nvGrpSpPr>
          <p:grpSpPr bwMode="auto">
            <a:xfrm>
              <a:off x="3711" y="2343"/>
              <a:ext cx="528" cy="816"/>
              <a:chOff x="432" y="2352"/>
              <a:chExt cx="528" cy="816"/>
            </a:xfrm>
          </p:grpSpPr>
          <p:sp>
            <p:nvSpPr>
              <p:cNvPr id="44076" name="Line 76"/>
              <p:cNvSpPr>
                <a:spLocks noChangeShapeType="1"/>
              </p:cNvSpPr>
              <p:nvPr/>
            </p:nvSpPr>
            <p:spPr bwMode="auto">
              <a:xfrm>
                <a:off x="432" y="249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77" name="Line 77"/>
              <p:cNvSpPr>
                <a:spLocks noChangeShapeType="1"/>
              </p:cNvSpPr>
              <p:nvPr/>
            </p:nvSpPr>
            <p:spPr bwMode="auto">
              <a:xfrm>
                <a:off x="768" y="2352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4075" name="Text Box 78"/>
            <p:cNvSpPr txBox="1">
              <a:spLocks noChangeArrowheads="1"/>
            </p:cNvSpPr>
            <p:nvPr/>
          </p:nvSpPr>
          <p:spPr bwMode="auto">
            <a:xfrm>
              <a:off x="3676" y="206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NAND</a:t>
              </a:r>
            </a:p>
          </p:txBody>
        </p:sp>
      </p:grpSp>
      <p:grpSp>
        <p:nvGrpSpPr>
          <p:cNvPr id="14" name="Group 79"/>
          <p:cNvGrpSpPr>
            <a:grpSpLocks/>
          </p:cNvGrpSpPr>
          <p:nvPr/>
        </p:nvGrpSpPr>
        <p:grpSpPr bwMode="auto">
          <a:xfrm>
            <a:off x="6172200" y="6003925"/>
            <a:ext cx="1524000" cy="701675"/>
            <a:chOff x="3456" y="3408"/>
            <a:chExt cx="960" cy="442"/>
          </a:xfrm>
        </p:grpSpPr>
        <p:sp>
          <p:nvSpPr>
            <p:cNvPr id="44065" name="Freeform 80"/>
            <p:cNvSpPr>
              <a:spLocks/>
            </p:cNvSpPr>
            <p:nvPr/>
          </p:nvSpPr>
          <p:spPr bwMode="auto">
            <a:xfrm>
              <a:off x="3792" y="3504"/>
              <a:ext cx="288" cy="288"/>
            </a:xfrm>
            <a:custGeom>
              <a:avLst/>
              <a:gdLst>
                <a:gd name="T0" fmla="*/ 288 w 288"/>
                <a:gd name="T1" fmla="*/ 0 h 288"/>
                <a:gd name="T2" fmla="*/ 0 w 288"/>
                <a:gd name="T3" fmla="*/ 0 h 288"/>
                <a:gd name="T4" fmla="*/ 0 w 288"/>
                <a:gd name="T5" fmla="*/ 288 h 288"/>
                <a:gd name="T6" fmla="*/ 288 w 288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88"/>
                <a:gd name="T14" fmla="*/ 288 w 28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88">
                  <a:moveTo>
                    <a:pt x="28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288" y="288"/>
                  </a:lnTo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6" name="Arc 81"/>
            <p:cNvSpPr>
              <a:spLocks/>
            </p:cNvSpPr>
            <p:nvPr/>
          </p:nvSpPr>
          <p:spPr bwMode="auto">
            <a:xfrm>
              <a:off x="4080" y="3504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7" name="Arc 82"/>
            <p:cNvSpPr>
              <a:spLocks/>
            </p:cNvSpPr>
            <p:nvPr/>
          </p:nvSpPr>
          <p:spPr bwMode="auto">
            <a:xfrm flipV="1">
              <a:off x="4080" y="3648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8" name="Line 83"/>
            <p:cNvSpPr>
              <a:spLocks noChangeShapeType="1"/>
            </p:cNvSpPr>
            <p:nvPr/>
          </p:nvSpPr>
          <p:spPr bwMode="auto">
            <a:xfrm>
              <a:off x="3648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9" name="Line 84"/>
            <p:cNvSpPr>
              <a:spLocks noChangeShapeType="1"/>
            </p:cNvSpPr>
            <p:nvPr/>
          </p:nvSpPr>
          <p:spPr bwMode="auto">
            <a:xfrm>
              <a:off x="3648" y="37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70" name="Line 85"/>
            <p:cNvSpPr>
              <a:spLocks noChangeShapeType="1"/>
            </p:cNvSpPr>
            <p:nvPr/>
          </p:nvSpPr>
          <p:spPr bwMode="auto">
            <a:xfrm>
              <a:off x="4272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71" name="Oval 86"/>
            <p:cNvSpPr>
              <a:spLocks noChangeArrowheads="1"/>
            </p:cNvSpPr>
            <p:nvPr/>
          </p:nvSpPr>
          <p:spPr bwMode="auto">
            <a:xfrm>
              <a:off x="4224" y="3621"/>
              <a:ext cx="48" cy="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72" name="Text Box 87"/>
            <p:cNvSpPr txBox="1">
              <a:spLocks noChangeArrowheads="1"/>
            </p:cNvSpPr>
            <p:nvPr/>
          </p:nvSpPr>
          <p:spPr bwMode="auto">
            <a:xfrm>
              <a:off x="3456" y="3408"/>
              <a:ext cx="2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</p:grpSp>
      <p:sp>
        <p:nvSpPr>
          <p:cNvPr id="44062" name="Line 89"/>
          <p:cNvSpPr>
            <a:spLocks noChangeShapeType="1"/>
          </p:cNvSpPr>
          <p:nvPr/>
        </p:nvSpPr>
        <p:spPr bwMode="auto">
          <a:xfrm>
            <a:off x="3400425" y="4130675"/>
            <a:ext cx="0" cy="1812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63" name="Text Box 90"/>
          <p:cNvSpPr txBox="1">
            <a:spLocks noChangeArrowheads="1"/>
          </p:cNvSpPr>
          <p:nvPr/>
        </p:nvSpPr>
        <p:spPr bwMode="auto">
          <a:xfrm>
            <a:off x="3206750" y="59436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0 V</a:t>
            </a:r>
            <a:endParaRPr lang="en-US" sz="1400"/>
          </a:p>
        </p:txBody>
      </p:sp>
      <p:sp>
        <p:nvSpPr>
          <p:cNvPr id="44064" name="Text Box 98"/>
          <p:cNvSpPr txBox="1">
            <a:spLocks noChangeArrowheads="1"/>
          </p:cNvSpPr>
          <p:nvPr/>
        </p:nvSpPr>
        <p:spPr bwMode="auto">
          <a:xfrm>
            <a:off x="7543800" y="60039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60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5098FE-F2B2-0C4B-97B7-26F2E80DE14A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17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 NOR gate from scratch:</a:t>
            </a:r>
          </a:p>
        </p:txBody>
      </p:sp>
      <p:sp>
        <p:nvSpPr>
          <p:cNvPr id="46086" name="Text Box 62"/>
          <p:cNvSpPr txBox="1">
            <a:spLocks noChangeArrowheads="1"/>
          </p:cNvSpPr>
          <p:nvPr/>
        </p:nvSpPr>
        <p:spPr bwMode="auto">
          <a:xfrm>
            <a:off x="2819400" y="16002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5 V</a:t>
            </a:r>
            <a:endParaRPr lang="en-US" sz="1400"/>
          </a:p>
        </p:txBody>
      </p:sp>
      <p:sp>
        <p:nvSpPr>
          <p:cNvPr id="46087" name="Text Box 63"/>
          <p:cNvSpPr txBox="1">
            <a:spLocks noChangeArrowheads="1"/>
          </p:cNvSpPr>
          <p:nvPr/>
        </p:nvSpPr>
        <p:spPr bwMode="auto">
          <a:xfrm>
            <a:off x="2819400" y="59436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0 V</a:t>
            </a:r>
            <a:endParaRPr lang="en-US" sz="1400"/>
          </a:p>
        </p:txBody>
      </p:sp>
      <p:sp>
        <p:nvSpPr>
          <p:cNvPr id="46088" name="Text Box 64"/>
          <p:cNvSpPr txBox="1">
            <a:spLocks noChangeArrowheads="1"/>
          </p:cNvSpPr>
          <p:nvPr/>
        </p:nvSpPr>
        <p:spPr bwMode="auto">
          <a:xfrm>
            <a:off x="152400" y="34290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IN A</a:t>
            </a:r>
            <a:endParaRPr lang="en-US" sz="1400"/>
          </a:p>
        </p:txBody>
      </p:sp>
      <p:sp>
        <p:nvSpPr>
          <p:cNvPr id="46089" name="Text Box 65"/>
          <p:cNvSpPr txBox="1">
            <a:spLocks noChangeArrowheads="1"/>
          </p:cNvSpPr>
          <p:nvPr/>
        </p:nvSpPr>
        <p:spPr bwMode="auto">
          <a:xfrm>
            <a:off x="152400" y="48768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IN B</a:t>
            </a:r>
            <a:endParaRPr lang="en-US" sz="1400"/>
          </a:p>
        </p:txBody>
      </p:sp>
      <p:sp>
        <p:nvSpPr>
          <p:cNvPr id="46090" name="Text Box 66"/>
          <p:cNvSpPr txBox="1">
            <a:spLocks noChangeArrowheads="1"/>
          </p:cNvSpPr>
          <p:nvPr/>
        </p:nvSpPr>
        <p:spPr bwMode="auto">
          <a:xfrm>
            <a:off x="3378200" y="4038600"/>
            <a:ext cx="736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OUT C</a:t>
            </a:r>
            <a:endParaRPr lang="en-US" sz="1400"/>
          </a:p>
        </p:txBody>
      </p:sp>
      <p:sp>
        <p:nvSpPr>
          <p:cNvPr id="94275" name="Rectangle 67"/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1219200"/>
            <a:ext cx="495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/>
              <a:t>Both inputs at zero:</a:t>
            </a:r>
          </a:p>
          <a:p>
            <a:pPr lvl="1" eaLnBrk="1" hangingPunct="1">
              <a:defRPr/>
            </a:pPr>
            <a:r>
              <a:rPr lang="en-US" sz="1800"/>
              <a:t>lower two FETs </a:t>
            </a:r>
            <a:r>
              <a:rPr lang="en-US" sz="1800">
                <a:solidFill>
                  <a:schemeClr val="hlink"/>
                </a:solidFill>
              </a:rPr>
              <a:t>OFF</a:t>
            </a:r>
            <a:r>
              <a:rPr lang="en-US" sz="1800"/>
              <a:t>, upper two </a:t>
            </a:r>
            <a:r>
              <a:rPr lang="en-US" sz="1800">
                <a:solidFill>
                  <a:schemeClr val="accent2"/>
                </a:solidFill>
              </a:rPr>
              <a:t>ON</a:t>
            </a:r>
            <a:endParaRPr lang="en-US" sz="1800"/>
          </a:p>
          <a:p>
            <a:pPr lvl="1" eaLnBrk="1" hangingPunct="1">
              <a:defRPr/>
            </a:pPr>
            <a:r>
              <a:rPr lang="en-US" sz="1800"/>
              <a:t>result is output HI</a:t>
            </a:r>
          </a:p>
          <a:p>
            <a:pPr eaLnBrk="1" hangingPunct="1">
              <a:defRPr/>
            </a:pPr>
            <a:r>
              <a:rPr lang="en-US" sz="2000"/>
              <a:t>Both inputs at 5 V:</a:t>
            </a:r>
          </a:p>
          <a:p>
            <a:pPr lvl="1" eaLnBrk="1" hangingPunct="1">
              <a:defRPr/>
            </a:pPr>
            <a:r>
              <a:rPr lang="en-US" sz="1800"/>
              <a:t>lower two FETs </a:t>
            </a:r>
            <a:r>
              <a:rPr lang="en-US" sz="1800">
                <a:solidFill>
                  <a:schemeClr val="accent2"/>
                </a:solidFill>
              </a:rPr>
              <a:t>ON</a:t>
            </a:r>
            <a:r>
              <a:rPr lang="en-US" sz="1800"/>
              <a:t>, upper two </a:t>
            </a:r>
            <a:r>
              <a:rPr lang="en-US" sz="1800">
                <a:solidFill>
                  <a:schemeClr val="hlink"/>
                </a:solidFill>
              </a:rPr>
              <a:t>OFF</a:t>
            </a:r>
            <a:endParaRPr lang="en-US" sz="1800"/>
          </a:p>
          <a:p>
            <a:pPr lvl="1" eaLnBrk="1" hangingPunct="1">
              <a:defRPr/>
            </a:pPr>
            <a:r>
              <a:rPr lang="en-US" sz="1800"/>
              <a:t>result is output LOW</a:t>
            </a:r>
          </a:p>
          <a:p>
            <a:pPr eaLnBrk="1" hangingPunct="1">
              <a:defRPr/>
            </a:pPr>
            <a:r>
              <a:rPr lang="en-US" sz="2000"/>
              <a:t>IN A at 5V, IN B at 0 V:</a:t>
            </a:r>
          </a:p>
          <a:p>
            <a:pPr lvl="1" eaLnBrk="1" hangingPunct="1">
              <a:defRPr/>
            </a:pPr>
            <a:r>
              <a:rPr lang="en-US" sz="1800"/>
              <a:t>lower left </a:t>
            </a:r>
            <a:r>
              <a:rPr lang="en-US" sz="1800">
                <a:solidFill>
                  <a:schemeClr val="hlink"/>
                </a:solidFill>
              </a:rPr>
              <a:t>OFF</a:t>
            </a:r>
            <a:r>
              <a:rPr lang="en-US" sz="1800"/>
              <a:t>, lower right </a:t>
            </a:r>
            <a:r>
              <a:rPr lang="en-US" sz="1800">
                <a:solidFill>
                  <a:schemeClr val="accent2"/>
                </a:solidFill>
              </a:rPr>
              <a:t>ON</a:t>
            </a:r>
            <a:endParaRPr lang="en-US" sz="1800"/>
          </a:p>
          <a:p>
            <a:pPr lvl="1" eaLnBrk="1" hangingPunct="1">
              <a:defRPr/>
            </a:pPr>
            <a:r>
              <a:rPr lang="en-US" sz="1800"/>
              <a:t>upper </a:t>
            </a:r>
            <a:r>
              <a:rPr lang="en-US" sz="1800">
                <a:solidFill>
                  <a:schemeClr val="accent2"/>
                </a:solidFill>
              </a:rPr>
              <a:t>ON</a:t>
            </a:r>
            <a:r>
              <a:rPr lang="en-US" sz="1800"/>
              <a:t>, middle </a:t>
            </a:r>
            <a:r>
              <a:rPr lang="en-US" sz="1800">
                <a:solidFill>
                  <a:schemeClr val="hlink"/>
                </a:solidFill>
              </a:rPr>
              <a:t>OFF</a:t>
            </a:r>
            <a:endParaRPr lang="en-US" sz="1800"/>
          </a:p>
          <a:p>
            <a:pPr lvl="1" eaLnBrk="1" hangingPunct="1">
              <a:defRPr/>
            </a:pPr>
            <a:r>
              <a:rPr lang="en-US" sz="1800"/>
              <a:t>result is output LOW</a:t>
            </a:r>
          </a:p>
          <a:p>
            <a:pPr eaLnBrk="1" hangingPunct="1">
              <a:defRPr/>
            </a:pPr>
            <a:r>
              <a:rPr lang="en-US" sz="2000"/>
              <a:t>IN A at 0 V, IN B at 5 V:</a:t>
            </a:r>
          </a:p>
          <a:p>
            <a:pPr lvl="1" eaLnBrk="1" hangingPunct="1">
              <a:defRPr/>
            </a:pPr>
            <a:r>
              <a:rPr lang="en-US" sz="1800"/>
              <a:t>opposite of previous entry</a:t>
            </a:r>
          </a:p>
          <a:p>
            <a:pPr lvl="1" eaLnBrk="1" hangingPunct="1">
              <a:defRPr/>
            </a:pPr>
            <a:r>
              <a:rPr lang="en-US" sz="1800"/>
              <a:t>result is output LOW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7981950" y="4706938"/>
            <a:ext cx="892175" cy="1846262"/>
            <a:chOff x="3711" y="2064"/>
            <a:chExt cx="562" cy="1163"/>
          </a:xfrm>
        </p:grpSpPr>
        <p:sp>
          <p:nvSpPr>
            <p:cNvPr id="46169" name="Text Box 69"/>
            <p:cNvSpPr txBox="1">
              <a:spLocks noChangeArrowheads="1"/>
            </p:cNvSpPr>
            <p:nvPr/>
          </p:nvSpPr>
          <p:spPr bwMode="auto">
            <a:xfrm>
              <a:off x="3714" y="2304"/>
              <a:ext cx="55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B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0  1    0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1  0    0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1  1    0</a:t>
              </a:r>
            </a:p>
          </p:txBody>
        </p:sp>
        <p:grpSp>
          <p:nvGrpSpPr>
            <p:cNvPr id="3" name="Group 70"/>
            <p:cNvGrpSpPr>
              <a:grpSpLocks/>
            </p:cNvGrpSpPr>
            <p:nvPr/>
          </p:nvGrpSpPr>
          <p:grpSpPr bwMode="auto">
            <a:xfrm>
              <a:off x="3711" y="2343"/>
              <a:ext cx="528" cy="816"/>
              <a:chOff x="432" y="2352"/>
              <a:chExt cx="528" cy="816"/>
            </a:xfrm>
          </p:grpSpPr>
          <p:sp>
            <p:nvSpPr>
              <p:cNvPr id="46172" name="Line 71"/>
              <p:cNvSpPr>
                <a:spLocks noChangeShapeType="1"/>
              </p:cNvSpPr>
              <p:nvPr/>
            </p:nvSpPr>
            <p:spPr bwMode="auto">
              <a:xfrm>
                <a:off x="432" y="249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73" name="Line 72"/>
              <p:cNvSpPr>
                <a:spLocks noChangeShapeType="1"/>
              </p:cNvSpPr>
              <p:nvPr/>
            </p:nvSpPr>
            <p:spPr bwMode="auto">
              <a:xfrm>
                <a:off x="768" y="2352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6171" name="Text Box 73"/>
            <p:cNvSpPr txBox="1">
              <a:spLocks noChangeArrowheads="1"/>
            </p:cNvSpPr>
            <p:nvPr/>
          </p:nvSpPr>
          <p:spPr bwMode="auto">
            <a:xfrm>
              <a:off x="3752" y="2064"/>
              <a:ext cx="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NOR</a:t>
              </a:r>
            </a:p>
          </p:txBody>
        </p:sp>
      </p:grpSp>
      <p:grpSp>
        <p:nvGrpSpPr>
          <p:cNvPr id="4" name="Group 85"/>
          <p:cNvGrpSpPr>
            <a:grpSpLocks/>
          </p:cNvGrpSpPr>
          <p:nvPr/>
        </p:nvGrpSpPr>
        <p:grpSpPr bwMode="auto">
          <a:xfrm flipV="1">
            <a:off x="685800" y="1905000"/>
            <a:ext cx="3200400" cy="4038600"/>
            <a:chOff x="432" y="1200"/>
            <a:chExt cx="2016" cy="2544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287" y="2976"/>
              <a:ext cx="633" cy="768"/>
              <a:chOff x="1287" y="2976"/>
              <a:chExt cx="633" cy="768"/>
            </a:xfrm>
          </p:grpSpPr>
          <p:grpSp>
            <p:nvGrpSpPr>
              <p:cNvPr id="6" name="Group 4"/>
              <p:cNvGrpSpPr>
                <a:grpSpLocks/>
              </p:cNvGrpSpPr>
              <p:nvPr/>
            </p:nvGrpSpPr>
            <p:grpSpPr bwMode="auto">
              <a:xfrm>
                <a:off x="1287" y="2976"/>
                <a:ext cx="624" cy="768"/>
                <a:chOff x="1287" y="2976"/>
                <a:chExt cx="624" cy="768"/>
              </a:xfrm>
            </p:grpSpPr>
            <p:sp>
              <p:nvSpPr>
                <p:cNvPr id="46162" name="Line 5"/>
                <p:cNvSpPr>
                  <a:spLocks noChangeShapeType="1"/>
                </p:cNvSpPr>
                <p:nvPr/>
              </p:nvSpPr>
              <p:spPr bwMode="auto">
                <a:xfrm>
                  <a:off x="1287" y="345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63" name="Line 6"/>
                <p:cNvSpPr>
                  <a:spLocks noChangeShapeType="1"/>
                </p:cNvSpPr>
                <p:nvPr/>
              </p:nvSpPr>
              <p:spPr bwMode="auto">
                <a:xfrm>
                  <a:off x="1623" y="326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64" name="Line 7"/>
                <p:cNvSpPr>
                  <a:spLocks noChangeShapeType="1"/>
                </p:cNvSpPr>
                <p:nvPr/>
              </p:nvSpPr>
              <p:spPr bwMode="auto">
                <a:xfrm>
                  <a:off x="1671" y="321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65" name="Line 8"/>
                <p:cNvSpPr>
                  <a:spLocks noChangeShapeType="1"/>
                </p:cNvSpPr>
                <p:nvPr/>
              </p:nvSpPr>
              <p:spPr bwMode="auto">
                <a:xfrm>
                  <a:off x="1671" y="326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66" name="Line 9"/>
                <p:cNvSpPr>
                  <a:spLocks noChangeShapeType="1"/>
                </p:cNvSpPr>
                <p:nvPr/>
              </p:nvSpPr>
              <p:spPr bwMode="auto">
                <a:xfrm>
                  <a:off x="1671" y="345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67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911" y="297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6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911" y="345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2"/>
              <p:cNvGrpSpPr>
                <a:grpSpLocks/>
              </p:cNvGrpSpPr>
              <p:nvPr/>
            </p:nvGrpSpPr>
            <p:grpSpPr bwMode="auto">
              <a:xfrm>
                <a:off x="1671" y="3360"/>
                <a:ext cx="249" cy="112"/>
                <a:chOff x="672" y="2784"/>
                <a:chExt cx="249" cy="112"/>
              </a:xfrm>
            </p:grpSpPr>
            <p:sp>
              <p:nvSpPr>
                <p:cNvPr id="4615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912" y="278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6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672" y="278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61" name="Oval 15"/>
                <p:cNvSpPr>
                  <a:spLocks noChangeArrowheads="1"/>
                </p:cNvSpPr>
                <p:nvPr/>
              </p:nvSpPr>
              <p:spPr bwMode="auto">
                <a:xfrm>
                  <a:off x="898" y="2873"/>
                  <a:ext cx="23" cy="2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1296" y="1440"/>
              <a:ext cx="633" cy="768"/>
              <a:chOff x="1296" y="1440"/>
              <a:chExt cx="633" cy="768"/>
            </a:xfrm>
          </p:grpSpPr>
          <p:grpSp>
            <p:nvGrpSpPr>
              <p:cNvPr id="9" name="Group 17"/>
              <p:cNvGrpSpPr>
                <a:grpSpLocks/>
              </p:cNvGrpSpPr>
              <p:nvPr/>
            </p:nvGrpSpPr>
            <p:grpSpPr bwMode="auto">
              <a:xfrm>
                <a:off x="1296" y="1440"/>
                <a:ext cx="624" cy="768"/>
                <a:chOff x="1296" y="1440"/>
                <a:chExt cx="624" cy="768"/>
              </a:xfrm>
            </p:grpSpPr>
            <p:sp>
              <p:nvSpPr>
                <p:cNvPr id="46150" name="Line 18"/>
                <p:cNvSpPr>
                  <a:spLocks noChangeShapeType="1"/>
                </p:cNvSpPr>
                <p:nvPr/>
              </p:nvSpPr>
              <p:spPr bwMode="auto">
                <a:xfrm>
                  <a:off x="1296" y="172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51" name="Line 19"/>
                <p:cNvSpPr>
                  <a:spLocks noChangeShapeType="1"/>
                </p:cNvSpPr>
                <p:nvPr/>
              </p:nvSpPr>
              <p:spPr bwMode="auto">
                <a:xfrm>
                  <a:off x="1632" y="172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52" name="Line 20"/>
                <p:cNvSpPr>
                  <a:spLocks noChangeShapeType="1"/>
                </p:cNvSpPr>
                <p:nvPr/>
              </p:nvSpPr>
              <p:spPr bwMode="auto">
                <a:xfrm>
                  <a:off x="1680" y="1680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53" name="Line 21"/>
                <p:cNvSpPr>
                  <a:spLocks noChangeShapeType="1"/>
                </p:cNvSpPr>
                <p:nvPr/>
              </p:nvSpPr>
              <p:spPr bwMode="auto">
                <a:xfrm>
                  <a:off x="1680" y="1728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54" name="Line 22"/>
                <p:cNvSpPr>
                  <a:spLocks noChangeShapeType="1"/>
                </p:cNvSpPr>
                <p:nvPr/>
              </p:nvSpPr>
              <p:spPr bwMode="auto">
                <a:xfrm>
                  <a:off x="1680" y="192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55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920" y="1440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56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1920" y="1920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1680" y="1712"/>
                <a:ext cx="249" cy="112"/>
                <a:chOff x="1479" y="2672"/>
                <a:chExt cx="249" cy="112"/>
              </a:xfrm>
            </p:grpSpPr>
            <p:sp>
              <p:nvSpPr>
                <p:cNvPr id="46147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1719" y="268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48" name="Line 27"/>
                <p:cNvSpPr>
                  <a:spLocks noChangeShapeType="1"/>
                </p:cNvSpPr>
                <p:nvPr/>
              </p:nvSpPr>
              <p:spPr bwMode="auto">
                <a:xfrm>
                  <a:off x="1479" y="278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49" name="Oval 28"/>
                <p:cNvSpPr>
                  <a:spLocks noChangeArrowheads="1"/>
                </p:cNvSpPr>
                <p:nvPr/>
              </p:nvSpPr>
              <p:spPr bwMode="auto">
                <a:xfrm>
                  <a:off x="1705" y="2672"/>
                  <a:ext cx="23" cy="2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1" name="Group 29"/>
            <p:cNvGrpSpPr>
              <a:grpSpLocks/>
            </p:cNvGrpSpPr>
            <p:nvPr/>
          </p:nvGrpSpPr>
          <p:grpSpPr bwMode="auto">
            <a:xfrm>
              <a:off x="1287" y="2208"/>
              <a:ext cx="624" cy="768"/>
              <a:chOff x="1287" y="2208"/>
              <a:chExt cx="624" cy="768"/>
            </a:xfrm>
          </p:grpSpPr>
          <p:sp>
            <p:nvSpPr>
              <p:cNvPr id="46138" name="Line 30"/>
              <p:cNvSpPr>
                <a:spLocks noChangeShapeType="1"/>
              </p:cNvSpPr>
              <p:nvPr/>
            </p:nvSpPr>
            <p:spPr bwMode="auto">
              <a:xfrm>
                <a:off x="1287" y="2678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39" name="Line 31"/>
              <p:cNvSpPr>
                <a:spLocks noChangeShapeType="1"/>
              </p:cNvSpPr>
              <p:nvPr/>
            </p:nvSpPr>
            <p:spPr bwMode="auto">
              <a:xfrm>
                <a:off x="1623" y="249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40" name="Line 32"/>
              <p:cNvSpPr>
                <a:spLocks noChangeShapeType="1"/>
              </p:cNvSpPr>
              <p:nvPr/>
            </p:nvSpPr>
            <p:spPr bwMode="auto">
              <a:xfrm>
                <a:off x="1671" y="2448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41" name="Line 33"/>
              <p:cNvSpPr>
                <a:spLocks noChangeShapeType="1"/>
              </p:cNvSpPr>
              <p:nvPr/>
            </p:nvSpPr>
            <p:spPr bwMode="auto">
              <a:xfrm>
                <a:off x="1671" y="2496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42" name="Line 34"/>
              <p:cNvSpPr>
                <a:spLocks noChangeShapeType="1"/>
              </p:cNvSpPr>
              <p:nvPr/>
            </p:nvSpPr>
            <p:spPr bwMode="auto">
              <a:xfrm>
                <a:off x="1671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43" name="Line 35"/>
              <p:cNvSpPr>
                <a:spLocks noChangeShapeType="1"/>
              </p:cNvSpPr>
              <p:nvPr/>
            </p:nvSpPr>
            <p:spPr bwMode="auto">
              <a:xfrm flipV="1">
                <a:off x="1911" y="2208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44" name="Line 36"/>
              <p:cNvSpPr>
                <a:spLocks noChangeShapeType="1"/>
              </p:cNvSpPr>
              <p:nvPr/>
            </p:nvSpPr>
            <p:spPr bwMode="auto">
              <a:xfrm flipV="1">
                <a:off x="1911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6112" name="Line 37"/>
            <p:cNvSpPr>
              <a:spLocks noChangeShapeType="1"/>
            </p:cNvSpPr>
            <p:nvPr/>
          </p:nvSpPr>
          <p:spPr bwMode="auto">
            <a:xfrm flipH="1">
              <a:off x="1671" y="2592"/>
              <a:ext cx="4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432" y="1440"/>
              <a:ext cx="633" cy="768"/>
              <a:chOff x="432" y="1440"/>
              <a:chExt cx="633" cy="768"/>
            </a:xfrm>
          </p:grpSpPr>
          <p:grpSp>
            <p:nvGrpSpPr>
              <p:cNvPr id="13" name="Group 39"/>
              <p:cNvGrpSpPr>
                <a:grpSpLocks/>
              </p:cNvGrpSpPr>
              <p:nvPr/>
            </p:nvGrpSpPr>
            <p:grpSpPr bwMode="auto">
              <a:xfrm>
                <a:off x="432" y="1440"/>
                <a:ext cx="624" cy="768"/>
                <a:chOff x="432" y="1440"/>
                <a:chExt cx="624" cy="768"/>
              </a:xfrm>
            </p:grpSpPr>
            <p:sp>
              <p:nvSpPr>
                <p:cNvPr id="46131" name="Line 40"/>
                <p:cNvSpPr>
                  <a:spLocks noChangeShapeType="1"/>
                </p:cNvSpPr>
                <p:nvPr/>
              </p:nvSpPr>
              <p:spPr bwMode="auto">
                <a:xfrm>
                  <a:off x="432" y="1739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32" name="Line 41"/>
                <p:cNvSpPr>
                  <a:spLocks noChangeShapeType="1"/>
                </p:cNvSpPr>
                <p:nvPr/>
              </p:nvSpPr>
              <p:spPr bwMode="auto">
                <a:xfrm>
                  <a:off x="768" y="172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33" name="Line 42"/>
                <p:cNvSpPr>
                  <a:spLocks noChangeShapeType="1"/>
                </p:cNvSpPr>
                <p:nvPr/>
              </p:nvSpPr>
              <p:spPr bwMode="auto">
                <a:xfrm>
                  <a:off x="816" y="1680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34" name="Line 43"/>
                <p:cNvSpPr>
                  <a:spLocks noChangeShapeType="1"/>
                </p:cNvSpPr>
                <p:nvPr/>
              </p:nvSpPr>
              <p:spPr bwMode="auto">
                <a:xfrm>
                  <a:off x="816" y="1728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35" name="Line 44"/>
                <p:cNvSpPr>
                  <a:spLocks noChangeShapeType="1"/>
                </p:cNvSpPr>
                <p:nvPr/>
              </p:nvSpPr>
              <p:spPr bwMode="auto">
                <a:xfrm>
                  <a:off x="816" y="192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36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056" y="1440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37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1056" y="1920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47"/>
              <p:cNvGrpSpPr>
                <a:grpSpLocks/>
              </p:cNvGrpSpPr>
              <p:nvPr/>
            </p:nvGrpSpPr>
            <p:grpSpPr bwMode="auto">
              <a:xfrm>
                <a:off x="816" y="1712"/>
                <a:ext cx="249" cy="112"/>
                <a:chOff x="1479" y="2672"/>
                <a:chExt cx="249" cy="112"/>
              </a:xfrm>
            </p:grpSpPr>
            <p:sp>
              <p:nvSpPr>
                <p:cNvPr id="46128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1719" y="268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29" name="Line 49"/>
                <p:cNvSpPr>
                  <a:spLocks noChangeShapeType="1"/>
                </p:cNvSpPr>
                <p:nvPr/>
              </p:nvSpPr>
              <p:spPr bwMode="auto">
                <a:xfrm>
                  <a:off x="1479" y="278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30" name="Oval 50"/>
                <p:cNvSpPr>
                  <a:spLocks noChangeArrowheads="1"/>
                </p:cNvSpPr>
                <p:nvPr/>
              </p:nvSpPr>
              <p:spPr bwMode="auto">
                <a:xfrm>
                  <a:off x="1705" y="2672"/>
                  <a:ext cx="23" cy="2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46114" name="Line 51"/>
            <p:cNvSpPr>
              <a:spLocks noChangeShapeType="1"/>
            </p:cNvSpPr>
            <p:nvPr/>
          </p:nvSpPr>
          <p:spPr bwMode="auto">
            <a:xfrm flipH="1">
              <a:off x="1056" y="1440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15" name="Line 52"/>
            <p:cNvSpPr>
              <a:spLocks noChangeShapeType="1"/>
            </p:cNvSpPr>
            <p:nvPr/>
          </p:nvSpPr>
          <p:spPr bwMode="auto">
            <a:xfrm>
              <a:off x="576" y="1728"/>
              <a:ext cx="0" cy="17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16" name="Line 53"/>
            <p:cNvSpPr>
              <a:spLocks noChangeShapeType="1"/>
            </p:cNvSpPr>
            <p:nvPr/>
          </p:nvSpPr>
          <p:spPr bwMode="auto">
            <a:xfrm>
              <a:off x="576" y="3456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17" name="Line 54"/>
            <p:cNvSpPr>
              <a:spLocks noChangeShapeType="1"/>
            </p:cNvSpPr>
            <p:nvPr/>
          </p:nvSpPr>
          <p:spPr bwMode="auto">
            <a:xfrm>
              <a:off x="1296" y="1728"/>
              <a:ext cx="0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18" name="Line 55"/>
            <p:cNvSpPr>
              <a:spLocks noChangeShapeType="1"/>
            </p:cNvSpPr>
            <p:nvPr/>
          </p:nvSpPr>
          <p:spPr bwMode="auto">
            <a:xfrm flipH="1">
              <a:off x="432" y="2678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19" name="Line 56"/>
            <p:cNvSpPr>
              <a:spLocks noChangeShapeType="1"/>
            </p:cNvSpPr>
            <p:nvPr/>
          </p:nvSpPr>
          <p:spPr bwMode="auto">
            <a:xfrm>
              <a:off x="1056" y="2208"/>
              <a:ext cx="13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20" name="Oval 57"/>
            <p:cNvSpPr>
              <a:spLocks noChangeAspect="1" noChangeArrowheads="1"/>
            </p:cNvSpPr>
            <p:nvPr/>
          </p:nvSpPr>
          <p:spPr bwMode="auto">
            <a:xfrm>
              <a:off x="564" y="1728"/>
              <a:ext cx="23" cy="2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21" name="Oval 58"/>
            <p:cNvSpPr>
              <a:spLocks noChangeAspect="1" noChangeArrowheads="1"/>
            </p:cNvSpPr>
            <p:nvPr/>
          </p:nvSpPr>
          <p:spPr bwMode="auto">
            <a:xfrm>
              <a:off x="1900" y="2199"/>
              <a:ext cx="23" cy="2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22" name="Oval 59"/>
            <p:cNvSpPr>
              <a:spLocks noChangeAspect="1" noChangeArrowheads="1"/>
            </p:cNvSpPr>
            <p:nvPr/>
          </p:nvSpPr>
          <p:spPr bwMode="auto">
            <a:xfrm>
              <a:off x="1284" y="2665"/>
              <a:ext cx="23" cy="2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23" name="Oval 60"/>
            <p:cNvSpPr>
              <a:spLocks noChangeAspect="1" noChangeArrowheads="1"/>
            </p:cNvSpPr>
            <p:nvPr/>
          </p:nvSpPr>
          <p:spPr bwMode="auto">
            <a:xfrm>
              <a:off x="1905" y="1428"/>
              <a:ext cx="23" cy="2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24" name="Line 61"/>
            <p:cNvSpPr>
              <a:spLocks noChangeShapeType="1"/>
            </p:cNvSpPr>
            <p:nvPr/>
          </p:nvSpPr>
          <p:spPr bwMode="auto">
            <a:xfrm flipV="1">
              <a:off x="1920" y="1200"/>
              <a:ext cx="0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25" name="Line 83"/>
            <p:cNvSpPr>
              <a:spLocks noChangeShapeType="1"/>
            </p:cNvSpPr>
            <p:nvPr/>
          </p:nvSpPr>
          <p:spPr bwMode="auto">
            <a:xfrm>
              <a:off x="2142" y="2602"/>
              <a:ext cx="0" cy="1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094" name="Text Box 84"/>
          <p:cNvSpPr txBox="1">
            <a:spLocks noChangeArrowheads="1"/>
          </p:cNvSpPr>
          <p:nvPr/>
        </p:nvSpPr>
        <p:spPr bwMode="auto">
          <a:xfrm>
            <a:off x="3276600" y="160020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5 V</a:t>
            </a:r>
            <a:endParaRPr lang="en-US" sz="1400"/>
          </a:p>
        </p:txBody>
      </p:sp>
      <p:grpSp>
        <p:nvGrpSpPr>
          <p:cNvPr id="15" name="Group 98"/>
          <p:cNvGrpSpPr>
            <a:grpSpLocks/>
          </p:cNvGrpSpPr>
          <p:nvPr/>
        </p:nvGrpSpPr>
        <p:grpSpPr bwMode="auto">
          <a:xfrm>
            <a:off x="6248400" y="5927725"/>
            <a:ext cx="1468438" cy="701675"/>
            <a:chOff x="4512" y="3408"/>
            <a:chExt cx="925" cy="442"/>
          </a:xfrm>
        </p:grpSpPr>
        <p:sp>
          <p:nvSpPr>
            <p:cNvPr id="46098" name="Freeform 99"/>
            <p:cNvSpPr>
              <a:spLocks/>
            </p:cNvSpPr>
            <p:nvPr/>
          </p:nvSpPr>
          <p:spPr bwMode="auto">
            <a:xfrm>
              <a:off x="4848" y="3504"/>
              <a:ext cx="193" cy="288"/>
            </a:xfrm>
            <a:custGeom>
              <a:avLst/>
              <a:gdLst>
                <a:gd name="T0" fmla="*/ 1 w 193"/>
                <a:gd name="T1" fmla="*/ 0 h 288"/>
                <a:gd name="T2" fmla="*/ 193 w 193"/>
                <a:gd name="T3" fmla="*/ 0 h 288"/>
                <a:gd name="T4" fmla="*/ 193 w 193"/>
                <a:gd name="T5" fmla="*/ 288 h 288"/>
                <a:gd name="T6" fmla="*/ 6 w 193"/>
                <a:gd name="T7" fmla="*/ 284 h 288"/>
                <a:gd name="T8" fmla="*/ 30 w 193"/>
                <a:gd name="T9" fmla="*/ 240 h 288"/>
                <a:gd name="T10" fmla="*/ 36 w 193"/>
                <a:gd name="T11" fmla="*/ 225 h 288"/>
                <a:gd name="T12" fmla="*/ 42 w 193"/>
                <a:gd name="T13" fmla="*/ 203 h 288"/>
                <a:gd name="T14" fmla="*/ 49 w 193"/>
                <a:gd name="T15" fmla="*/ 165 h 288"/>
                <a:gd name="T16" fmla="*/ 45 w 193"/>
                <a:gd name="T17" fmla="*/ 107 h 288"/>
                <a:gd name="T18" fmla="*/ 31 w 193"/>
                <a:gd name="T19" fmla="*/ 54 h 288"/>
                <a:gd name="T20" fmla="*/ 21 w 193"/>
                <a:gd name="T21" fmla="*/ 33 h 288"/>
                <a:gd name="T22" fmla="*/ 13 w 193"/>
                <a:gd name="T23" fmla="*/ 23 h 288"/>
                <a:gd name="T24" fmla="*/ 1 w 193"/>
                <a:gd name="T25" fmla="*/ 0 h 2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3"/>
                <a:gd name="T40" fmla="*/ 0 h 288"/>
                <a:gd name="T41" fmla="*/ 193 w 193"/>
                <a:gd name="T42" fmla="*/ 288 h 28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3" h="288">
                  <a:moveTo>
                    <a:pt x="1" y="0"/>
                  </a:moveTo>
                  <a:lnTo>
                    <a:pt x="193" y="0"/>
                  </a:lnTo>
                  <a:lnTo>
                    <a:pt x="193" y="288"/>
                  </a:lnTo>
                  <a:cubicBezTo>
                    <a:pt x="36" y="283"/>
                    <a:pt x="3" y="285"/>
                    <a:pt x="6" y="284"/>
                  </a:cubicBezTo>
                  <a:cubicBezTo>
                    <a:pt x="4" y="284"/>
                    <a:pt x="25" y="248"/>
                    <a:pt x="30" y="240"/>
                  </a:cubicBezTo>
                  <a:cubicBezTo>
                    <a:pt x="31" y="234"/>
                    <a:pt x="33" y="231"/>
                    <a:pt x="36" y="225"/>
                  </a:cubicBezTo>
                  <a:cubicBezTo>
                    <a:pt x="37" y="218"/>
                    <a:pt x="39" y="210"/>
                    <a:pt x="42" y="203"/>
                  </a:cubicBezTo>
                  <a:cubicBezTo>
                    <a:pt x="43" y="190"/>
                    <a:pt x="47" y="178"/>
                    <a:pt x="49" y="165"/>
                  </a:cubicBezTo>
                  <a:cubicBezTo>
                    <a:pt x="48" y="141"/>
                    <a:pt x="57" y="123"/>
                    <a:pt x="45" y="107"/>
                  </a:cubicBezTo>
                  <a:cubicBezTo>
                    <a:pt x="43" y="92"/>
                    <a:pt x="40" y="66"/>
                    <a:pt x="31" y="54"/>
                  </a:cubicBezTo>
                  <a:cubicBezTo>
                    <a:pt x="30" y="45"/>
                    <a:pt x="28" y="38"/>
                    <a:pt x="21" y="33"/>
                  </a:cubicBezTo>
                  <a:cubicBezTo>
                    <a:pt x="19" y="28"/>
                    <a:pt x="15" y="28"/>
                    <a:pt x="13" y="23"/>
                  </a:cubicBezTo>
                  <a:cubicBezTo>
                    <a:pt x="12" y="16"/>
                    <a:pt x="0" y="2"/>
                    <a:pt x="1" y="0"/>
                  </a:cubicBezTo>
                  <a:close/>
                </a:path>
              </a:pathLst>
            </a:cu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9" name="Line 100"/>
            <p:cNvSpPr>
              <a:spLocks noChangeShapeType="1"/>
            </p:cNvSpPr>
            <p:nvPr/>
          </p:nvSpPr>
          <p:spPr bwMode="auto">
            <a:xfrm>
              <a:off x="4848" y="350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0" name="Line 101"/>
            <p:cNvSpPr>
              <a:spLocks noChangeShapeType="1"/>
            </p:cNvSpPr>
            <p:nvPr/>
          </p:nvSpPr>
          <p:spPr bwMode="auto">
            <a:xfrm>
              <a:off x="4848" y="37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1" name="Arc 102"/>
            <p:cNvSpPr>
              <a:spLocks/>
            </p:cNvSpPr>
            <p:nvPr/>
          </p:nvSpPr>
          <p:spPr bwMode="auto">
            <a:xfrm>
              <a:off x="5040" y="3506"/>
              <a:ext cx="206" cy="288"/>
            </a:xfrm>
            <a:custGeom>
              <a:avLst/>
              <a:gdLst>
                <a:gd name="T0" fmla="*/ 0 w 18526"/>
                <a:gd name="T1" fmla="*/ 0 h 21600"/>
                <a:gd name="T2" fmla="*/ 0 w 18526"/>
                <a:gd name="T3" fmla="*/ 0 h 21600"/>
                <a:gd name="T4" fmla="*/ 0 w 18526"/>
                <a:gd name="T5" fmla="*/ 0 h 21600"/>
                <a:gd name="T6" fmla="*/ 0 60000 65536"/>
                <a:gd name="T7" fmla="*/ 0 60000 65536"/>
                <a:gd name="T8" fmla="*/ 0 60000 65536"/>
                <a:gd name="T9" fmla="*/ 0 w 18526"/>
                <a:gd name="T10" fmla="*/ 0 h 21600"/>
                <a:gd name="T11" fmla="*/ 18526 w 185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526" h="21600" fill="none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</a:path>
                <a:path w="18526" h="21600" stroke="0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2" name="Arc 103"/>
            <p:cNvSpPr>
              <a:spLocks/>
            </p:cNvSpPr>
            <p:nvPr/>
          </p:nvSpPr>
          <p:spPr bwMode="auto">
            <a:xfrm flipV="1">
              <a:off x="5040" y="3504"/>
              <a:ext cx="205" cy="288"/>
            </a:xfrm>
            <a:custGeom>
              <a:avLst/>
              <a:gdLst>
                <a:gd name="T0" fmla="*/ 0 w 18449"/>
                <a:gd name="T1" fmla="*/ 0 h 21600"/>
                <a:gd name="T2" fmla="*/ 0 w 18449"/>
                <a:gd name="T3" fmla="*/ 0 h 21600"/>
                <a:gd name="T4" fmla="*/ 0 w 18449"/>
                <a:gd name="T5" fmla="*/ 0 h 21600"/>
                <a:gd name="T6" fmla="*/ 0 60000 65536"/>
                <a:gd name="T7" fmla="*/ 0 60000 65536"/>
                <a:gd name="T8" fmla="*/ 0 60000 65536"/>
                <a:gd name="T9" fmla="*/ 0 w 18449"/>
                <a:gd name="T10" fmla="*/ 0 h 21600"/>
                <a:gd name="T11" fmla="*/ 18449 w 1844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449" h="21600" fill="none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</a:path>
                <a:path w="18449" h="21600" stroke="0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3" name="Arc 104"/>
            <p:cNvSpPr>
              <a:spLocks/>
            </p:cNvSpPr>
            <p:nvPr/>
          </p:nvSpPr>
          <p:spPr bwMode="auto">
            <a:xfrm>
              <a:off x="4656" y="3505"/>
              <a:ext cx="240" cy="288"/>
            </a:xfrm>
            <a:custGeom>
              <a:avLst/>
              <a:gdLst>
                <a:gd name="T0" fmla="*/ 0 w 21600"/>
                <a:gd name="T1" fmla="*/ 0 h 25948"/>
                <a:gd name="T2" fmla="*/ 0 w 21600"/>
                <a:gd name="T3" fmla="*/ 0 h 25948"/>
                <a:gd name="T4" fmla="*/ 0 w 21600"/>
                <a:gd name="T5" fmla="*/ 0 h 2594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948"/>
                <a:gd name="T11" fmla="*/ 21600 w 21600"/>
                <a:gd name="T12" fmla="*/ 25948 h 259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948" fill="none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</a:path>
                <a:path w="21600" h="25948" stroke="0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  <a:lnTo>
                    <a:pt x="0" y="129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4" name="Line 105"/>
            <p:cNvSpPr>
              <a:spLocks noChangeShapeType="1"/>
            </p:cNvSpPr>
            <p:nvPr/>
          </p:nvSpPr>
          <p:spPr bwMode="auto">
            <a:xfrm>
              <a:off x="4730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5" name="Line 106"/>
            <p:cNvSpPr>
              <a:spLocks noChangeShapeType="1"/>
            </p:cNvSpPr>
            <p:nvPr/>
          </p:nvSpPr>
          <p:spPr bwMode="auto">
            <a:xfrm>
              <a:off x="4730" y="37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6" name="Line 107"/>
            <p:cNvSpPr>
              <a:spLocks noChangeShapeType="1"/>
            </p:cNvSpPr>
            <p:nvPr/>
          </p:nvSpPr>
          <p:spPr bwMode="auto">
            <a:xfrm>
              <a:off x="5293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7" name="Oval 108"/>
            <p:cNvSpPr>
              <a:spLocks noChangeArrowheads="1"/>
            </p:cNvSpPr>
            <p:nvPr/>
          </p:nvSpPr>
          <p:spPr bwMode="auto">
            <a:xfrm>
              <a:off x="5241" y="3621"/>
              <a:ext cx="48" cy="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8" name="Text Box 109"/>
            <p:cNvSpPr txBox="1">
              <a:spLocks noChangeArrowheads="1"/>
            </p:cNvSpPr>
            <p:nvPr/>
          </p:nvSpPr>
          <p:spPr bwMode="auto">
            <a:xfrm>
              <a:off x="4512" y="3408"/>
              <a:ext cx="2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</p:grpSp>
      <p:sp>
        <p:nvSpPr>
          <p:cNvPr id="46096" name="Text Box 122"/>
          <p:cNvSpPr txBox="1">
            <a:spLocks noChangeArrowheads="1"/>
          </p:cNvSpPr>
          <p:nvPr/>
        </p:nvSpPr>
        <p:spPr bwMode="auto">
          <a:xfrm>
            <a:off x="7556500" y="59436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46097" name="Text Box 123"/>
          <p:cNvSpPr txBox="1">
            <a:spLocks noChangeArrowheads="1"/>
          </p:cNvSpPr>
          <p:nvPr/>
        </p:nvSpPr>
        <p:spPr bwMode="auto">
          <a:xfrm>
            <a:off x="365125" y="1436688"/>
            <a:ext cx="19573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just a NAND flipped</a:t>
            </a:r>
          </a:p>
          <a:p>
            <a:r>
              <a:rPr lang="en-US" sz="1600">
                <a:solidFill>
                  <a:schemeClr val="folHlink"/>
                </a:solidFill>
              </a:rPr>
              <a:t>upside-down…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711E67-CD4B-254E-B314-C31C61DEC1AF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18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All Logic from NANDs Alone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" y="1143000"/>
            <a:ext cx="1524000" cy="2530475"/>
            <a:chOff x="432" y="672"/>
            <a:chExt cx="960" cy="159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73" y="672"/>
              <a:ext cx="671" cy="1163"/>
              <a:chOff x="3676" y="2064"/>
              <a:chExt cx="671" cy="1163"/>
            </a:xfrm>
          </p:grpSpPr>
          <p:sp>
            <p:nvSpPr>
              <p:cNvPr id="48286" name="Text Box 5"/>
              <p:cNvSpPr txBox="1">
                <a:spLocks noChangeArrowheads="1"/>
              </p:cNvSpPr>
              <p:nvPr/>
            </p:nvSpPr>
            <p:spPr bwMode="auto">
              <a:xfrm>
                <a:off x="3714" y="2304"/>
                <a:ext cx="556" cy="9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A B   C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0  0    1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0  1    1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1  0    1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1  1    0</a:t>
                </a:r>
              </a:p>
            </p:txBody>
          </p:sp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3711" y="2343"/>
                <a:ext cx="528" cy="816"/>
                <a:chOff x="432" y="2352"/>
                <a:chExt cx="528" cy="816"/>
              </a:xfrm>
            </p:grpSpPr>
            <p:sp>
              <p:nvSpPr>
                <p:cNvPr id="48289" name="Line 7"/>
                <p:cNvSpPr>
                  <a:spLocks noChangeShapeType="1"/>
                </p:cNvSpPr>
                <p:nvPr/>
              </p:nvSpPr>
              <p:spPr bwMode="auto">
                <a:xfrm>
                  <a:off x="432" y="2496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90" name="Line 8"/>
                <p:cNvSpPr>
                  <a:spLocks noChangeShapeType="1"/>
                </p:cNvSpPr>
                <p:nvPr/>
              </p:nvSpPr>
              <p:spPr bwMode="auto">
                <a:xfrm>
                  <a:off x="768" y="2352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88" name="Text Box 9"/>
              <p:cNvSpPr txBox="1">
                <a:spLocks noChangeArrowheads="1"/>
              </p:cNvSpPr>
              <p:nvPr/>
            </p:nvSpPr>
            <p:spPr bwMode="auto">
              <a:xfrm>
                <a:off x="3676" y="2064"/>
                <a:ext cx="67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NAND</a:t>
                </a: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624" y="1920"/>
              <a:ext cx="768" cy="288"/>
              <a:chOff x="645" y="2112"/>
              <a:chExt cx="768" cy="288"/>
            </a:xfrm>
          </p:grpSpPr>
          <p:grpSp>
            <p:nvGrpSpPr>
              <p:cNvPr id="6" name="Group 11"/>
              <p:cNvGrpSpPr>
                <a:grpSpLocks/>
              </p:cNvGrpSpPr>
              <p:nvPr/>
            </p:nvGrpSpPr>
            <p:grpSpPr bwMode="auto">
              <a:xfrm>
                <a:off x="789" y="2112"/>
                <a:ext cx="432" cy="288"/>
                <a:chOff x="789" y="2112"/>
                <a:chExt cx="432" cy="288"/>
              </a:xfrm>
            </p:grpSpPr>
            <p:sp>
              <p:nvSpPr>
                <p:cNvPr id="48283" name="Freeform 12"/>
                <p:cNvSpPr>
                  <a:spLocks/>
                </p:cNvSpPr>
                <p:nvPr/>
              </p:nvSpPr>
              <p:spPr bwMode="auto">
                <a:xfrm>
                  <a:off x="789" y="2112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84" name="Arc 13"/>
                <p:cNvSpPr>
                  <a:spLocks/>
                </p:cNvSpPr>
                <p:nvPr/>
              </p:nvSpPr>
              <p:spPr bwMode="auto">
                <a:xfrm>
                  <a:off x="1077" y="211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85" name="Arc 14"/>
                <p:cNvSpPr>
                  <a:spLocks/>
                </p:cNvSpPr>
                <p:nvPr/>
              </p:nvSpPr>
              <p:spPr bwMode="auto">
                <a:xfrm flipV="1">
                  <a:off x="1077" y="2256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79" name="Line 15"/>
              <p:cNvSpPr>
                <a:spLocks noChangeShapeType="1"/>
              </p:cNvSpPr>
              <p:nvPr/>
            </p:nvSpPr>
            <p:spPr bwMode="auto">
              <a:xfrm>
                <a:off x="645" y="21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80" name="Line 16"/>
              <p:cNvSpPr>
                <a:spLocks noChangeShapeType="1"/>
              </p:cNvSpPr>
              <p:nvPr/>
            </p:nvSpPr>
            <p:spPr bwMode="auto">
              <a:xfrm>
                <a:off x="645" y="235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81" name="Line 17"/>
              <p:cNvSpPr>
                <a:spLocks noChangeShapeType="1"/>
              </p:cNvSpPr>
              <p:nvPr/>
            </p:nvSpPr>
            <p:spPr bwMode="auto">
              <a:xfrm>
                <a:off x="1269" y="225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82" name="Oval 18"/>
              <p:cNvSpPr>
                <a:spLocks noChangeArrowheads="1"/>
              </p:cNvSpPr>
              <p:nvPr/>
            </p:nvSpPr>
            <p:spPr bwMode="auto">
              <a:xfrm>
                <a:off x="1221" y="2229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277" name="Text Box 19"/>
            <p:cNvSpPr txBox="1">
              <a:spLocks noChangeArrowheads="1"/>
            </p:cNvSpPr>
            <p:nvPr/>
          </p:nvSpPr>
          <p:spPr bwMode="auto">
            <a:xfrm>
              <a:off x="432" y="1824"/>
              <a:ext cx="2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2819400" y="1219200"/>
            <a:ext cx="1447800" cy="1905000"/>
            <a:chOff x="2304" y="672"/>
            <a:chExt cx="912" cy="1200"/>
          </a:xfrm>
        </p:grpSpPr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2304" y="1584"/>
              <a:ext cx="912" cy="288"/>
              <a:chOff x="2304" y="1728"/>
              <a:chExt cx="912" cy="288"/>
            </a:xfrm>
          </p:grpSpPr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2592" y="1728"/>
                <a:ext cx="432" cy="288"/>
                <a:chOff x="2592" y="1728"/>
                <a:chExt cx="432" cy="288"/>
              </a:xfrm>
            </p:grpSpPr>
            <p:sp>
              <p:nvSpPr>
                <p:cNvPr id="48272" name="Freeform 23"/>
                <p:cNvSpPr>
                  <a:spLocks/>
                </p:cNvSpPr>
                <p:nvPr/>
              </p:nvSpPr>
              <p:spPr bwMode="auto">
                <a:xfrm>
                  <a:off x="2592" y="1728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73" name="Arc 24"/>
                <p:cNvSpPr>
                  <a:spLocks/>
                </p:cNvSpPr>
                <p:nvPr/>
              </p:nvSpPr>
              <p:spPr bwMode="auto">
                <a:xfrm>
                  <a:off x="2880" y="1728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74" name="Arc 25"/>
                <p:cNvSpPr>
                  <a:spLocks/>
                </p:cNvSpPr>
                <p:nvPr/>
              </p:nvSpPr>
              <p:spPr bwMode="auto">
                <a:xfrm flipV="1">
                  <a:off x="2880" y="187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66" name="Line 26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67" name="Line 27"/>
              <p:cNvSpPr>
                <a:spLocks noChangeShapeType="1"/>
              </p:cNvSpPr>
              <p:nvPr/>
            </p:nvSpPr>
            <p:spPr bwMode="auto">
              <a:xfrm>
                <a:off x="2448" y="196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68" name="Line 28"/>
              <p:cNvSpPr>
                <a:spLocks noChangeShapeType="1"/>
              </p:cNvSpPr>
              <p:nvPr/>
            </p:nvSpPr>
            <p:spPr bwMode="auto">
              <a:xfrm>
                <a:off x="3072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69" name="Oval 29"/>
              <p:cNvSpPr>
                <a:spLocks noChangeArrowheads="1"/>
              </p:cNvSpPr>
              <p:nvPr/>
            </p:nvSpPr>
            <p:spPr bwMode="auto">
              <a:xfrm>
                <a:off x="3024" y="1845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70" name="Line 30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71" name="Line 31"/>
              <p:cNvSpPr>
                <a:spLocks noChangeShapeType="1"/>
              </p:cNvSpPr>
              <p:nvPr/>
            </p:nvSpPr>
            <p:spPr bwMode="auto">
              <a:xfrm>
                <a:off x="2304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261" name="Text Box 32"/>
            <p:cNvSpPr txBox="1">
              <a:spLocks noChangeArrowheads="1"/>
            </p:cNvSpPr>
            <p:nvPr/>
          </p:nvSpPr>
          <p:spPr bwMode="auto">
            <a:xfrm>
              <a:off x="2577" y="912"/>
              <a:ext cx="42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Times New Roman" pitchFamily="-111" charset="0"/>
                </a:rPr>
                <a:t>A   C</a:t>
              </a:r>
            </a:p>
            <a:p>
              <a:pPr algn="r" eaLnBrk="1" hangingPunct="1"/>
              <a:r>
                <a:rPr lang="en-US" sz="1800">
                  <a:latin typeface="Times New Roman" pitchFamily="-111" charset="0"/>
                </a:rPr>
                <a:t>0    1</a:t>
              </a:r>
            </a:p>
            <a:p>
              <a:pPr algn="r" eaLnBrk="1" hangingPunct="1"/>
              <a:r>
                <a:rPr lang="en-US" sz="1800">
                  <a:latin typeface="Times New Roman" pitchFamily="-111" charset="0"/>
                </a:rPr>
                <a:t>1    0</a:t>
              </a:r>
            </a:p>
          </p:txBody>
        </p:sp>
        <p:sp>
          <p:nvSpPr>
            <p:cNvPr id="48262" name="Text Box 33"/>
            <p:cNvSpPr txBox="1">
              <a:spLocks noChangeArrowheads="1"/>
            </p:cNvSpPr>
            <p:nvPr/>
          </p:nvSpPr>
          <p:spPr bwMode="auto">
            <a:xfrm>
              <a:off x="2518" y="672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NOT</a:t>
              </a:r>
            </a:p>
          </p:txBody>
        </p:sp>
        <p:sp>
          <p:nvSpPr>
            <p:cNvPr id="48263" name="Line 34"/>
            <p:cNvSpPr>
              <a:spLocks noChangeShapeType="1"/>
            </p:cNvSpPr>
            <p:nvPr/>
          </p:nvSpPr>
          <p:spPr bwMode="auto">
            <a:xfrm>
              <a:off x="2736" y="96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64" name="Line 35"/>
            <p:cNvSpPr>
              <a:spLocks noChangeShapeType="1"/>
            </p:cNvSpPr>
            <p:nvPr/>
          </p:nvSpPr>
          <p:spPr bwMode="auto">
            <a:xfrm>
              <a:off x="2592" y="110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4953000" y="1219200"/>
            <a:ext cx="3676650" cy="1846263"/>
            <a:chOff x="3252" y="720"/>
            <a:chExt cx="2316" cy="1163"/>
          </a:xfrm>
        </p:grpSpPr>
        <p:grpSp>
          <p:nvGrpSpPr>
            <p:cNvPr id="11" name="Group 37"/>
            <p:cNvGrpSpPr>
              <a:grpSpLocks/>
            </p:cNvGrpSpPr>
            <p:nvPr/>
          </p:nvGrpSpPr>
          <p:grpSpPr bwMode="auto">
            <a:xfrm>
              <a:off x="3936" y="1152"/>
              <a:ext cx="768" cy="288"/>
              <a:chOff x="645" y="2112"/>
              <a:chExt cx="768" cy="288"/>
            </a:xfrm>
          </p:grpSpPr>
          <p:grpSp>
            <p:nvGrpSpPr>
              <p:cNvPr id="12" name="Group 38"/>
              <p:cNvGrpSpPr>
                <a:grpSpLocks/>
              </p:cNvGrpSpPr>
              <p:nvPr/>
            </p:nvGrpSpPr>
            <p:grpSpPr bwMode="auto">
              <a:xfrm>
                <a:off x="789" y="2112"/>
                <a:ext cx="432" cy="288"/>
                <a:chOff x="789" y="2112"/>
                <a:chExt cx="432" cy="288"/>
              </a:xfrm>
            </p:grpSpPr>
            <p:sp>
              <p:nvSpPr>
                <p:cNvPr id="48257" name="Freeform 39"/>
                <p:cNvSpPr>
                  <a:spLocks/>
                </p:cNvSpPr>
                <p:nvPr/>
              </p:nvSpPr>
              <p:spPr bwMode="auto">
                <a:xfrm>
                  <a:off x="789" y="2112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58" name="Arc 40"/>
                <p:cNvSpPr>
                  <a:spLocks/>
                </p:cNvSpPr>
                <p:nvPr/>
              </p:nvSpPr>
              <p:spPr bwMode="auto">
                <a:xfrm>
                  <a:off x="1077" y="211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59" name="Arc 41"/>
                <p:cNvSpPr>
                  <a:spLocks/>
                </p:cNvSpPr>
                <p:nvPr/>
              </p:nvSpPr>
              <p:spPr bwMode="auto">
                <a:xfrm flipV="1">
                  <a:off x="1077" y="2256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53" name="Line 42"/>
              <p:cNvSpPr>
                <a:spLocks noChangeShapeType="1"/>
              </p:cNvSpPr>
              <p:nvPr/>
            </p:nvSpPr>
            <p:spPr bwMode="auto">
              <a:xfrm>
                <a:off x="645" y="21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54" name="Line 43"/>
              <p:cNvSpPr>
                <a:spLocks noChangeShapeType="1"/>
              </p:cNvSpPr>
              <p:nvPr/>
            </p:nvSpPr>
            <p:spPr bwMode="auto">
              <a:xfrm>
                <a:off x="645" y="235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55" name="Line 44"/>
              <p:cNvSpPr>
                <a:spLocks noChangeShapeType="1"/>
              </p:cNvSpPr>
              <p:nvPr/>
            </p:nvSpPr>
            <p:spPr bwMode="auto">
              <a:xfrm>
                <a:off x="1269" y="225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56" name="Oval 45"/>
              <p:cNvSpPr>
                <a:spLocks noChangeArrowheads="1"/>
              </p:cNvSpPr>
              <p:nvPr/>
            </p:nvSpPr>
            <p:spPr bwMode="auto">
              <a:xfrm>
                <a:off x="1221" y="2229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46"/>
            <p:cNvGrpSpPr>
              <a:grpSpLocks/>
            </p:cNvGrpSpPr>
            <p:nvPr/>
          </p:nvGrpSpPr>
          <p:grpSpPr bwMode="auto">
            <a:xfrm>
              <a:off x="4656" y="1152"/>
              <a:ext cx="912" cy="288"/>
              <a:chOff x="2304" y="1728"/>
              <a:chExt cx="912" cy="288"/>
            </a:xfrm>
          </p:grpSpPr>
          <p:grpSp>
            <p:nvGrpSpPr>
              <p:cNvPr id="14" name="Group 47"/>
              <p:cNvGrpSpPr>
                <a:grpSpLocks/>
              </p:cNvGrpSpPr>
              <p:nvPr/>
            </p:nvGrpSpPr>
            <p:grpSpPr bwMode="auto">
              <a:xfrm>
                <a:off x="2592" y="1728"/>
                <a:ext cx="432" cy="288"/>
                <a:chOff x="2592" y="1728"/>
                <a:chExt cx="432" cy="288"/>
              </a:xfrm>
            </p:grpSpPr>
            <p:sp>
              <p:nvSpPr>
                <p:cNvPr id="48249" name="Freeform 48"/>
                <p:cNvSpPr>
                  <a:spLocks/>
                </p:cNvSpPr>
                <p:nvPr/>
              </p:nvSpPr>
              <p:spPr bwMode="auto">
                <a:xfrm>
                  <a:off x="2592" y="1728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50" name="Arc 49"/>
                <p:cNvSpPr>
                  <a:spLocks/>
                </p:cNvSpPr>
                <p:nvPr/>
              </p:nvSpPr>
              <p:spPr bwMode="auto">
                <a:xfrm>
                  <a:off x="2880" y="1728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51" name="Arc 50"/>
                <p:cNvSpPr>
                  <a:spLocks/>
                </p:cNvSpPr>
                <p:nvPr/>
              </p:nvSpPr>
              <p:spPr bwMode="auto">
                <a:xfrm flipV="1">
                  <a:off x="2880" y="187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43" name="Line 51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44" name="Line 52"/>
              <p:cNvSpPr>
                <a:spLocks noChangeShapeType="1"/>
              </p:cNvSpPr>
              <p:nvPr/>
            </p:nvSpPr>
            <p:spPr bwMode="auto">
              <a:xfrm>
                <a:off x="2448" y="196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45" name="Line 53"/>
              <p:cNvSpPr>
                <a:spLocks noChangeShapeType="1"/>
              </p:cNvSpPr>
              <p:nvPr/>
            </p:nvSpPr>
            <p:spPr bwMode="auto">
              <a:xfrm>
                <a:off x="3072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46" name="Oval 54"/>
              <p:cNvSpPr>
                <a:spLocks noChangeArrowheads="1"/>
              </p:cNvSpPr>
              <p:nvPr/>
            </p:nvSpPr>
            <p:spPr bwMode="auto">
              <a:xfrm>
                <a:off x="3024" y="1845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47" name="Line 55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48" name="Line 56"/>
              <p:cNvSpPr>
                <a:spLocks noChangeShapeType="1"/>
              </p:cNvSpPr>
              <p:nvPr/>
            </p:nvSpPr>
            <p:spPr bwMode="auto">
              <a:xfrm>
                <a:off x="2304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57"/>
            <p:cNvGrpSpPr>
              <a:grpSpLocks/>
            </p:cNvGrpSpPr>
            <p:nvPr/>
          </p:nvGrpSpPr>
          <p:grpSpPr bwMode="auto">
            <a:xfrm>
              <a:off x="3252" y="720"/>
              <a:ext cx="566" cy="1163"/>
              <a:chOff x="3711" y="2064"/>
              <a:chExt cx="566" cy="1163"/>
            </a:xfrm>
          </p:grpSpPr>
          <p:sp>
            <p:nvSpPr>
              <p:cNvPr id="48237" name="Text Box 58"/>
              <p:cNvSpPr txBox="1">
                <a:spLocks noChangeArrowheads="1"/>
              </p:cNvSpPr>
              <p:nvPr/>
            </p:nvSpPr>
            <p:spPr bwMode="auto">
              <a:xfrm>
                <a:off x="3714" y="2304"/>
                <a:ext cx="556" cy="9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A B   C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0  0    0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0  1    0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1  0    0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1  1    1</a:t>
                </a:r>
              </a:p>
            </p:txBody>
          </p:sp>
          <p:grpSp>
            <p:nvGrpSpPr>
              <p:cNvPr id="16" name="Group 59"/>
              <p:cNvGrpSpPr>
                <a:grpSpLocks/>
              </p:cNvGrpSpPr>
              <p:nvPr/>
            </p:nvGrpSpPr>
            <p:grpSpPr bwMode="auto">
              <a:xfrm>
                <a:off x="3711" y="2343"/>
                <a:ext cx="528" cy="816"/>
                <a:chOff x="432" y="2352"/>
                <a:chExt cx="528" cy="816"/>
              </a:xfrm>
            </p:grpSpPr>
            <p:sp>
              <p:nvSpPr>
                <p:cNvPr id="48240" name="Line 60"/>
                <p:cNvSpPr>
                  <a:spLocks noChangeShapeType="1"/>
                </p:cNvSpPr>
                <p:nvPr/>
              </p:nvSpPr>
              <p:spPr bwMode="auto">
                <a:xfrm>
                  <a:off x="432" y="2496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41" name="Line 61"/>
                <p:cNvSpPr>
                  <a:spLocks noChangeShapeType="1"/>
                </p:cNvSpPr>
                <p:nvPr/>
              </p:nvSpPr>
              <p:spPr bwMode="auto">
                <a:xfrm>
                  <a:off x="768" y="2352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39" name="Text Box 62"/>
              <p:cNvSpPr txBox="1">
                <a:spLocks noChangeArrowheads="1"/>
              </p:cNvSpPr>
              <p:nvPr/>
            </p:nvSpPr>
            <p:spPr bwMode="auto">
              <a:xfrm>
                <a:off x="3745" y="2064"/>
                <a:ext cx="5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AND</a:t>
                </a:r>
              </a:p>
            </p:txBody>
          </p:sp>
        </p:grpSp>
      </p:grpSp>
      <p:grpSp>
        <p:nvGrpSpPr>
          <p:cNvPr id="17" name="Group 63"/>
          <p:cNvGrpSpPr>
            <a:grpSpLocks/>
          </p:cNvGrpSpPr>
          <p:nvPr/>
        </p:nvGrpSpPr>
        <p:grpSpPr bwMode="auto">
          <a:xfrm>
            <a:off x="457200" y="4114800"/>
            <a:ext cx="3706813" cy="1846263"/>
            <a:chOff x="288" y="2784"/>
            <a:chExt cx="2335" cy="1163"/>
          </a:xfrm>
        </p:grpSpPr>
        <p:grpSp>
          <p:nvGrpSpPr>
            <p:cNvPr id="18" name="Group 64"/>
            <p:cNvGrpSpPr>
              <a:grpSpLocks/>
            </p:cNvGrpSpPr>
            <p:nvPr/>
          </p:nvGrpSpPr>
          <p:grpSpPr bwMode="auto">
            <a:xfrm>
              <a:off x="1200" y="3312"/>
              <a:ext cx="768" cy="288"/>
              <a:chOff x="645" y="2112"/>
              <a:chExt cx="768" cy="288"/>
            </a:xfrm>
          </p:grpSpPr>
          <p:grpSp>
            <p:nvGrpSpPr>
              <p:cNvPr id="19" name="Group 65"/>
              <p:cNvGrpSpPr>
                <a:grpSpLocks/>
              </p:cNvGrpSpPr>
              <p:nvPr/>
            </p:nvGrpSpPr>
            <p:grpSpPr bwMode="auto">
              <a:xfrm>
                <a:off x="789" y="2112"/>
                <a:ext cx="432" cy="288"/>
                <a:chOff x="789" y="2112"/>
                <a:chExt cx="432" cy="288"/>
              </a:xfrm>
            </p:grpSpPr>
            <p:sp>
              <p:nvSpPr>
                <p:cNvPr id="48231" name="Freeform 66"/>
                <p:cNvSpPr>
                  <a:spLocks/>
                </p:cNvSpPr>
                <p:nvPr/>
              </p:nvSpPr>
              <p:spPr bwMode="auto">
                <a:xfrm>
                  <a:off x="789" y="2112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32" name="Arc 67"/>
                <p:cNvSpPr>
                  <a:spLocks/>
                </p:cNvSpPr>
                <p:nvPr/>
              </p:nvSpPr>
              <p:spPr bwMode="auto">
                <a:xfrm>
                  <a:off x="1077" y="211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33" name="Arc 68"/>
                <p:cNvSpPr>
                  <a:spLocks/>
                </p:cNvSpPr>
                <p:nvPr/>
              </p:nvSpPr>
              <p:spPr bwMode="auto">
                <a:xfrm flipV="1">
                  <a:off x="1077" y="2256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27" name="Line 69"/>
              <p:cNvSpPr>
                <a:spLocks noChangeShapeType="1"/>
              </p:cNvSpPr>
              <p:nvPr/>
            </p:nvSpPr>
            <p:spPr bwMode="auto">
              <a:xfrm>
                <a:off x="645" y="21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28" name="Line 70"/>
              <p:cNvSpPr>
                <a:spLocks noChangeShapeType="1"/>
              </p:cNvSpPr>
              <p:nvPr/>
            </p:nvSpPr>
            <p:spPr bwMode="auto">
              <a:xfrm>
                <a:off x="645" y="235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29" name="Line 71"/>
              <p:cNvSpPr>
                <a:spLocks noChangeShapeType="1"/>
              </p:cNvSpPr>
              <p:nvPr/>
            </p:nvSpPr>
            <p:spPr bwMode="auto">
              <a:xfrm>
                <a:off x="1269" y="225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30" name="Oval 72"/>
              <p:cNvSpPr>
                <a:spLocks noChangeArrowheads="1"/>
              </p:cNvSpPr>
              <p:nvPr/>
            </p:nvSpPr>
            <p:spPr bwMode="auto">
              <a:xfrm>
                <a:off x="1221" y="2229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73"/>
            <p:cNvGrpSpPr>
              <a:grpSpLocks/>
            </p:cNvGrpSpPr>
            <p:nvPr/>
          </p:nvGrpSpPr>
          <p:grpSpPr bwMode="auto">
            <a:xfrm>
              <a:off x="288" y="3072"/>
              <a:ext cx="912" cy="288"/>
              <a:chOff x="2304" y="1728"/>
              <a:chExt cx="912" cy="288"/>
            </a:xfrm>
          </p:grpSpPr>
          <p:grpSp>
            <p:nvGrpSpPr>
              <p:cNvPr id="21" name="Group 74"/>
              <p:cNvGrpSpPr>
                <a:grpSpLocks/>
              </p:cNvGrpSpPr>
              <p:nvPr/>
            </p:nvGrpSpPr>
            <p:grpSpPr bwMode="auto">
              <a:xfrm>
                <a:off x="2592" y="1728"/>
                <a:ext cx="432" cy="288"/>
                <a:chOff x="2592" y="1728"/>
                <a:chExt cx="432" cy="288"/>
              </a:xfrm>
            </p:grpSpPr>
            <p:sp>
              <p:nvSpPr>
                <p:cNvPr id="48223" name="Freeform 75"/>
                <p:cNvSpPr>
                  <a:spLocks/>
                </p:cNvSpPr>
                <p:nvPr/>
              </p:nvSpPr>
              <p:spPr bwMode="auto">
                <a:xfrm>
                  <a:off x="2592" y="1728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24" name="Arc 76"/>
                <p:cNvSpPr>
                  <a:spLocks/>
                </p:cNvSpPr>
                <p:nvPr/>
              </p:nvSpPr>
              <p:spPr bwMode="auto">
                <a:xfrm>
                  <a:off x="2880" y="1728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25" name="Arc 77"/>
                <p:cNvSpPr>
                  <a:spLocks/>
                </p:cNvSpPr>
                <p:nvPr/>
              </p:nvSpPr>
              <p:spPr bwMode="auto">
                <a:xfrm flipV="1">
                  <a:off x="2880" y="187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17" name="Line 78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18" name="Line 79"/>
              <p:cNvSpPr>
                <a:spLocks noChangeShapeType="1"/>
              </p:cNvSpPr>
              <p:nvPr/>
            </p:nvSpPr>
            <p:spPr bwMode="auto">
              <a:xfrm>
                <a:off x="2448" y="196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19" name="Line 80"/>
              <p:cNvSpPr>
                <a:spLocks noChangeShapeType="1"/>
              </p:cNvSpPr>
              <p:nvPr/>
            </p:nvSpPr>
            <p:spPr bwMode="auto">
              <a:xfrm>
                <a:off x="3072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20" name="Oval 81"/>
              <p:cNvSpPr>
                <a:spLocks noChangeArrowheads="1"/>
              </p:cNvSpPr>
              <p:nvPr/>
            </p:nvSpPr>
            <p:spPr bwMode="auto">
              <a:xfrm>
                <a:off x="3024" y="1845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21" name="Line 82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22" name="Line 83"/>
              <p:cNvSpPr>
                <a:spLocks noChangeShapeType="1"/>
              </p:cNvSpPr>
              <p:nvPr/>
            </p:nvSpPr>
            <p:spPr bwMode="auto">
              <a:xfrm>
                <a:off x="2304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84"/>
            <p:cNvGrpSpPr>
              <a:grpSpLocks/>
            </p:cNvGrpSpPr>
            <p:nvPr/>
          </p:nvGrpSpPr>
          <p:grpSpPr bwMode="auto">
            <a:xfrm>
              <a:off x="288" y="3552"/>
              <a:ext cx="912" cy="288"/>
              <a:chOff x="2304" y="1728"/>
              <a:chExt cx="912" cy="288"/>
            </a:xfrm>
          </p:grpSpPr>
          <p:grpSp>
            <p:nvGrpSpPr>
              <p:cNvPr id="23" name="Group 85"/>
              <p:cNvGrpSpPr>
                <a:grpSpLocks/>
              </p:cNvGrpSpPr>
              <p:nvPr/>
            </p:nvGrpSpPr>
            <p:grpSpPr bwMode="auto">
              <a:xfrm>
                <a:off x="2592" y="1728"/>
                <a:ext cx="432" cy="288"/>
                <a:chOff x="2592" y="1728"/>
                <a:chExt cx="432" cy="288"/>
              </a:xfrm>
            </p:grpSpPr>
            <p:sp>
              <p:nvSpPr>
                <p:cNvPr id="48213" name="Freeform 86"/>
                <p:cNvSpPr>
                  <a:spLocks/>
                </p:cNvSpPr>
                <p:nvPr/>
              </p:nvSpPr>
              <p:spPr bwMode="auto">
                <a:xfrm>
                  <a:off x="2592" y="1728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14" name="Arc 87"/>
                <p:cNvSpPr>
                  <a:spLocks/>
                </p:cNvSpPr>
                <p:nvPr/>
              </p:nvSpPr>
              <p:spPr bwMode="auto">
                <a:xfrm>
                  <a:off x="2880" y="1728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15" name="Arc 88"/>
                <p:cNvSpPr>
                  <a:spLocks/>
                </p:cNvSpPr>
                <p:nvPr/>
              </p:nvSpPr>
              <p:spPr bwMode="auto">
                <a:xfrm flipV="1">
                  <a:off x="2880" y="187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07" name="Line 89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08" name="Line 90"/>
              <p:cNvSpPr>
                <a:spLocks noChangeShapeType="1"/>
              </p:cNvSpPr>
              <p:nvPr/>
            </p:nvSpPr>
            <p:spPr bwMode="auto">
              <a:xfrm>
                <a:off x="2448" y="196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09" name="Line 91"/>
              <p:cNvSpPr>
                <a:spLocks noChangeShapeType="1"/>
              </p:cNvSpPr>
              <p:nvPr/>
            </p:nvSpPr>
            <p:spPr bwMode="auto">
              <a:xfrm>
                <a:off x="3072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10" name="Oval 92"/>
              <p:cNvSpPr>
                <a:spLocks noChangeArrowheads="1"/>
              </p:cNvSpPr>
              <p:nvPr/>
            </p:nvSpPr>
            <p:spPr bwMode="auto">
              <a:xfrm>
                <a:off x="3024" y="1845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11" name="Line 93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12" name="Line 94"/>
              <p:cNvSpPr>
                <a:spLocks noChangeShapeType="1"/>
              </p:cNvSpPr>
              <p:nvPr/>
            </p:nvSpPr>
            <p:spPr bwMode="auto">
              <a:xfrm>
                <a:off x="2304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198" name="Line 95"/>
            <p:cNvSpPr>
              <a:spLocks noChangeShapeType="1"/>
            </p:cNvSpPr>
            <p:nvPr/>
          </p:nvSpPr>
          <p:spPr bwMode="auto">
            <a:xfrm>
              <a:off x="1200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99" name="Line 96"/>
            <p:cNvSpPr>
              <a:spLocks noChangeShapeType="1"/>
            </p:cNvSpPr>
            <p:nvPr/>
          </p:nvSpPr>
          <p:spPr bwMode="auto">
            <a:xfrm flipV="1">
              <a:off x="1200" y="35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" name="Group 97"/>
            <p:cNvGrpSpPr>
              <a:grpSpLocks/>
            </p:cNvGrpSpPr>
            <p:nvPr/>
          </p:nvGrpSpPr>
          <p:grpSpPr bwMode="auto">
            <a:xfrm>
              <a:off x="2064" y="2784"/>
              <a:ext cx="559" cy="1163"/>
              <a:chOff x="3711" y="2064"/>
              <a:chExt cx="559" cy="1163"/>
            </a:xfrm>
          </p:grpSpPr>
          <p:sp>
            <p:nvSpPr>
              <p:cNvPr id="48201" name="Text Box 98"/>
              <p:cNvSpPr txBox="1">
                <a:spLocks noChangeArrowheads="1"/>
              </p:cNvSpPr>
              <p:nvPr/>
            </p:nvSpPr>
            <p:spPr bwMode="auto">
              <a:xfrm>
                <a:off x="3714" y="2304"/>
                <a:ext cx="556" cy="9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A B   C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0  0    0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0  1    1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1  0    1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1  1    1</a:t>
                </a:r>
              </a:p>
            </p:txBody>
          </p:sp>
          <p:grpSp>
            <p:nvGrpSpPr>
              <p:cNvPr id="25" name="Group 99"/>
              <p:cNvGrpSpPr>
                <a:grpSpLocks/>
              </p:cNvGrpSpPr>
              <p:nvPr/>
            </p:nvGrpSpPr>
            <p:grpSpPr bwMode="auto">
              <a:xfrm>
                <a:off x="3711" y="2343"/>
                <a:ext cx="528" cy="816"/>
                <a:chOff x="432" y="2352"/>
                <a:chExt cx="528" cy="816"/>
              </a:xfrm>
            </p:grpSpPr>
            <p:sp>
              <p:nvSpPr>
                <p:cNvPr id="48204" name="Line 100"/>
                <p:cNvSpPr>
                  <a:spLocks noChangeShapeType="1"/>
                </p:cNvSpPr>
                <p:nvPr/>
              </p:nvSpPr>
              <p:spPr bwMode="auto">
                <a:xfrm>
                  <a:off x="432" y="2496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05" name="Line 101"/>
                <p:cNvSpPr>
                  <a:spLocks noChangeShapeType="1"/>
                </p:cNvSpPr>
                <p:nvPr/>
              </p:nvSpPr>
              <p:spPr bwMode="auto">
                <a:xfrm>
                  <a:off x="768" y="2352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03" name="Text Box 102"/>
              <p:cNvSpPr txBox="1">
                <a:spLocks noChangeArrowheads="1"/>
              </p:cNvSpPr>
              <p:nvPr/>
            </p:nvSpPr>
            <p:spPr bwMode="auto">
              <a:xfrm>
                <a:off x="3818" y="2064"/>
                <a:ext cx="3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OR</a:t>
                </a:r>
              </a:p>
            </p:txBody>
          </p:sp>
        </p:grpSp>
      </p:grpSp>
      <p:grpSp>
        <p:nvGrpSpPr>
          <p:cNvPr id="26" name="Group 103"/>
          <p:cNvGrpSpPr>
            <a:grpSpLocks/>
          </p:cNvGrpSpPr>
          <p:nvPr/>
        </p:nvGrpSpPr>
        <p:grpSpPr bwMode="auto">
          <a:xfrm>
            <a:off x="4800600" y="3200400"/>
            <a:ext cx="4038600" cy="2895600"/>
            <a:chOff x="3024" y="2016"/>
            <a:chExt cx="2544" cy="1824"/>
          </a:xfrm>
        </p:grpSpPr>
        <p:grpSp>
          <p:nvGrpSpPr>
            <p:cNvPr id="27" name="Group 104"/>
            <p:cNvGrpSpPr>
              <a:grpSpLocks/>
            </p:cNvGrpSpPr>
            <p:nvPr/>
          </p:nvGrpSpPr>
          <p:grpSpPr bwMode="auto">
            <a:xfrm>
              <a:off x="3936" y="3312"/>
              <a:ext cx="768" cy="288"/>
              <a:chOff x="645" y="2112"/>
              <a:chExt cx="768" cy="288"/>
            </a:xfrm>
          </p:grpSpPr>
          <p:grpSp>
            <p:nvGrpSpPr>
              <p:cNvPr id="28" name="Group 105"/>
              <p:cNvGrpSpPr>
                <a:grpSpLocks/>
              </p:cNvGrpSpPr>
              <p:nvPr/>
            </p:nvGrpSpPr>
            <p:grpSpPr bwMode="auto">
              <a:xfrm>
                <a:off x="789" y="2112"/>
                <a:ext cx="432" cy="288"/>
                <a:chOff x="789" y="2112"/>
                <a:chExt cx="432" cy="288"/>
              </a:xfrm>
            </p:grpSpPr>
            <p:sp>
              <p:nvSpPr>
                <p:cNvPr id="48192" name="Freeform 106"/>
                <p:cNvSpPr>
                  <a:spLocks/>
                </p:cNvSpPr>
                <p:nvPr/>
              </p:nvSpPr>
              <p:spPr bwMode="auto">
                <a:xfrm>
                  <a:off x="789" y="2112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193" name="Arc 107"/>
                <p:cNvSpPr>
                  <a:spLocks/>
                </p:cNvSpPr>
                <p:nvPr/>
              </p:nvSpPr>
              <p:spPr bwMode="auto">
                <a:xfrm>
                  <a:off x="1077" y="211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194" name="Arc 108"/>
                <p:cNvSpPr>
                  <a:spLocks/>
                </p:cNvSpPr>
                <p:nvPr/>
              </p:nvSpPr>
              <p:spPr bwMode="auto">
                <a:xfrm flipV="1">
                  <a:off x="1077" y="2256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188" name="Line 109"/>
              <p:cNvSpPr>
                <a:spLocks noChangeShapeType="1"/>
              </p:cNvSpPr>
              <p:nvPr/>
            </p:nvSpPr>
            <p:spPr bwMode="auto">
              <a:xfrm>
                <a:off x="645" y="21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89" name="Line 110"/>
              <p:cNvSpPr>
                <a:spLocks noChangeShapeType="1"/>
              </p:cNvSpPr>
              <p:nvPr/>
            </p:nvSpPr>
            <p:spPr bwMode="auto">
              <a:xfrm>
                <a:off x="645" y="235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90" name="Line 111"/>
              <p:cNvSpPr>
                <a:spLocks noChangeShapeType="1"/>
              </p:cNvSpPr>
              <p:nvPr/>
            </p:nvSpPr>
            <p:spPr bwMode="auto">
              <a:xfrm>
                <a:off x="1269" y="225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91" name="Oval 112"/>
              <p:cNvSpPr>
                <a:spLocks noChangeArrowheads="1"/>
              </p:cNvSpPr>
              <p:nvPr/>
            </p:nvSpPr>
            <p:spPr bwMode="auto">
              <a:xfrm>
                <a:off x="1221" y="2229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113"/>
            <p:cNvGrpSpPr>
              <a:grpSpLocks/>
            </p:cNvGrpSpPr>
            <p:nvPr/>
          </p:nvGrpSpPr>
          <p:grpSpPr bwMode="auto">
            <a:xfrm>
              <a:off x="3024" y="3072"/>
              <a:ext cx="912" cy="288"/>
              <a:chOff x="2304" y="1728"/>
              <a:chExt cx="912" cy="288"/>
            </a:xfrm>
          </p:grpSpPr>
          <p:grpSp>
            <p:nvGrpSpPr>
              <p:cNvPr id="30" name="Group 114"/>
              <p:cNvGrpSpPr>
                <a:grpSpLocks/>
              </p:cNvGrpSpPr>
              <p:nvPr/>
            </p:nvGrpSpPr>
            <p:grpSpPr bwMode="auto">
              <a:xfrm>
                <a:off x="2592" y="1728"/>
                <a:ext cx="432" cy="288"/>
                <a:chOff x="2592" y="1728"/>
                <a:chExt cx="432" cy="288"/>
              </a:xfrm>
            </p:grpSpPr>
            <p:sp>
              <p:nvSpPr>
                <p:cNvPr id="48184" name="Freeform 115"/>
                <p:cNvSpPr>
                  <a:spLocks/>
                </p:cNvSpPr>
                <p:nvPr/>
              </p:nvSpPr>
              <p:spPr bwMode="auto">
                <a:xfrm>
                  <a:off x="2592" y="1728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185" name="Arc 116"/>
                <p:cNvSpPr>
                  <a:spLocks/>
                </p:cNvSpPr>
                <p:nvPr/>
              </p:nvSpPr>
              <p:spPr bwMode="auto">
                <a:xfrm>
                  <a:off x="2880" y="1728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186" name="Arc 117"/>
                <p:cNvSpPr>
                  <a:spLocks/>
                </p:cNvSpPr>
                <p:nvPr/>
              </p:nvSpPr>
              <p:spPr bwMode="auto">
                <a:xfrm flipV="1">
                  <a:off x="2880" y="187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178" name="Line 118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79" name="Line 119"/>
              <p:cNvSpPr>
                <a:spLocks noChangeShapeType="1"/>
              </p:cNvSpPr>
              <p:nvPr/>
            </p:nvSpPr>
            <p:spPr bwMode="auto">
              <a:xfrm>
                <a:off x="2448" y="196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80" name="Line 120"/>
              <p:cNvSpPr>
                <a:spLocks noChangeShapeType="1"/>
              </p:cNvSpPr>
              <p:nvPr/>
            </p:nvSpPr>
            <p:spPr bwMode="auto">
              <a:xfrm>
                <a:off x="3072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81" name="Oval 121"/>
              <p:cNvSpPr>
                <a:spLocks noChangeArrowheads="1"/>
              </p:cNvSpPr>
              <p:nvPr/>
            </p:nvSpPr>
            <p:spPr bwMode="auto">
              <a:xfrm>
                <a:off x="3024" y="1845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82" name="Line 122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83" name="Line 123"/>
              <p:cNvSpPr>
                <a:spLocks noChangeShapeType="1"/>
              </p:cNvSpPr>
              <p:nvPr/>
            </p:nvSpPr>
            <p:spPr bwMode="auto">
              <a:xfrm>
                <a:off x="2304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124"/>
            <p:cNvGrpSpPr>
              <a:grpSpLocks/>
            </p:cNvGrpSpPr>
            <p:nvPr/>
          </p:nvGrpSpPr>
          <p:grpSpPr bwMode="auto">
            <a:xfrm>
              <a:off x="3024" y="3552"/>
              <a:ext cx="912" cy="288"/>
              <a:chOff x="2304" y="1728"/>
              <a:chExt cx="912" cy="288"/>
            </a:xfrm>
          </p:grpSpPr>
          <p:grpSp>
            <p:nvGrpSpPr>
              <p:cNvPr id="48167" name="Group 125"/>
              <p:cNvGrpSpPr>
                <a:grpSpLocks/>
              </p:cNvGrpSpPr>
              <p:nvPr/>
            </p:nvGrpSpPr>
            <p:grpSpPr bwMode="auto">
              <a:xfrm>
                <a:off x="2592" y="1728"/>
                <a:ext cx="432" cy="288"/>
                <a:chOff x="2592" y="1728"/>
                <a:chExt cx="432" cy="288"/>
              </a:xfrm>
            </p:grpSpPr>
            <p:sp>
              <p:nvSpPr>
                <p:cNvPr id="48174" name="Freeform 126"/>
                <p:cNvSpPr>
                  <a:spLocks/>
                </p:cNvSpPr>
                <p:nvPr/>
              </p:nvSpPr>
              <p:spPr bwMode="auto">
                <a:xfrm>
                  <a:off x="2592" y="1728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175" name="Arc 127"/>
                <p:cNvSpPr>
                  <a:spLocks/>
                </p:cNvSpPr>
                <p:nvPr/>
              </p:nvSpPr>
              <p:spPr bwMode="auto">
                <a:xfrm>
                  <a:off x="2880" y="1728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176" name="Arc 128"/>
                <p:cNvSpPr>
                  <a:spLocks/>
                </p:cNvSpPr>
                <p:nvPr/>
              </p:nvSpPr>
              <p:spPr bwMode="auto">
                <a:xfrm flipV="1">
                  <a:off x="2880" y="187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168" name="Line 129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69" name="Line 130"/>
              <p:cNvSpPr>
                <a:spLocks noChangeShapeType="1"/>
              </p:cNvSpPr>
              <p:nvPr/>
            </p:nvSpPr>
            <p:spPr bwMode="auto">
              <a:xfrm>
                <a:off x="2448" y="196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70" name="Line 131"/>
              <p:cNvSpPr>
                <a:spLocks noChangeShapeType="1"/>
              </p:cNvSpPr>
              <p:nvPr/>
            </p:nvSpPr>
            <p:spPr bwMode="auto">
              <a:xfrm>
                <a:off x="3072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71" name="Oval 132"/>
              <p:cNvSpPr>
                <a:spLocks noChangeArrowheads="1"/>
              </p:cNvSpPr>
              <p:nvPr/>
            </p:nvSpPr>
            <p:spPr bwMode="auto">
              <a:xfrm>
                <a:off x="3024" y="1845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72" name="Line 133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73" name="Line 134"/>
              <p:cNvSpPr>
                <a:spLocks noChangeShapeType="1"/>
              </p:cNvSpPr>
              <p:nvPr/>
            </p:nvSpPr>
            <p:spPr bwMode="auto">
              <a:xfrm>
                <a:off x="2304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148" name="Line 135"/>
            <p:cNvSpPr>
              <a:spLocks noChangeShapeType="1"/>
            </p:cNvSpPr>
            <p:nvPr/>
          </p:nvSpPr>
          <p:spPr bwMode="auto">
            <a:xfrm>
              <a:off x="3936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49" name="Line 136"/>
            <p:cNvSpPr>
              <a:spLocks noChangeShapeType="1"/>
            </p:cNvSpPr>
            <p:nvPr/>
          </p:nvSpPr>
          <p:spPr bwMode="auto">
            <a:xfrm flipV="1">
              <a:off x="3936" y="35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8177" name="Group 137"/>
            <p:cNvGrpSpPr>
              <a:grpSpLocks/>
            </p:cNvGrpSpPr>
            <p:nvPr/>
          </p:nvGrpSpPr>
          <p:grpSpPr bwMode="auto">
            <a:xfrm>
              <a:off x="4656" y="3312"/>
              <a:ext cx="912" cy="288"/>
              <a:chOff x="2304" y="1728"/>
              <a:chExt cx="912" cy="288"/>
            </a:xfrm>
          </p:grpSpPr>
          <p:grpSp>
            <p:nvGrpSpPr>
              <p:cNvPr id="48187" name="Group 138"/>
              <p:cNvGrpSpPr>
                <a:grpSpLocks/>
              </p:cNvGrpSpPr>
              <p:nvPr/>
            </p:nvGrpSpPr>
            <p:grpSpPr bwMode="auto">
              <a:xfrm>
                <a:off x="2592" y="1728"/>
                <a:ext cx="432" cy="288"/>
                <a:chOff x="2592" y="1728"/>
                <a:chExt cx="432" cy="288"/>
              </a:xfrm>
            </p:grpSpPr>
            <p:sp>
              <p:nvSpPr>
                <p:cNvPr id="48164" name="Freeform 139"/>
                <p:cNvSpPr>
                  <a:spLocks/>
                </p:cNvSpPr>
                <p:nvPr/>
              </p:nvSpPr>
              <p:spPr bwMode="auto">
                <a:xfrm>
                  <a:off x="2592" y="1728"/>
                  <a:ext cx="288" cy="288"/>
                </a:xfrm>
                <a:custGeom>
                  <a:avLst/>
                  <a:gdLst>
                    <a:gd name="T0" fmla="*/ 288 w 288"/>
                    <a:gd name="T1" fmla="*/ 0 h 288"/>
                    <a:gd name="T2" fmla="*/ 0 w 288"/>
                    <a:gd name="T3" fmla="*/ 0 h 288"/>
                    <a:gd name="T4" fmla="*/ 0 w 288"/>
                    <a:gd name="T5" fmla="*/ 288 h 288"/>
                    <a:gd name="T6" fmla="*/ 288 w 288"/>
                    <a:gd name="T7" fmla="*/ 288 h 2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288"/>
                    <a:gd name="T14" fmla="*/ 288 w 288"/>
                    <a:gd name="T15" fmla="*/ 288 h 2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288">
                      <a:moveTo>
                        <a:pt x="28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288" y="288"/>
                      </a:lnTo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165" name="Arc 140"/>
                <p:cNvSpPr>
                  <a:spLocks/>
                </p:cNvSpPr>
                <p:nvPr/>
              </p:nvSpPr>
              <p:spPr bwMode="auto">
                <a:xfrm>
                  <a:off x="2880" y="1728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166" name="Arc 141"/>
                <p:cNvSpPr>
                  <a:spLocks/>
                </p:cNvSpPr>
                <p:nvPr/>
              </p:nvSpPr>
              <p:spPr bwMode="auto">
                <a:xfrm flipV="1">
                  <a:off x="2880" y="1872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158" name="Line 142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59" name="Line 143"/>
              <p:cNvSpPr>
                <a:spLocks noChangeShapeType="1"/>
              </p:cNvSpPr>
              <p:nvPr/>
            </p:nvSpPr>
            <p:spPr bwMode="auto">
              <a:xfrm>
                <a:off x="2448" y="196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60" name="Line 144"/>
              <p:cNvSpPr>
                <a:spLocks noChangeShapeType="1"/>
              </p:cNvSpPr>
              <p:nvPr/>
            </p:nvSpPr>
            <p:spPr bwMode="auto">
              <a:xfrm>
                <a:off x="3072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61" name="Oval 145"/>
              <p:cNvSpPr>
                <a:spLocks noChangeArrowheads="1"/>
              </p:cNvSpPr>
              <p:nvPr/>
            </p:nvSpPr>
            <p:spPr bwMode="auto">
              <a:xfrm>
                <a:off x="3024" y="1845"/>
                <a:ext cx="48" cy="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62" name="Line 146"/>
              <p:cNvSpPr>
                <a:spLocks noChangeShapeType="1"/>
              </p:cNvSpPr>
              <p:nvPr/>
            </p:nvSpPr>
            <p:spPr bwMode="auto">
              <a:xfrm>
                <a:off x="2448" y="177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63" name="Line 147"/>
              <p:cNvSpPr>
                <a:spLocks noChangeShapeType="1"/>
              </p:cNvSpPr>
              <p:nvPr/>
            </p:nvSpPr>
            <p:spPr bwMode="auto">
              <a:xfrm>
                <a:off x="2304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8848" name="Group 148"/>
            <p:cNvGrpSpPr>
              <a:grpSpLocks/>
            </p:cNvGrpSpPr>
            <p:nvPr/>
          </p:nvGrpSpPr>
          <p:grpSpPr bwMode="auto">
            <a:xfrm>
              <a:off x="4356" y="2016"/>
              <a:ext cx="559" cy="1163"/>
              <a:chOff x="3711" y="2064"/>
              <a:chExt cx="559" cy="1163"/>
            </a:xfrm>
          </p:grpSpPr>
          <p:sp>
            <p:nvSpPr>
              <p:cNvPr id="48152" name="Text Box 149"/>
              <p:cNvSpPr txBox="1">
                <a:spLocks noChangeArrowheads="1"/>
              </p:cNvSpPr>
              <p:nvPr/>
            </p:nvSpPr>
            <p:spPr bwMode="auto">
              <a:xfrm>
                <a:off x="3714" y="2304"/>
                <a:ext cx="556" cy="9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A B   C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0  0    1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0  1    0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1  0    0</a:t>
                </a:r>
              </a:p>
              <a:p>
                <a:pPr eaLnBrk="1" hangingPunct="1"/>
                <a:r>
                  <a:rPr lang="en-US" sz="1800">
                    <a:latin typeface="Times New Roman" pitchFamily="-111" charset="0"/>
                  </a:rPr>
                  <a:t>1  1    0</a:t>
                </a:r>
              </a:p>
            </p:txBody>
          </p:sp>
          <p:grpSp>
            <p:nvGrpSpPr>
              <p:cNvPr id="78849" name="Group 150"/>
              <p:cNvGrpSpPr>
                <a:grpSpLocks/>
              </p:cNvGrpSpPr>
              <p:nvPr/>
            </p:nvGrpSpPr>
            <p:grpSpPr bwMode="auto">
              <a:xfrm>
                <a:off x="3711" y="2343"/>
                <a:ext cx="528" cy="816"/>
                <a:chOff x="432" y="2352"/>
                <a:chExt cx="528" cy="816"/>
              </a:xfrm>
            </p:grpSpPr>
            <p:sp>
              <p:nvSpPr>
                <p:cNvPr id="48155" name="Line 151"/>
                <p:cNvSpPr>
                  <a:spLocks noChangeShapeType="1"/>
                </p:cNvSpPr>
                <p:nvPr/>
              </p:nvSpPr>
              <p:spPr bwMode="auto">
                <a:xfrm>
                  <a:off x="432" y="2496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156" name="Line 152"/>
                <p:cNvSpPr>
                  <a:spLocks noChangeShapeType="1"/>
                </p:cNvSpPr>
                <p:nvPr/>
              </p:nvSpPr>
              <p:spPr bwMode="auto">
                <a:xfrm>
                  <a:off x="768" y="2352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154" name="Text Box 153"/>
              <p:cNvSpPr txBox="1">
                <a:spLocks noChangeArrowheads="1"/>
              </p:cNvSpPr>
              <p:nvPr/>
            </p:nvSpPr>
            <p:spPr bwMode="auto">
              <a:xfrm>
                <a:off x="3749" y="2064"/>
                <a:ext cx="5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NOR</a:t>
                </a:r>
              </a:p>
            </p:txBody>
          </p:sp>
        </p:grpSp>
      </p:grpSp>
      <p:grpSp>
        <p:nvGrpSpPr>
          <p:cNvPr id="78851" name="Group 154"/>
          <p:cNvGrpSpPr>
            <a:grpSpLocks/>
          </p:cNvGrpSpPr>
          <p:nvPr/>
        </p:nvGrpSpPr>
        <p:grpSpPr bwMode="auto">
          <a:xfrm>
            <a:off x="2057400" y="1981200"/>
            <a:ext cx="1143000" cy="762000"/>
            <a:chOff x="1296" y="1200"/>
            <a:chExt cx="720" cy="480"/>
          </a:xfrm>
        </p:grpSpPr>
        <p:sp>
          <p:nvSpPr>
            <p:cNvPr id="48143" name="Line 155"/>
            <p:cNvSpPr>
              <a:spLocks noChangeShapeType="1"/>
            </p:cNvSpPr>
            <p:nvPr/>
          </p:nvSpPr>
          <p:spPr bwMode="auto">
            <a:xfrm flipV="1">
              <a:off x="1296" y="1488"/>
              <a:ext cx="72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44" name="Line 156"/>
            <p:cNvSpPr>
              <a:spLocks noChangeShapeType="1"/>
            </p:cNvSpPr>
            <p:nvPr/>
          </p:nvSpPr>
          <p:spPr bwMode="auto">
            <a:xfrm>
              <a:off x="1296" y="1200"/>
              <a:ext cx="720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140" name="Text Box 157"/>
          <p:cNvSpPr txBox="1">
            <a:spLocks noChangeArrowheads="1"/>
          </p:cNvSpPr>
          <p:nvPr/>
        </p:nvSpPr>
        <p:spPr bwMode="auto">
          <a:xfrm>
            <a:off x="6019800" y="14478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latin typeface="Times New Roman" pitchFamily="-111" charset="0"/>
              </a:rPr>
              <a:t>invert output (invert NAND)</a:t>
            </a:r>
          </a:p>
        </p:txBody>
      </p:sp>
      <p:sp>
        <p:nvSpPr>
          <p:cNvPr id="48141" name="Text Box 158"/>
          <p:cNvSpPr txBox="1">
            <a:spLocks noChangeArrowheads="1"/>
          </p:cNvSpPr>
          <p:nvPr/>
        </p:nvSpPr>
        <p:spPr bwMode="auto">
          <a:xfrm>
            <a:off x="381000" y="5791200"/>
            <a:ext cx="179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latin typeface="Times New Roman" pitchFamily="-111" charset="0"/>
              </a:rPr>
              <a:t>invert both inputs</a:t>
            </a:r>
          </a:p>
        </p:txBody>
      </p:sp>
      <p:sp>
        <p:nvSpPr>
          <p:cNvPr id="48142" name="Text Box 159"/>
          <p:cNvSpPr txBox="1">
            <a:spLocks noChangeArrowheads="1"/>
          </p:cNvSpPr>
          <p:nvPr/>
        </p:nvSpPr>
        <p:spPr bwMode="auto">
          <a:xfrm>
            <a:off x="4572000" y="6172200"/>
            <a:ext cx="349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latin typeface="Times New Roman" pitchFamily="-111" charset="0"/>
              </a:rPr>
              <a:t>invert inputs </a:t>
            </a:r>
            <a:r>
              <a:rPr lang="en-US" sz="1800" i="1">
                <a:latin typeface="Times New Roman" pitchFamily="-111" charset="0"/>
              </a:rPr>
              <a:t>and</a:t>
            </a:r>
            <a:r>
              <a:rPr lang="en-US" sz="1800">
                <a:latin typeface="Times New Roman" pitchFamily="-111" charset="0"/>
              </a:rPr>
              <a:t> output (invert 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0DA111-5F32-4344-AC4E-31943F85EB07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19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One last type: XOR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00400"/>
            <a:ext cx="77724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XOR = (A NAND B) AND (A OR B)</a:t>
            </a:r>
          </a:p>
          <a:p>
            <a:pPr eaLnBrk="1" hangingPunct="1">
              <a:defRPr/>
            </a:pPr>
            <a:r>
              <a:rPr lang="en-US"/>
              <a:t>And this you already know you can make from composite NAND gates (though requiring 6 total)</a:t>
            </a:r>
          </a:p>
          <a:p>
            <a:pPr eaLnBrk="1" hangingPunct="1">
              <a:defRPr/>
            </a:pPr>
            <a:r>
              <a:rPr lang="en-US"/>
              <a:t>Then, obviously, XNOR is the inverse of XOR</a:t>
            </a:r>
          </a:p>
          <a:p>
            <a:pPr lvl="1" eaLnBrk="1" hangingPunct="1">
              <a:defRPr/>
            </a:pPr>
            <a:r>
              <a:rPr lang="en-US"/>
              <a:t>so just stick an inverter on the output of XOR</a:t>
            </a:r>
          </a:p>
        </p:txBody>
      </p:sp>
      <p:sp>
        <p:nvSpPr>
          <p:cNvPr id="50183" name="Freeform 5"/>
          <p:cNvSpPr>
            <a:spLocks/>
          </p:cNvSpPr>
          <p:nvPr/>
        </p:nvSpPr>
        <p:spPr bwMode="auto">
          <a:xfrm>
            <a:off x="2487613" y="2438400"/>
            <a:ext cx="306387" cy="457200"/>
          </a:xfrm>
          <a:custGeom>
            <a:avLst/>
            <a:gdLst>
              <a:gd name="T0" fmla="*/ 2519358 w 193"/>
              <a:gd name="T1" fmla="*/ 0 h 288"/>
              <a:gd name="T2" fmla="*/ 486388569 w 193"/>
              <a:gd name="T3" fmla="*/ 0 h 288"/>
              <a:gd name="T4" fmla="*/ 486388569 w 193"/>
              <a:gd name="T5" fmla="*/ 725805000 h 288"/>
              <a:gd name="T6" fmla="*/ 15120913 w 193"/>
              <a:gd name="T7" fmla="*/ 715724375 h 288"/>
              <a:gd name="T8" fmla="*/ 75604564 w 193"/>
              <a:gd name="T9" fmla="*/ 604837500 h 288"/>
              <a:gd name="T10" fmla="*/ 90725477 w 193"/>
              <a:gd name="T11" fmla="*/ 567035950 h 288"/>
              <a:gd name="T12" fmla="*/ 105846390 w 193"/>
              <a:gd name="T13" fmla="*/ 511592513 h 288"/>
              <a:gd name="T14" fmla="*/ 123486661 w 193"/>
              <a:gd name="T15" fmla="*/ 415826575 h 288"/>
              <a:gd name="T16" fmla="*/ 113406052 w 193"/>
              <a:gd name="T17" fmla="*/ 269657513 h 288"/>
              <a:gd name="T18" fmla="*/ 78123923 w 193"/>
              <a:gd name="T19" fmla="*/ 136088438 h 288"/>
              <a:gd name="T20" fmla="*/ 52922401 w 193"/>
              <a:gd name="T21" fmla="*/ 83165950 h 288"/>
              <a:gd name="T22" fmla="*/ 32761184 w 193"/>
              <a:gd name="T23" fmla="*/ 57964388 h 288"/>
              <a:gd name="T24" fmla="*/ 2519358 w 193"/>
              <a:gd name="T25" fmla="*/ 0 h 28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93"/>
              <a:gd name="T40" fmla="*/ 0 h 288"/>
              <a:gd name="T41" fmla="*/ 193 w 193"/>
              <a:gd name="T42" fmla="*/ 288 h 28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93" h="288">
                <a:moveTo>
                  <a:pt x="1" y="0"/>
                </a:moveTo>
                <a:lnTo>
                  <a:pt x="193" y="0"/>
                </a:lnTo>
                <a:lnTo>
                  <a:pt x="193" y="288"/>
                </a:lnTo>
                <a:cubicBezTo>
                  <a:pt x="36" y="283"/>
                  <a:pt x="3" y="285"/>
                  <a:pt x="6" y="284"/>
                </a:cubicBezTo>
                <a:cubicBezTo>
                  <a:pt x="4" y="284"/>
                  <a:pt x="25" y="248"/>
                  <a:pt x="30" y="240"/>
                </a:cubicBezTo>
                <a:cubicBezTo>
                  <a:pt x="31" y="234"/>
                  <a:pt x="33" y="231"/>
                  <a:pt x="36" y="225"/>
                </a:cubicBezTo>
                <a:cubicBezTo>
                  <a:pt x="37" y="218"/>
                  <a:pt x="39" y="210"/>
                  <a:pt x="42" y="203"/>
                </a:cubicBezTo>
                <a:cubicBezTo>
                  <a:pt x="43" y="190"/>
                  <a:pt x="47" y="178"/>
                  <a:pt x="49" y="165"/>
                </a:cubicBezTo>
                <a:cubicBezTo>
                  <a:pt x="48" y="141"/>
                  <a:pt x="57" y="123"/>
                  <a:pt x="45" y="107"/>
                </a:cubicBezTo>
                <a:cubicBezTo>
                  <a:pt x="43" y="92"/>
                  <a:pt x="40" y="66"/>
                  <a:pt x="31" y="54"/>
                </a:cubicBezTo>
                <a:cubicBezTo>
                  <a:pt x="30" y="45"/>
                  <a:pt x="28" y="38"/>
                  <a:pt x="21" y="33"/>
                </a:cubicBezTo>
                <a:cubicBezTo>
                  <a:pt x="19" y="28"/>
                  <a:pt x="15" y="28"/>
                  <a:pt x="13" y="23"/>
                </a:cubicBezTo>
                <a:cubicBezTo>
                  <a:pt x="12" y="16"/>
                  <a:pt x="0" y="2"/>
                  <a:pt x="1" y="0"/>
                </a:cubicBezTo>
                <a:close/>
              </a:path>
            </a:pathLst>
          </a:custGeom>
          <a:solidFill>
            <a:srgbClr val="CC99FF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4" name="Line 6"/>
          <p:cNvSpPr>
            <a:spLocks noChangeShapeType="1"/>
          </p:cNvSpPr>
          <p:nvPr/>
        </p:nvSpPr>
        <p:spPr bwMode="auto">
          <a:xfrm>
            <a:off x="24892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5" name="Line 7"/>
          <p:cNvSpPr>
            <a:spLocks noChangeShapeType="1"/>
          </p:cNvSpPr>
          <p:nvPr/>
        </p:nvSpPr>
        <p:spPr bwMode="auto">
          <a:xfrm>
            <a:off x="2489200" y="289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6" name="Arc 8"/>
          <p:cNvSpPr>
            <a:spLocks/>
          </p:cNvSpPr>
          <p:nvPr/>
        </p:nvSpPr>
        <p:spPr bwMode="auto">
          <a:xfrm>
            <a:off x="2794000" y="2441575"/>
            <a:ext cx="327025" cy="457200"/>
          </a:xfrm>
          <a:custGeom>
            <a:avLst/>
            <a:gdLst>
              <a:gd name="T0" fmla="*/ 0 w 18526"/>
              <a:gd name="T1" fmla="*/ 0 h 21600"/>
              <a:gd name="T2" fmla="*/ 101901262 w 18526"/>
              <a:gd name="T3" fmla="*/ 99507866 h 21600"/>
              <a:gd name="T4" fmla="*/ 0 w 18526"/>
              <a:gd name="T5" fmla="*/ 204838300 h 21600"/>
              <a:gd name="T6" fmla="*/ 0 60000 65536"/>
              <a:gd name="T7" fmla="*/ 0 60000 65536"/>
              <a:gd name="T8" fmla="*/ 0 60000 65536"/>
              <a:gd name="T9" fmla="*/ 0 w 18526"/>
              <a:gd name="T10" fmla="*/ 0 h 21600"/>
              <a:gd name="T11" fmla="*/ 18526 w 1852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526" h="21600" fill="none" extrusionOk="0">
                <a:moveTo>
                  <a:pt x="0" y="-1"/>
                </a:moveTo>
                <a:cubicBezTo>
                  <a:pt x="7589" y="-1"/>
                  <a:pt x="14622" y="3983"/>
                  <a:pt x="18525" y="10493"/>
                </a:cubicBezTo>
              </a:path>
              <a:path w="18526" h="21600" stroke="0" extrusionOk="0">
                <a:moveTo>
                  <a:pt x="0" y="-1"/>
                </a:moveTo>
                <a:cubicBezTo>
                  <a:pt x="7589" y="-1"/>
                  <a:pt x="14622" y="3983"/>
                  <a:pt x="18525" y="10493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7" name="Arc 9"/>
          <p:cNvSpPr>
            <a:spLocks/>
          </p:cNvSpPr>
          <p:nvPr/>
        </p:nvSpPr>
        <p:spPr bwMode="auto">
          <a:xfrm flipV="1">
            <a:off x="2794000" y="2438400"/>
            <a:ext cx="325438" cy="457200"/>
          </a:xfrm>
          <a:custGeom>
            <a:avLst/>
            <a:gdLst>
              <a:gd name="T0" fmla="*/ 0 w 18449"/>
              <a:gd name="T1" fmla="*/ 0 h 21600"/>
              <a:gd name="T2" fmla="*/ 101264949 w 18449"/>
              <a:gd name="T3" fmla="*/ 98303567 h 21600"/>
              <a:gd name="T4" fmla="*/ 0 w 18449"/>
              <a:gd name="T5" fmla="*/ 204838300 h 21600"/>
              <a:gd name="T6" fmla="*/ 0 60000 65536"/>
              <a:gd name="T7" fmla="*/ 0 60000 65536"/>
              <a:gd name="T8" fmla="*/ 0 60000 65536"/>
              <a:gd name="T9" fmla="*/ 0 w 18449"/>
              <a:gd name="T10" fmla="*/ 0 h 21600"/>
              <a:gd name="T11" fmla="*/ 18449 w 1844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49" h="21600" fill="none" extrusionOk="0">
                <a:moveTo>
                  <a:pt x="0" y="-1"/>
                </a:moveTo>
                <a:cubicBezTo>
                  <a:pt x="7536" y="-1"/>
                  <a:pt x="14528" y="3928"/>
                  <a:pt x="18448" y="10366"/>
                </a:cubicBezTo>
              </a:path>
              <a:path w="18449" h="21600" stroke="0" extrusionOk="0">
                <a:moveTo>
                  <a:pt x="0" y="-1"/>
                </a:moveTo>
                <a:cubicBezTo>
                  <a:pt x="7536" y="-1"/>
                  <a:pt x="14528" y="3928"/>
                  <a:pt x="18448" y="10366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8" name="Arc 10"/>
          <p:cNvSpPr>
            <a:spLocks/>
          </p:cNvSpPr>
          <p:nvPr/>
        </p:nvSpPr>
        <p:spPr bwMode="auto">
          <a:xfrm>
            <a:off x="2184400" y="2439988"/>
            <a:ext cx="381000" cy="457200"/>
          </a:xfrm>
          <a:custGeom>
            <a:avLst/>
            <a:gdLst>
              <a:gd name="T0" fmla="*/ 94717429 w 21600"/>
              <a:gd name="T1" fmla="*/ 0 h 25948"/>
              <a:gd name="T2" fmla="*/ 94832540 w 21600"/>
              <a:gd name="T3" fmla="*/ 141941993 h 25948"/>
              <a:gd name="T4" fmla="*/ 0 w 21600"/>
              <a:gd name="T5" fmla="*/ 71047678 h 25948"/>
              <a:gd name="T6" fmla="*/ 0 60000 65536"/>
              <a:gd name="T7" fmla="*/ 0 60000 65536"/>
              <a:gd name="T8" fmla="*/ 0 60000 65536"/>
              <a:gd name="T9" fmla="*/ 0 w 21600"/>
              <a:gd name="T10" fmla="*/ 0 h 25948"/>
              <a:gd name="T11" fmla="*/ 21600 w 21600"/>
              <a:gd name="T12" fmla="*/ 25948 h 259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948" fill="none" extrusionOk="0">
                <a:moveTo>
                  <a:pt x="17258" y="0"/>
                </a:moveTo>
                <a:cubicBezTo>
                  <a:pt x="20076" y="3743"/>
                  <a:pt x="21600" y="8302"/>
                  <a:pt x="21600" y="12988"/>
                </a:cubicBezTo>
                <a:cubicBezTo>
                  <a:pt x="21600" y="17661"/>
                  <a:pt x="20084" y="22209"/>
                  <a:pt x="17279" y="25947"/>
                </a:cubicBezTo>
              </a:path>
              <a:path w="21600" h="25948" stroke="0" extrusionOk="0">
                <a:moveTo>
                  <a:pt x="17258" y="0"/>
                </a:moveTo>
                <a:cubicBezTo>
                  <a:pt x="20076" y="3743"/>
                  <a:pt x="21600" y="8302"/>
                  <a:pt x="21600" y="12988"/>
                </a:cubicBezTo>
                <a:cubicBezTo>
                  <a:pt x="21600" y="17661"/>
                  <a:pt x="20084" y="22209"/>
                  <a:pt x="17279" y="25947"/>
                </a:cubicBezTo>
                <a:lnTo>
                  <a:pt x="0" y="1298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9" name="Line 11"/>
          <p:cNvSpPr>
            <a:spLocks noChangeShapeType="1"/>
          </p:cNvSpPr>
          <p:nvPr/>
        </p:nvSpPr>
        <p:spPr bwMode="auto">
          <a:xfrm>
            <a:off x="2301875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0" name="Line 12"/>
          <p:cNvSpPr>
            <a:spLocks noChangeShapeType="1"/>
          </p:cNvSpPr>
          <p:nvPr/>
        </p:nvSpPr>
        <p:spPr bwMode="auto">
          <a:xfrm>
            <a:off x="2301875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1" name="Line 13"/>
          <p:cNvSpPr>
            <a:spLocks noChangeShapeType="1"/>
          </p:cNvSpPr>
          <p:nvPr/>
        </p:nvSpPr>
        <p:spPr bwMode="auto">
          <a:xfrm>
            <a:off x="3124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2" name="Freeform 16"/>
          <p:cNvSpPr>
            <a:spLocks/>
          </p:cNvSpPr>
          <p:nvPr/>
        </p:nvSpPr>
        <p:spPr bwMode="auto">
          <a:xfrm>
            <a:off x="2362200" y="1524000"/>
            <a:ext cx="457200" cy="457200"/>
          </a:xfrm>
          <a:custGeom>
            <a:avLst/>
            <a:gdLst>
              <a:gd name="T0" fmla="*/ 725805000 w 288"/>
              <a:gd name="T1" fmla="*/ 0 h 288"/>
              <a:gd name="T2" fmla="*/ 0 w 288"/>
              <a:gd name="T3" fmla="*/ 0 h 288"/>
              <a:gd name="T4" fmla="*/ 0 w 288"/>
              <a:gd name="T5" fmla="*/ 725805000 h 288"/>
              <a:gd name="T6" fmla="*/ 725805000 w 288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288"/>
              <a:gd name="T14" fmla="*/ 288 w 288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288">
                <a:moveTo>
                  <a:pt x="288" y="0"/>
                </a:moveTo>
                <a:lnTo>
                  <a:pt x="0" y="0"/>
                </a:lnTo>
                <a:lnTo>
                  <a:pt x="0" y="288"/>
                </a:lnTo>
                <a:lnTo>
                  <a:pt x="288" y="288"/>
                </a:lnTo>
              </a:path>
            </a:pathLst>
          </a:cu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3" name="Arc 17"/>
          <p:cNvSpPr>
            <a:spLocks/>
          </p:cNvSpPr>
          <p:nvPr/>
        </p:nvSpPr>
        <p:spPr bwMode="auto">
          <a:xfrm>
            <a:off x="2819400" y="15240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5604788 w 21600"/>
              <a:gd name="T3" fmla="*/ 25604788 h 21600"/>
              <a:gd name="T4" fmla="*/ 0 w 21600"/>
              <a:gd name="T5" fmla="*/ 2560478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4" name="Arc 18"/>
          <p:cNvSpPr>
            <a:spLocks/>
          </p:cNvSpPr>
          <p:nvPr/>
        </p:nvSpPr>
        <p:spPr bwMode="auto">
          <a:xfrm flipV="1">
            <a:off x="2819400" y="17526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5604788 w 21600"/>
              <a:gd name="T3" fmla="*/ 25604788 h 21600"/>
              <a:gd name="T4" fmla="*/ 0 w 21600"/>
              <a:gd name="T5" fmla="*/ 2560478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>
            <a:off x="2133600" y="1600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>
            <a:off x="21336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>
            <a:off x="3124200" y="1752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8" name="Oval 22"/>
          <p:cNvSpPr>
            <a:spLocks noChangeArrowheads="1"/>
          </p:cNvSpPr>
          <p:nvPr/>
        </p:nvSpPr>
        <p:spPr bwMode="auto">
          <a:xfrm>
            <a:off x="3048000" y="1709738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927100" y="1371600"/>
            <a:ext cx="368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>
                <a:latin typeface="Times New Roman" pitchFamily="-111" charset="0"/>
              </a:rPr>
              <a:t>A</a:t>
            </a:r>
          </a:p>
          <a:p>
            <a:pPr eaLnBrk="1" hangingPunct="1"/>
            <a:r>
              <a:rPr lang="en-US" sz="2000">
                <a:latin typeface="Times New Roman" pitchFamily="-111" charset="0"/>
              </a:rPr>
              <a:t>B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038600" y="1981200"/>
            <a:ext cx="1143000" cy="457200"/>
            <a:chOff x="336" y="3504"/>
            <a:chExt cx="720" cy="288"/>
          </a:xfrm>
        </p:grpSpPr>
        <p:sp>
          <p:nvSpPr>
            <p:cNvPr id="50209" name="Freeform 26"/>
            <p:cNvSpPr>
              <a:spLocks/>
            </p:cNvSpPr>
            <p:nvPr/>
          </p:nvSpPr>
          <p:spPr bwMode="auto">
            <a:xfrm>
              <a:off x="480" y="3504"/>
              <a:ext cx="288" cy="288"/>
            </a:xfrm>
            <a:custGeom>
              <a:avLst/>
              <a:gdLst>
                <a:gd name="T0" fmla="*/ 288 w 288"/>
                <a:gd name="T1" fmla="*/ 0 h 288"/>
                <a:gd name="T2" fmla="*/ 0 w 288"/>
                <a:gd name="T3" fmla="*/ 0 h 288"/>
                <a:gd name="T4" fmla="*/ 0 w 288"/>
                <a:gd name="T5" fmla="*/ 288 h 288"/>
                <a:gd name="T6" fmla="*/ 288 w 288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88"/>
                <a:gd name="T14" fmla="*/ 288 w 28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88">
                  <a:moveTo>
                    <a:pt x="28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288" y="288"/>
                  </a:lnTo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0" name="Arc 27"/>
            <p:cNvSpPr>
              <a:spLocks/>
            </p:cNvSpPr>
            <p:nvPr/>
          </p:nvSpPr>
          <p:spPr bwMode="auto">
            <a:xfrm>
              <a:off x="768" y="3504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1" name="Arc 28"/>
            <p:cNvSpPr>
              <a:spLocks/>
            </p:cNvSpPr>
            <p:nvPr/>
          </p:nvSpPr>
          <p:spPr bwMode="auto">
            <a:xfrm flipV="1">
              <a:off x="768" y="3648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2" name="Line 29"/>
            <p:cNvSpPr>
              <a:spLocks noChangeShapeType="1"/>
            </p:cNvSpPr>
            <p:nvPr/>
          </p:nvSpPr>
          <p:spPr bwMode="auto">
            <a:xfrm>
              <a:off x="336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3" name="Line 30"/>
            <p:cNvSpPr>
              <a:spLocks noChangeShapeType="1"/>
            </p:cNvSpPr>
            <p:nvPr/>
          </p:nvSpPr>
          <p:spPr bwMode="auto">
            <a:xfrm>
              <a:off x="336" y="37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4" name="Line 31"/>
            <p:cNvSpPr>
              <a:spLocks noChangeShapeType="1"/>
            </p:cNvSpPr>
            <p:nvPr/>
          </p:nvSpPr>
          <p:spPr bwMode="auto">
            <a:xfrm>
              <a:off x="912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0201" name="Text Box 33"/>
          <p:cNvSpPr txBox="1">
            <a:spLocks noChangeArrowheads="1"/>
          </p:cNvSpPr>
          <p:nvPr/>
        </p:nvSpPr>
        <p:spPr bwMode="auto">
          <a:xfrm>
            <a:off x="5149850" y="1995488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>
                <a:latin typeface="Times New Roman" pitchFamily="-111" charset="0"/>
              </a:rPr>
              <a:t>C</a:t>
            </a:r>
          </a:p>
        </p:txBody>
      </p:sp>
      <p:sp>
        <p:nvSpPr>
          <p:cNvPr id="50202" name="Freeform 35"/>
          <p:cNvSpPr>
            <a:spLocks/>
          </p:cNvSpPr>
          <p:nvPr/>
        </p:nvSpPr>
        <p:spPr bwMode="auto">
          <a:xfrm>
            <a:off x="3352800" y="1752600"/>
            <a:ext cx="762000" cy="304800"/>
          </a:xfrm>
          <a:custGeom>
            <a:avLst/>
            <a:gdLst>
              <a:gd name="T0" fmla="*/ 0 w 480"/>
              <a:gd name="T1" fmla="*/ 0 h 192"/>
              <a:gd name="T2" fmla="*/ 0 w 480"/>
              <a:gd name="T3" fmla="*/ 483870000 h 192"/>
              <a:gd name="T4" fmla="*/ 1209675000 w 480"/>
              <a:gd name="T5" fmla="*/ 483870000 h 192"/>
              <a:gd name="T6" fmla="*/ 0 60000 65536"/>
              <a:gd name="T7" fmla="*/ 0 60000 65536"/>
              <a:gd name="T8" fmla="*/ 0 60000 65536"/>
              <a:gd name="T9" fmla="*/ 0 w 480"/>
              <a:gd name="T10" fmla="*/ 0 h 192"/>
              <a:gd name="T11" fmla="*/ 480 w 48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92">
                <a:moveTo>
                  <a:pt x="0" y="0"/>
                </a:moveTo>
                <a:lnTo>
                  <a:pt x="0" y="192"/>
                </a:lnTo>
                <a:lnTo>
                  <a:pt x="480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3" name="Freeform 36"/>
          <p:cNvSpPr>
            <a:spLocks/>
          </p:cNvSpPr>
          <p:nvPr/>
        </p:nvSpPr>
        <p:spPr bwMode="auto">
          <a:xfrm flipV="1">
            <a:off x="3352800" y="2362200"/>
            <a:ext cx="762000" cy="304800"/>
          </a:xfrm>
          <a:custGeom>
            <a:avLst/>
            <a:gdLst>
              <a:gd name="T0" fmla="*/ 0 w 480"/>
              <a:gd name="T1" fmla="*/ 0 h 192"/>
              <a:gd name="T2" fmla="*/ 0 w 480"/>
              <a:gd name="T3" fmla="*/ 483870000 h 192"/>
              <a:gd name="T4" fmla="*/ 1209675000 w 480"/>
              <a:gd name="T5" fmla="*/ 483870000 h 192"/>
              <a:gd name="T6" fmla="*/ 0 60000 65536"/>
              <a:gd name="T7" fmla="*/ 0 60000 65536"/>
              <a:gd name="T8" fmla="*/ 0 60000 65536"/>
              <a:gd name="T9" fmla="*/ 0 w 480"/>
              <a:gd name="T10" fmla="*/ 0 h 192"/>
              <a:gd name="T11" fmla="*/ 480 w 48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92">
                <a:moveTo>
                  <a:pt x="0" y="0"/>
                </a:moveTo>
                <a:lnTo>
                  <a:pt x="0" y="192"/>
                </a:lnTo>
                <a:lnTo>
                  <a:pt x="480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4" name="Freeform 40"/>
          <p:cNvSpPr>
            <a:spLocks/>
          </p:cNvSpPr>
          <p:nvPr/>
        </p:nvSpPr>
        <p:spPr bwMode="auto">
          <a:xfrm>
            <a:off x="1295400" y="1600200"/>
            <a:ext cx="1066800" cy="914400"/>
          </a:xfrm>
          <a:custGeom>
            <a:avLst/>
            <a:gdLst>
              <a:gd name="T0" fmla="*/ 1693545000 w 672"/>
              <a:gd name="T1" fmla="*/ 1451610000 h 576"/>
              <a:gd name="T2" fmla="*/ 846772500 w 672"/>
              <a:gd name="T3" fmla="*/ 1451610000 h 576"/>
              <a:gd name="T4" fmla="*/ 846772500 w 672"/>
              <a:gd name="T5" fmla="*/ 0 h 576"/>
              <a:gd name="T6" fmla="*/ 0 w 672"/>
              <a:gd name="T7" fmla="*/ 0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672"/>
              <a:gd name="T13" fmla="*/ 0 h 576"/>
              <a:gd name="T14" fmla="*/ 672 w 672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2" h="576">
                <a:moveTo>
                  <a:pt x="672" y="576"/>
                </a:moveTo>
                <a:lnTo>
                  <a:pt x="336" y="576"/>
                </a:lnTo>
                <a:lnTo>
                  <a:pt x="336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5" name="Freeform 41"/>
          <p:cNvSpPr>
            <a:spLocks/>
          </p:cNvSpPr>
          <p:nvPr/>
        </p:nvSpPr>
        <p:spPr bwMode="auto">
          <a:xfrm>
            <a:off x="1295400" y="1905000"/>
            <a:ext cx="1066800" cy="914400"/>
          </a:xfrm>
          <a:custGeom>
            <a:avLst/>
            <a:gdLst>
              <a:gd name="T0" fmla="*/ 0 w 672"/>
              <a:gd name="T1" fmla="*/ 0 h 576"/>
              <a:gd name="T2" fmla="*/ 1330642500 w 672"/>
              <a:gd name="T3" fmla="*/ 0 h 576"/>
              <a:gd name="T4" fmla="*/ 1330642500 w 672"/>
              <a:gd name="T5" fmla="*/ 1451610000 h 576"/>
              <a:gd name="T6" fmla="*/ 1693545000 w 672"/>
              <a:gd name="T7" fmla="*/ 1451610000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672"/>
              <a:gd name="T13" fmla="*/ 0 h 576"/>
              <a:gd name="T14" fmla="*/ 672 w 672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2" h="576">
                <a:moveTo>
                  <a:pt x="0" y="0"/>
                </a:moveTo>
                <a:lnTo>
                  <a:pt x="528" y="0"/>
                </a:lnTo>
                <a:lnTo>
                  <a:pt x="528" y="576"/>
                </a:lnTo>
                <a:lnTo>
                  <a:pt x="672" y="57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6" name="Line 43"/>
          <p:cNvSpPr>
            <a:spLocks noChangeShapeType="1"/>
          </p:cNvSpPr>
          <p:nvPr/>
        </p:nvSpPr>
        <p:spPr bwMode="auto">
          <a:xfrm>
            <a:off x="1828800" y="1600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7" name="Oval 44"/>
          <p:cNvSpPr>
            <a:spLocks noChangeArrowheads="1"/>
          </p:cNvSpPr>
          <p:nvPr/>
        </p:nvSpPr>
        <p:spPr bwMode="auto">
          <a:xfrm>
            <a:off x="1817688" y="1589088"/>
            <a:ext cx="26987" cy="269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8" name="Oval 45"/>
          <p:cNvSpPr>
            <a:spLocks noChangeArrowheads="1"/>
          </p:cNvSpPr>
          <p:nvPr/>
        </p:nvSpPr>
        <p:spPr bwMode="auto">
          <a:xfrm>
            <a:off x="2119313" y="1890713"/>
            <a:ext cx="26987" cy="269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5AD847-1A68-564C-B8C7-FB42C4366E00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 quick note on hexadecimal</a:t>
            </a:r>
          </a:p>
        </p:txBody>
      </p:sp>
      <p:graphicFrame>
        <p:nvGraphicFramePr>
          <p:cNvPr id="84054" name="Group 86"/>
          <p:cNvGraphicFramePr>
            <a:graphicFrameLocks noGrp="1"/>
          </p:cNvGraphicFramePr>
          <p:nvPr/>
        </p:nvGraphicFramePr>
        <p:xfrm>
          <a:off x="1143000" y="1066800"/>
          <a:ext cx="6858000" cy="5181599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</a:tblGrid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decimal 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binary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hex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3233A-0B5F-594C-9A15-954810D8C332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20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Rule the World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Now you know how to build </a:t>
            </a:r>
            <a:r>
              <a:rPr lang="en-US">
                <a:solidFill>
                  <a:schemeClr val="hlink"/>
                </a:solidFill>
              </a:rPr>
              <a:t>ALL</a:t>
            </a:r>
            <a:r>
              <a:rPr lang="en-US"/>
              <a:t> logic gates out of    </a:t>
            </a:r>
            <a:r>
              <a:rPr lang="en-US">
                <a:solidFill>
                  <a:schemeClr val="hlink"/>
                </a:solidFill>
              </a:rPr>
              <a:t>n-channel</a:t>
            </a:r>
            <a:r>
              <a:rPr lang="en-US"/>
              <a:t> and </a:t>
            </a:r>
            <a:r>
              <a:rPr lang="en-US">
                <a:solidFill>
                  <a:schemeClr val="accent2"/>
                </a:solidFill>
              </a:rPr>
              <a:t>p-channel</a:t>
            </a:r>
            <a:r>
              <a:rPr lang="en-US"/>
              <a:t> MOSFETs</a:t>
            </a:r>
          </a:p>
          <a:p>
            <a:pPr lvl="1" eaLnBrk="1" hangingPunct="1">
              <a:defRPr/>
            </a:pPr>
            <a:r>
              <a:rPr lang="en-US"/>
              <a:t>because you can build a NAND from 4 MOSFETs</a:t>
            </a:r>
          </a:p>
          <a:p>
            <a:pPr lvl="1" eaLnBrk="1" hangingPunct="1">
              <a:defRPr/>
            </a:pPr>
            <a:r>
              <a:rPr lang="en-US"/>
              <a:t>and all gates from NANDs</a:t>
            </a:r>
          </a:p>
          <a:p>
            <a:pPr eaLnBrk="1" hangingPunct="1">
              <a:defRPr/>
            </a:pPr>
            <a:r>
              <a:rPr lang="en-US"/>
              <a:t>That means you can build computers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So now you can rule the world!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61128F-4D0C-0041-8B49-2322829A4B5E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21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Arithmetic Example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77200" cy="37941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/>
              <a:t>Let’s add two binary numbers:</a:t>
            </a:r>
          </a:p>
          <a:p>
            <a:pPr lvl="1" eaLnBrk="1" hangingPunct="1">
              <a:buFontTx/>
              <a:buNone/>
              <a:defRPr/>
            </a:pPr>
            <a:r>
              <a:rPr lang="en-US" dirty="0"/>
              <a:t>   </a:t>
            </a:r>
            <a:r>
              <a:rPr lang="en-US" dirty="0">
                <a:solidFill>
                  <a:schemeClr val="hlink"/>
                </a:solidFill>
              </a:rPr>
              <a:t>00101110  = </a:t>
            </a:r>
            <a:r>
              <a:rPr lang="en-US" dirty="0" smtClean="0">
                <a:solidFill>
                  <a:schemeClr val="hlink"/>
                </a:solidFill>
              </a:rPr>
              <a:t> 0x2e = 46</a:t>
            </a:r>
            <a:endParaRPr lang="en-US" dirty="0">
              <a:solidFill>
                <a:srgbClr val="CC9900"/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en-US" dirty="0">
                <a:solidFill>
                  <a:schemeClr val="accent2"/>
                </a:solidFill>
              </a:rPr>
              <a:t>+ </a:t>
            </a:r>
            <a:r>
              <a:rPr lang="en-US" u="sng" dirty="0">
                <a:solidFill>
                  <a:schemeClr val="accent2"/>
                </a:solidFill>
              </a:rPr>
              <a:t>01001101  = </a:t>
            </a:r>
            <a:r>
              <a:rPr lang="en-US" u="sng" dirty="0" smtClean="0">
                <a:solidFill>
                  <a:schemeClr val="accent2"/>
                </a:solidFill>
              </a:rPr>
              <a:t> 0x4d = 77</a:t>
            </a:r>
            <a:endParaRPr lang="en-US" u="sng" dirty="0">
              <a:solidFill>
                <a:schemeClr val="accent2"/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en-US" dirty="0"/>
              <a:t>   </a:t>
            </a:r>
            <a:r>
              <a:rPr lang="en-US" dirty="0">
                <a:solidFill>
                  <a:srgbClr val="000000"/>
                </a:solidFill>
              </a:rPr>
              <a:t>01111011  = </a:t>
            </a:r>
            <a:r>
              <a:rPr lang="en-US" dirty="0" smtClean="0">
                <a:solidFill>
                  <a:srgbClr val="000000"/>
                </a:solidFill>
              </a:rPr>
              <a:t> 0x7b = 123</a:t>
            </a:r>
            <a:endParaRPr lang="en-US" dirty="0">
              <a:solidFill>
                <a:srgbClr val="00FFFF"/>
              </a:solidFill>
            </a:endParaRPr>
          </a:p>
          <a:p>
            <a:pPr eaLnBrk="1" hangingPunct="1">
              <a:defRPr/>
            </a:pPr>
            <a:r>
              <a:rPr lang="en-US" dirty="0"/>
              <a:t>How did we do this? We have rules:</a:t>
            </a:r>
          </a:p>
          <a:p>
            <a:pPr lvl="1" eaLnBrk="1" hangingPunct="1">
              <a:buFontTx/>
              <a:buNone/>
              <a:defRPr/>
            </a:pPr>
            <a:r>
              <a:rPr lang="en-US" dirty="0"/>
              <a:t>0 + 0 = 0;  0 + 1 = 1 + 0 = 1; 1 + 1 = 10 (2): (0, carry 1);</a:t>
            </a:r>
          </a:p>
          <a:p>
            <a:pPr lvl="1" eaLnBrk="1" hangingPunct="1">
              <a:buFontTx/>
              <a:buNone/>
              <a:defRPr/>
            </a:pPr>
            <a:r>
              <a:rPr lang="en-US" dirty="0"/>
              <a:t>1 + 1 + (carried 1) = 11 (3): (1, carry 1)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</a:rPr>
              <a:t>Rules can be represented by gates</a:t>
            </a:r>
            <a:endParaRPr lang="en-US" dirty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r>
              <a:rPr lang="en-US" dirty="0"/>
              <a:t>If two input digits are A &amp; B, output digit looks like XOR operation (but need to account for carry operation)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297363" y="4937125"/>
            <a:ext cx="884237" cy="1844675"/>
            <a:chOff x="2618" y="2064"/>
            <a:chExt cx="557" cy="1162"/>
          </a:xfrm>
        </p:grpSpPr>
        <p:sp>
          <p:nvSpPr>
            <p:cNvPr id="54292" name="Text Box 5"/>
            <p:cNvSpPr txBox="1">
              <a:spLocks noChangeArrowheads="1"/>
            </p:cNvSpPr>
            <p:nvPr/>
          </p:nvSpPr>
          <p:spPr bwMode="auto">
            <a:xfrm>
              <a:off x="2619" y="2303"/>
              <a:ext cx="55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B   C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0  0    0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0  1    1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1  1    0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618" y="2346"/>
              <a:ext cx="528" cy="816"/>
              <a:chOff x="432" y="2352"/>
              <a:chExt cx="528" cy="816"/>
            </a:xfrm>
          </p:grpSpPr>
          <p:sp>
            <p:nvSpPr>
              <p:cNvPr id="54295" name="Line 7"/>
              <p:cNvSpPr>
                <a:spLocks noChangeShapeType="1"/>
              </p:cNvSpPr>
              <p:nvPr/>
            </p:nvSpPr>
            <p:spPr bwMode="auto">
              <a:xfrm>
                <a:off x="432" y="249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96" name="Line 8"/>
              <p:cNvSpPr>
                <a:spLocks noChangeShapeType="1"/>
              </p:cNvSpPr>
              <p:nvPr/>
            </p:nvSpPr>
            <p:spPr bwMode="auto">
              <a:xfrm>
                <a:off x="768" y="2352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294" name="Text Box 9"/>
            <p:cNvSpPr txBox="1">
              <a:spLocks noChangeArrowheads="1"/>
            </p:cNvSpPr>
            <p:nvPr/>
          </p:nvSpPr>
          <p:spPr bwMode="auto">
            <a:xfrm>
              <a:off x="2645" y="2064"/>
              <a:ext cx="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Times New Roman" pitchFamily="-111" charset="0"/>
                </a:rPr>
                <a:t>XOR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286000" y="5638800"/>
            <a:ext cx="1463675" cy="701675"/>
            <a:chOff x="2352" y="3408"/>
            <a:chExt cx="922" cy="442"/>
          </a:xfrm>
        </p:grpSpPr>
        <p:sp>
          <p:nvSpPr>
            <p:cNvPr id="54281" name="Freeform 11"/>
            <p:cNvSpPr>
              <a:spLocks/>
            </p:cNvSpPr>
            <p:nvPr/>
          </p:nvSpPr>
          <p:spPr bwMode="auto">
            <a:xfrm>
              <a:off x="2736" y="3504"/>
              <a:ext cx="193" cy="288"/>
            </a:xfrm>
            <a:custGeom>
              <a:avLst/>
              <a:gdLst>
                <a:gd name="T0" fmla="*/ 1 w 193"/>
                <a:gd name="T1" fmla="*/ 0 h 288"/>
                <a:gd name="T2" fmla="*/ 193 w 193"/>
                <a:gd name="T3" fmla="*/ 0 h 288"/>
                <a:gd name="T4" fmla="*/ 193 w 193"/>
                <a:gd name="T5" fmla="*/ 288 h 288"/>
                <a:gd name="T6" fmla="*/ 6 w 193"/>
                <a:gd name="T7" fmla="*/ 284 h 288"/>
                <a:gd name="T8" fmla="*/ 30 w 193"/>
                <a:gd name="T9" fmla="*/ 240 h 288"/>
                <a:gd name="T10" fmla="*/ 36 w 193"/>
                <a:gd name="T11" fmla="*/ 225 h 288"/>
                <a:gd name="T12" fmla="*/ 42 w 193"/>
                <a:gd name="T13" fmla="*/ 203 h 288"/>
                <a:gd name="T14" fmla="*/ 49 w 193"/>
                <a:gd name="T15" fmla="*/ 165 h 288"/>
                <a:gd name="T16" fmla="*/ 45 w 193"/>
                <a:gd name="T17" fmla="*/ 107 h 288"/>
                <a:gd name="T18" fmla="*/ 31 w 193"/>
                <a:gd name="T19" fmla="*/ 54 h 288"/>
                <a:gd name="T20" fmla="*/ 21 w 193"/>
                <a:gd name="T21" fmla="*/ 33 h 288"/>
                <a:gd name="T22" fmla="*/ 13 w 193"/>
                <a:gd name="T23" fmla="*/ 23 h 288"/>
                <a:gd name="T24" fmla="*/ 1 w 193"/>
                <a:gd name="T25" fmla="*/ 0 h 2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3"/>
                <a:gd name="T40" fmla="*/ 0 h 288"/>
                <a:gd name="T41" fmla="*/ 193 w 193"/>
                <a:gd name="T42" fmla="*/ 288 h 28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3" h="288">
                  <a:moveTo>
                    <a:pt x="1" y="0"/>
                  </a:moveTo>
                  <a:lnTo>
                    <a:pt x="193" y="0"/>
                  </a:lnTo>
                  <a:lnTo>
                    <a:pt x="193" y="288"/>
                  </a:lnTo>
                  <a:cubicBezTo>
                    <a:pt x="36" y="283"/>
                    <a:pt x="3" y="285"/>
                    <a:pt x="6" y="284"/>
                  </a:cubicBezTo>
                  <a:cubicBezTo>
                    <a:pt x="4" y="284"/>
                    <a:pt x="25" y="248"/>
                    <a:pt x="30" y="240"/>
                  </a:cubicBezTo>
                  <a:cubicBezTo>
                    <a:pt x="31" y="234"/>
                    <a:pt x="33" y="231"/>
                    <a:pt x="36" y="225"/>
                  </a:cubicBezTo>
                  <a:cubicBezTo>
                    <a:pt x="37" y="218"/>
                    <a:pt x="39" y="210"/>
                    <a:pt x="42" y="203"/>
                  </a:cubicBezTo>
                  <a:cubicBezTo>
                    <a:pt x="43" y="190"/>
                    <a:pt x="47" y="178"/>
                    <a:pt x="49" y="165"/>
                  </a:cubicBezTo>
                  <a:cubicBezTo>
                    <a:pt x="48" y="141"/>
                    <a:pt x="57" y="123"/>
                    <a:pt x="45" y="107"/>
                  </a:cubicBezTo>
                  <a:cubicBezTo>
                    <a:pt x="43" y="92"/>
                    <a:pt x="40" y="66"/>
                    <a:pt x="31" y="54"/>
                  </a:cubicBezTo>
                  <a:cubicBezTo>
                    <a:pt x="30" y="45"/>
                    <a:pt x="28" y="38"/>
                    <a:pt x="21" y="33"/>
                  </a:cubicBezTo>
                  <a:cubicBezTo>
                    <a:pt x="19" y="28"/>
                    <a:pt x="15" y="28"/>
                    <a:pt x="13" y="23"/>
                  </a:cubicBezTo>
                  <a:cubicBezTo>
                    <a:pt x="12" y="16"/>
                    <a:pt x="0" y="2"/>
                    <a:pt x="1" y="0"/>
                  </a:cubicBezTo>
                  <a:close/>
                </a:path>
              </a:pathLst>
            </a:cu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2" name="Line 12"/>
            <p:cNvSpPr>
              <a:spLocks noChangeShapeType="1"/>
            </p:cNvSpPr>
            <p:nvPr/>
          </p:nvSpPr>
          <p:spPr bwMode="auto">
            <a:xfrm>
              <a:off x="2736" y="350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3" name="Line 13"/>
            <p:cNvSpPr>
              <a:spLocks noChangeShapeType="1"/>
            </p:cNvSpPr>
            <p:nvPr/>
          </p:nvSpPr>
          <p:spPr bwMode="auto">
            <a:xfrm>
              <a:off x="2736" y="37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4" name="Arc 14"/>
            <p:cNvSpPr>
              <a:spLocks/>
            </p:cNvSpPr>
            <p:nvPr/>
          </p:nvSpPr>
          <p:spPr bwMode="auto">
            <a:xfrm>
              <a:off x="2928" y="3506"/>
              <a:ext cx="206" cy="288"/>
            </a:xfrm>
            <a:custGeom>
              <a:avLst/>
              <a:gdLst>
                <a:gd name="T0" fmla="*/ 0 w 18526"/>
                <a:gd name="T1" fmla="*/ 0 h 21600"/>
                <a:gd name="T2" fmla="*/ 0 w 18526"/>
                <a:gd name="T3" fmla="*/ 0 h 21600"/>
                <a:gd name="T4" fmla="*/ 0 w 18526"/>
                <a:gd name="T5" fmla="*/ 0 h 21600"/>
                <a:gd name="T6" fmla="*/ 0 60000 65536"/>
                <a:gd name="T7" fmla="*/ 0 60000 65536"/>
                <a:gd name="T8" fmla="*/ 0 60000 65536"/>
                <a:gd name="T9" fmla="*/ 0 w 18526"/>
                <a:gd name="T10" fmla="*/ 0 h 21600"/>
                <a:gd name="T11" fmla="*/ 18526 w 185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526" h="21600" fill="none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</a:path>
                <a:path w="18526" h="21600" stroke="0" extrusionOk="0">
                  <a:moveTo>
                    <a:pt x="0" y="-1"/>
                  </a:moveTo>
                  <a:cubicBezTo>
                    <a:pt x="7589" y="-1"/>
                    <a:pt x="14622" y="3983"/>
                    <a:pt x="18525" y="1049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5" name="Arc 15"/>
            <p:cNvSpPr>
              <a:spLocks/>
            </p:cNvSpPr>
            <p:nvPr/>
          </p:nvSpPr>
          <p:spPr bwMode="auto">
            <a:xfrm flipV="1">
              <a:off x="2928" y="3504"/>
              <a:ext cx="205" cy="288"/>
            </a:xfrm>
            <a:custGeom>
              <a:avLst/>
              <a:gdLst>
                <a:gd name="T0" fmla="*/ 0 w 18449"/>
                <a:gd name="T1" fmla="*/ 0 h 21600"/>
                <a:gd name="T2" fmla="*/ 0 w 18449"/>
                <a:gd name="T3" fmla="*/ 0 h 21600"/>
                <a:gd name="T4" fmla="*/ 0 w 18449"/>
                <a:gd name="T5" fmla="*/ 0 h 21600"/>
                <a:gd name="T6" fmla="*/ 0 60000 65536"/>
                <a:gd name="T7" fmla="*/ 0 60000 65536"/>
                <a:gd name="T8" fmla="*/ 0 60000 65536"/>
                <a:gd name="T9" fmla="*/ 0 w 18449"/>
                <a:gd name="T10" fmla="*/ 0 h 21600"/>
                <a:gd name="T11" fmla="*/ 18449 w 1844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449" h="21600" fill="none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</a:path>
                <a:path w="18449" h="21600" stroke="0" extrusionOk="0">
                  <a:moveTo>
                    <a:pt x="0" y="-1"/>
                  </a:moveTo>
                  <a:cubicBezTo>
                    <a:pt x="7536" y="-1"/>
                    <a:pt x="14528" y="3928"/>
                    <a:pt x="18448" y="10366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6" name="Arc 16"/>
            <p:cNvSpPr>
              <a:spLocks/>
            </p:cNvSpPr>
            <p:nvPr/>
          </p:nvSpPr>
          <p:spPr bwMode="auto">
            <a:xfrm>
              <a:off x="2544" y="3505"/>
              <a:ext cx="240" cy="288"/>
            </a:xfrm>
            <a:custGeom>
              <a:avLst/>
              <a:gdLst>
                <a:gd name="T0" fmla="*/ 0 w 21600"/>
                <a:gd name="T1" fmla="*/ 0 h 25948"/>
                <a:gd name="T2" fmla="*/ 0 w 21600"/>
                <a:gd name="T3" fmla="*/ 0 h 25948"/>
                <a:gd name="T4" fmla="*/ 0 w 21600"/>
                <a:gd name="T5" fmla="*/ 0 h 2594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948"/>
                <a:gd name="T11" fmla="*/ 21600 w 21600"/>
                <a:gd name="T12" fmla="*/ 25948 h 259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948" fill="none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</a:path>
                <a:path w="21600" h="25948" stroke="0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  <a:lnTo>
                    <a:pt x="0" y="129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7" name="Arc 17"/>
            <p:cNvSpPr>
              <a:spLocks/>
            </p:cNvSpPr>
            <p:nvPr/>
          </p:nvSpPr>
          <p:spPr bwMode="auto">
            <a:xfrm>
              <a:off x="2496" y="3504"/>
              <a:ext cx="240" cy="288"/>
            </a:xfrm>
            <a:custGeom>
              <a:avLst/>
              <a:gdLst>
                <a:gd name="T0" fmla="*/ 0 w 21600"/>
                <a:gd name="T1" fmla="*/ 0 h 25948"/>
                <a:gd name="T2" fmla="*/ 0 w 21600"/>
                <a:gd name="T3" fmla="*/ 0 h 25948"/>
                <a:gd name="T4" fmla="*/ 0 w 21600"/>
                <a:gd name="T5" fmla="*/ 0 h 2594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948"/>
                <a:gd name="T11" fmla="*/ 21600 w 21600"/>
                <a:gd name="T12" fmla="*/ 25948 h 259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948" fill="none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</a:path>
                <a:path w="21600" h="25948" stroke="0" extrusionOk="0">
                  <a:moveTo>
                    <a:pt x="17258" y="0"/>
                  </a:moveTo>
                  <a:cubicBezTo>
                    <a:pt x="20076" y="3743"/>
                    <a:pt x="21600" y="8302"/>
                    <a:pt x="21600" y="12988"/>
                  </a:cubicBezTo>
                  <a:cubicBezTo>
                    <a:pt x="21600" y="17661"/>
                    <a:pt x="20084" y="22209"/>
                    <a:pt x="17279" y="25947"/>
                  </a:cubicBezTo>
                  <a:lnTo>
                    <a:pt x="0" y="129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8" name="Line 18"/>
            <p:cNvSpPr>
              <a:spLocks noChangeShapeType="1"/>
            </p:cNvSpPr>
            <p:nvPr/>
          </p:nvSpPr>
          <p:spPr bwMode="auto">
            <a:xfrm>
              <a:off x="2566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9" name="Line 19"/>
            <p:cNvSpPr>
              <a:spLocks noChangeShapeType="1"/>
            </p:cNvSpPr>
            <p:nvPr/>
          </p:nvSpPr>
          <p:spPr bwMode="auto">
            <a:xfrm>
              <a:off x="3130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0" name="Line 20"/>
            <p:cNvSpPr>
              <a:spLocks noChangeShapeType="1"/>
            </p:cNvSpPr>
            <p:nvPr/>
          </p:nvSpPr>
          <p:spPr bwMode="auto">
            <a:xfrm>
              <a:off x="2566" y="37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1" name="Text Box 21"/>
            <p:cNvSpPr txBox="1">
              <a:spLocks noChangeArrowheads="1"/>
            </p:cNvSpPr>
            <p:nvPr/>
          </p:nvSpPr>
          <p:spPr bwMode="auto">
            <a:xfrm>
              <a:off x="2352" y="3408"/>
              <a:ext cx="2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6877C0-25E8-EB4C-AD28-A7AAA70A53C3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22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6325" name="Line 2"/>
          <p:cNvSpPr>
            <a:spLocks noChangeShapeType="1"/>
          </p:cNvSpPr>
          <p:nvPr/>
        </p:nvSpPr>
        <p:spPr bwMode="auto">
          <a:xfrm>
            <a:off x="2590800" y="2559050"/>
            <a:ext cx="3733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Can make rule table: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67000" y="990600"/>
            <a:ext cx="1152525" cy="2835275"/>
            <a:chOff x="470" y="921"/>
            <a:chExt cx="726" cy="1786"/>
          </a:xfrm>
        </p:grpSpPr>
        <p:sp>
          <p:nvSpPr>
            <p:cNvPr id="56334" name="Text Box 5"/>
            <p:cNvSpPr txBox="1">
              <a:spLocks noChangeArrowheads="1"/>
            </p:cNvSpPr>
            <p:nvPr/>
          </p:nvSpPr>
          <p:spPr bwMode="auto">
            <a:xfrm>
              <a:off x="470" y="921"/>
              <a:ext cx="726" cy="1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C</a:t>
              </a:r>
              <a:r>
                <a:rPr lang="en-US" sz="2000" baseline="-25000">
                  <a:latin typeface="Times New Roman" pitchFamily="-111" charset="0"/>
                </a:rPr>
                <a:t>in</a:t>
              </a:r>
              <a:r>
                <a:rPr lang="en-US" sz="2000">
                  <a:latin typeface="Times New Roman" pitchFamily="-111" charset="0"/>
                </a:rPr>
                <a:t>  A   B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0    0    0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0    0    1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0    1    0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0    1    1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1    0    0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1    0    1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1    1    0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1    1    1</a:t>
              </a:r>
            </a:p>
          </p:txBody>
        </p:sp>
        <p:sp>
          <p:nvSpPr>
            <p:cNvPr id="56335" name="Line 6"/>
            <p:cNvSpPr>
              <a:spLocks noChangeShapeType="1"/>
            </p:cNvSpPr>
            <p:nvPr/>
          </p:nvSpPr>
          <p:spPr bwMode="auto">
            <a:xfrm>
              <a:off x="720" y="960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6" name="Line 7"/>
            <p:cNvSpPr>
              <a:spLocks noChangeShapeType="1"/>
            </p:cNvSpPr>
            <p:nvPr/>
          </p:nvSpPr>
          <p:spPr bwMode="auto">
            <a:xfrm>
              <a:off x="480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34000" y="990600"/>
            <a:ext cx="938213" cy="2835275"/>
            <a:chOff x="1526" y="921"/>
            <a:chExt cx="591" cy="1786"/>
          </a:xfrm>
        </p:grpSpPr>
        <p:sp>
          <p:nvSpPr>
            <p:cNvPr id="56331" name="Text Box 9"/>
            <p:cNvSpPr txBox="1">
              <a:spLocks noChangeArrowheads="1"/>
            </p:cNvSpPr>
            <p:nvPr/>
          </p:nvSpPr>
          <p:spPr bwMode="auto">
            <a:xfrm>
              <a:off x="1526" y="921"/>
              <a:ext cx="591" cy="1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D   C</a:t>
              </a:r>
              <a:r>
                <a:rPr lang="en-US" sz="2000" baseline="-25000">
                  <a:latin typeface="Times New Roman" pitchFamily="-111" charset="0"/>
                </a:rPr>
                <a:t>out</a:t>
              </a:r>
              <a:endParaRPr lang="en-US" sz="2000">
                <a:latin typeface="Times New Roman" pitchFamily="-111" charset="0"/>
              </a:endParaRP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0    0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1    0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1    0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0    1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1    0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0    1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0    1</a:t>
              </a:r>
            </a:p>
            <a:p>
              <a:pPr eaLnBrk="1" hangingPunct="1"/>
              <a:r>
                <a:rPr lang="en-US" sz="2000">
                  <a:latin typeface="Times New Roman" pitchFamily="-111" charset="0"/>
                </a:rPr>
                <a:t> 1    1</a:t>
              </a:r>
            </a:p>
          </p:txBody>
        </p:sp>
        <p:sp>
          <p:nvSpPr>
            <p:cNvPr id="56332" name="Line 10"/>
            <p:cNvSpPr>
              <a:spLocks noChangeShapeType="1"/>
            </p:cNvSpPr>
            <p:nvPr/>
          </p:nvSpPr>
          <p:spPr bwMode="auto">
            <a:xfrm>
              <a:off x="1776" y="960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3" name="Line 11"/>
            <p:cNvSpPr>
              <a:spLocks noChangeShapeType="1"/>
            </p:cNvSpPr>
            <p:nvPr/>
          </p:nvSpPr>
          <p:spPr bwMode="auto">
            <a:xfrm>
              <a:off x="1536" y="115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29" name="AutoShape 12"/>
          <p:cNvSpPr>
            <a:spLocks noChangeArrowheads="1"/>
          </p:cNvSpPr>
          <p:nvPr/>
        </p:nvSpPr>
        <p:spPr bwMode="auto">
          <a:xfrm>
            <a:off x="4038600" y="2133600"/>
            <a:ext cx="1066800" cy="533400"/>
          </a:xfrm>
          <a:custGeom>
            <a:avLst/>
            <a:gdLst>
              <a:gd name="T0" fmla="*/ 1951653803 w 21600"/>
              <a:gd name="T1" fmla="*/ 0 h 21600"/>
              <a:gd name="T2" fmla="*/ 0 w 21600"/>
              <a:gd name="T3" fmla="*/ 162637809 h 21600"/>
              <a:gd name="T4" fmla="*/ 1951653803 w 21600"/>
              <a:gd name="T5" fmla="*/ 325275642 h 21600"/>
              <a:gd name="T6" fmla="*/ 2147483647 w 21600"/>
              <a:gd name="T7" fmla="*/ 16263780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7772400" cy="2362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/>
              <a:t>Digits A &amp; B are added, possibly accompanied by carry instruction from previous stage</a:t>
            </a:r>
          </a:p>
          <a:p>
            <a:pPr eaLnBrk="1" hangingPunct="1">
              <a:defRPr/>
            </a:pPr>
            <a:r>
              <a:rPr lang="en-US"/>
              <a:t>Output is new digit, D, along with carry value</a:t>
            </a:r>
          </a:p>
          <a:p>
            <a:pPr lvl="1" eaLnBrk="1" hangingPunct="1">
              <a:defRPr/>
            </a:pPr>
            <a:r>
              <a:rPr lang="en-US"/>
              <a:t>D looks like XOR of A &amp; B when C</a:t>
            </a:r>
            <a:r>
              <a:rPr lang="en-US" baseline="-25000"/>
              <a:t>in</a:t>
            </a:r>
            <a:r>
              <a:rPr lang="en-US"/>
              <a:t> is 0</a:t>
            </a:r>
          </a:p>
          <a:p>
            <a:pPr lvl="1" eaLnBrk="1" hangingPunct="1">
              <a:defRPr/>
            </a:pPr>
            <a:r>
              <a:rPr lang="en-US"/>
              <a:t>D looks like XNOR of A &amp; B when C</a:t>
            </a:r>
            <a:r>
              <a:rPr lang="en-US" baseline="-25000"/>
              <a:t>in</a:t>
            </a:r>
            <a:r>
              <a:rPr lang="en-US"/>
              <a:t> is 1</a:t>
            </a:r>
          </a:p>
          <a:p>
            <a:pPr lvl="1" eaLnBrk="1" hangingPunct="1">
              <a:defRPr/>
            </a:pPr>
            <a:r>
              <a:rPr lang="en-US"/>
              <a:t>C</a:t>
            </a:r>
            <a:r>
              <a:rPr lang="en-US" baseline="-25000"/>
              <a:t>out</a:t>
            </a:r>
            <a:r>
              <a:rPr lang="en-US"/>
              <a:t> is 1 if two or more of A, B, C</a:t>
            </a:r>
            <a:r>
              <a:rPr lang="en-US" baseline="-25000"/>
              <a:t>in</a:t>
            </a:r>
            <a:r>
              <a:rPr lang="en-US"/>
              <a:t> are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CE2EE8-140F-1642-8589-BAD484005229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23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Binary Arithmetic in Gates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295400"/>
            <a:ext cx="5670550" cy="2286000"/>
            <a:chOff x="192" y="816"/>
            <a:chExt cx="3572" cy="1440"/>
          </a:xfrm>
        </p:grpSpPr>
        <p:sp>
          <p:nvSpPr>
            <p:cNvPr id="58397" name="Text Box 4"/>
            <p:cNvSpPr txBox="1">
              <a:spLocks noChangeArrowheads="1"/>
            </p:cNvSpPr>
            <p:nvPr/>
          </p:nvSpPr>
          <p:spPr bwMode="auto">
            <a:xfrm>
              <a:off x="192" y="816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</p:txBody>
        </p:sp>
        <p:sp>
          <p:nvSpPr>
            <p:cNvPr id="58398" name="Text Box 5"/>
            <p:cNvSpPr txBox="1">
              <a:spLocks noChangeArrowheads="1"/>
            </p:cNvSpPr>
            <p:nvPr/>
          </p:nvSpPr>
          <p:spPr bwMode="auto">
            <a:xfrm>
              <a:off x="192" y="1008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  <p:sp>
          <p:nvSpPr>
            <p:cNvPr id="58399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3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C</a:t>
              </a:r>
              <a:r>
                <a:rPr lang="en-US" sz="2000" baseline="-25000">
                  <a:latin typeface="Times New Roman" pitchFamily="-111" charset="0"/>
                </a:rPr>
                <a:t>in</a:t>
              </a:r>
              <a:endParaRPr lang="en-US" sz="2000">
                <a:latin typeface="Times New Roman" pitchFamily="-111" charset="0"/>
              </a:endParaRPr>
            </a:p>
          </p:txBody>
        </p:sp>
        <p:sp>
          <p:nvSpPr>
            <p:cNvPr id="58400" name="Text Box 7"/>
            <p:cNvSpPr txBox="1">
              <a:spLocks noChangeArrowheads="1"/>
            </p:cNvSpPr>
            <p:nvPr/>
          </p:nvSpPr>
          <p:spPr bwMode="auto">
            <a:xfrm>
              <a:off x="3408" y="1008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D</a:t>
              </a:r>
            </a:p>
          </p:txBody>
        </p:sp>
        <p:sp>
          <p:nvSpPr>
            <p:cNvPr id="58401" name="Text Box 8"/>
            <p:cNvSpPr txBox="1">
              <a:spLocks noChangeArrowheads="1"/>
            </p:cNvSpPr>
            <p:nvPr/>
          </p:nvSpPr>
          <p:spPr bwMode="auto">
            <a:xfrm>
              <a:off x="3408" y="1584"/>
              <a:ext cx="3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C</a:t>
              </a:r>
              <a:r>
                <a:rPr lang="en-US" sz="2000" baseline="-25000">
                  <a:latin typeface="Times New Roman" pitchFamily="-111" charset="0"/>
                </a:rPr>
                <a:t>out</a:t>
              </a:r>
              <a:endParaRPr lang="en-US" sz="2000">
                <a:latin typeface="Times New Roman" pitchFamily="-111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688" y="1584"/>
              <a:ext cx="736" cy="291"/>
              <a:chOff x="2400" y="2831"/>
              <a:chExt cx="736" cy="291"/>
            </a:xfrm>
          </p:grpSpPr>
          <p:sp>
            <p:nvSpPr>
              <p:cNvPr id="58470" name="Freeform 10"/>
              <p:cNvSpPr>
                <a:spLocks/>
              </p:cNvSpPr>
              <p:nvPr/>
            </p:nvSpPr>
            <p:spPr bwMode="auto">
              <a:xfrm>
                <a:off x="2592" y="2831"/>
                <a:ext cx="192" cy="289"/>
              </a:xfrm>
              <a:custGeom>
                <a:avLst/>
                <a:gdLst>
                  <a:gd name="T0" fmla="*/ 0 w 192"/>
                  <a:gd name="T1" fmla="*/ 1 h 289"/>
                  <a:gd name="T2" fmla="*/ 192 w 192"/>
                  <a:gd name="T3" fmla="*/ 1 h 289"/>
                  <a:gd name="T4" fmla="*/ 192 w 192"/>
                  <a:gd name="T5" fmla="*/ 289 h 289"/>
                  <a:gd name="T6" fmla="*/ 2 w 192"/>
                  <a:gd name="T7" fmla="*/ 286 h 289"/>
                  <a:gd name="T8" fmla="*/ 6 w 192"/>
                  <a:gd name="T9" fmla="*/ 283 h 289"/>
                  <a:gd name="T10" fmla="*/ 8 w 192"/>
                  <a:gd name="T11" fmla="*/ 279 h 289"/>
                  <a:gd name="T12" fmla="*/ 17 w 192"/>
                  <a:gd name="T13" fmla="*/ 268 h 289"/>
                  <a:gd name="T14" fmla="*/ 24 w 192"/>
                  <a:gd name="T15" fmla="*/ 253 h 289"/>
                  <a:gd name="T16" fmla="*/ 35 w 192"/>
                  <a:gd name="T17" fmla="*/ 225 h 289"/>
                  <a:gd name="T18" fmla="*/ 41 w 192"/>
                  <a:gd name="T19" fmla="*/ 202 h 289"/>
                  <a:gd name="T20" fmla="*/ 47 w 192"/>
                  <a:gd name="T21" fmla="*/ 177 h 289"/>
                  <a:gd name="T22" fmla="*/ 50 w 192"/>
                  <a:gd name="T23" fmla="*/ 133 h 289"/>
                  <a:gd name="T24" fmla="*/ 44 w 192"/>
                  <a:gd name="T25" fmla="*/ 96 h 289"/>
                  <a:gd name="T26" fmla="*/ 33 w 192"/>
                  <a:gd name="T27" fmla="*/ 63 h 289"/>
                  <a:gd name="T28" fmla="*/ 21 w 192"/>
                  <a:gd name="T29" fmla="*/ 37 h 289"/>
                  <a:gd name="T30" fmla="*/ 12 w 192"/>
                  <a:gd name="T31" fmla="*/ 18 h 289"/>
                  <a:gd name="T32" fmla="*/ 3 w 192"/>
                  <a:gd name="T33" fmla="*/ 6 h 289"/>
                  <a:gd name="T34" fmla="*/ 0 w 192"/>
                  <a:gd name="T35" fmla="*/ 1 h 28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92"/>
                  <a:gd name="T55" fmla="*/ 0 h 289"/>
                  <a:gd name="T56" fmla="*/ 192 w 192"/>
                  <a:gd name="T57" fmla="*/ 289 h 28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92" h="289">
                    <a:moveTo>
                      <a:pt x="0" y="1"/>
                    </a:moveTo>
                    <a:lnTo>
                      <a:pt x="192" y="1"/>
                    </a:lnTo>
                    <a:lnTo>
                      <a:pt x="192" y="289"/>
                    </a:lnTo>
                    <a:cubicBezTo>
                      <a:pt x="129" y="288"/>
                      <a:pt x="65" y="288"/>
                      <a:pt x="2" y="286"/>
                    </a:cubicBezTo>
                    <a:cubicBezTo>
                      <a:pt x="0" y="286"/>
                      <a:pt x="5" y="284"/>
                      <a:pt x="6" y="283"/>
                    </a:cubicBezTo>
                    <a:cubicBezTo>
                      <a:pt x="7" y="282"/>
                      <a:pt x="7" y="280"/>
                      <a:pt x="8" y="279"/>
                    </a:cubicBezTo>
                    <a:cubicBezTo>
                      <a:pt x="9" y="272"/>
                      <a:pt x="11" y="271"/>
                      <a:pt x="17" y="268"/>
                    </a:cubicBezTo>
                    <a:cubicBezTo>
                      <a:pt x="18" y="261"/>
                      <a:pt x="21" y="259"/>
                      <a:pt x="24" y="253"/>
                    </a:cubicBezTo>
                    <a:cubicBezTo>
                      <a:pt x="26" y="244"/>
                      <a:pt x="29" y="233"/>
                      <a:pt x="35" y="225"/>
                    </a:cubicBezTo>
                    <a:cubicBezTo>
                      <a:pt x="36" y="214"/>
                      <a:pt x="38" y="211"/>
                      <a:pt x="41" y="202"/>
                    </a:cubicBezTo>
                    <a:cubicBezTo>
                      <a:pt x="42" y="194"/>
                      <a:pt x="43" y="185"/>
                      <a:pt x="47" y="177"/>
                    </a:cubicBezTo>
                    <a:cubicBezTo>
                      <a:pt x="49" y="164"/>
                      <a:pt x="50" y="146"/>
                      <a:pt x="50" y="133"/>
                    </a:cubicBezTo>
                    <a:cubicBezTo>
                      <a:pt x="50" y="120"/>
                      <a:pt x="47" y="108"/>
                      <a:pt x="44" y="96"/>
                    </a:cubicBezTo>
                    <a:cubicBezTo>
                      <a:pt x="39" y="88"/>
                      <a:pt x="41" y="68"/>
                      <a:pt x="33" y="63"/>
                    </a:cubicBezTo>
                    <a:cubicBezTo>
                      <a:pt x="32" y="53"/>
                      <a:pt x="27" y="45"/>
                      <a:pt x="21" y="37"/>
                    </a:cubicBezTo>
                    <a:cubicBezTo>
                      <a:pt x="19" y="24"/>
                      <a:pt x="20" y="29"/>
                      <a:pt x="12" y="18"/>
                    </a:cubicBezTo>
                    <a:cubicBezTo>
                      <a:pt x="11" y="11"/>
                      <a:pt x="7" y="11"/>
                      <a:pt x="3" y="6"/>
                    </a:cubicBezTo>
                    <a:cubicBezTo>
                      <a:pt x="2" y="0"/>
                      <a:pt x="4" y="1"/>
                      <a:pt x="0" y="1"/>
                    </a:cubicBezTo>
                    <a:close/>
                  </a:path>
                </a:pathLst>
              </a:custGeom>
              <a:solidFill>
                <a:srgbClr val="CC99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71" name="Line 11"/>
              <p:cNvSpPr>
                <a:spLocks noChangeShapeType="1"/>
              </p:cNvSpPr>
              <p:nvPr/>
            </p:nvSpPr>
            <p:spPr bwMode="auto">
              <a:xfrm>
                <a:off x="259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72" name="Line 12"/>
              <p:cNvSpPr>
                <a:spLocks noChangeShapeType="1"/>
              </p:cNvSpPr>
              <p:nvPr/>
            </p:nvSpPr>
            <p:spPr bwMode="auto">
              <a:xfrm>
                <a:off x="2592" y="31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73" name="Arc 13"/>
              <p:cNvSpPr>
                <a:spLocks/>
              </p:cNvSpPr>
              <p:nvPr/>
            </p:nvSpPr>
            <p:spPr bwMode="auto">
              <a:xfrm>
                <a:off x="2784" y="2834"/>
                <a:ext cx="206" cy="288"/>
              </a:xfrm>
              <a:custGeom>
                <a:avLst/>
                <a:gdLst>
                  <a:gd name="T0" fmla="*/ 0 w 18526"/>
                  <a:gd name="T1" fmla="*/ 0 h 21600"/>
                  <a:gd name="T2" fmla="*/ 0 w 18526"/>
                  <a:gd name="T3" fmla="*/ 0 h 21600"/>
                  <a:gd name="T4" fmla="*/ 0 w 1852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526"/>
                  <a:gd name="T10" fmla="*/ 0 h 21600"/>
                  <a:gd name="T11" fmla="*/ 18526 w 1852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526" h="21600" fill="none" extrusionOk="0">
                    <a:moveTo>
                      <a:pt x="0" y="-1"/>
                    </a:moveTo>
                    <a:cubicBezTo>
                      <a:pt x="7589" y="-1"/>
                      <a:pt x="14622" y="3983"/>
                      <a:pt x="18525" y="10493"/>
                    </a:cubicBezTo>
                  </a:path>
                  <a:path w="18526" h="21600" stroke="0" extrusionOk="0">
                    <a:moveTo>
                      <a:pt x="0" y="-1"/>
                    </a:moveTo>
                    <a:cubicBezTo>
                      <a:pt x="7589" y="-1"/>
                      <a:pt x="14622" y="3983"/>
                      <a:pt x="18525" y="10493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74" name="Arc 14"/>
              <p:cNvSpPr>
                <a:spLocks/>
              </p:cNvSpPr>
              <p:nvPr/>
            </p:nvSpPr>
            <p:spPr bwMode="auto">
              <a:xfrm flipV="1">
                <a:off x="2784" y="2832"/>
                <a:ext cx="205" cy="288"/>
              </a:xfrm>
              <a:custGeom>
                <a:avLst/>
                <a:gdLst>
                  <a:gd name="T0" fmla="*/ 0 w 18449"/>
                  <a:gd name="T1" fmla="*/ 0 h 21600"/>
                  <a:gd name="T2" fmla="*/ 0 w 18449"/>
                  <a:gd name="T3" fmla="*/ 0 h 21600"/>
                  <a:gd name="T4" fmla="*/ 0 w 1844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449"/>
                  <a:gd name="T10" fmla="*/ 0 h 21600"/>
                  <a:gd name="T11" fmla="*/ 18449 w 1844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449" h="21600" fill="none" extrusionOk="0">
                    <a:moveTo>
                      <a:pt x="0" y="-1"/>
                    </a:moveTo>
                    <a:cubicBezTo>
                      <a:pt x="7536" y="-1"/>
                      <a:pt x="14528" y="3928"/>
                      <a:pt x="18448" y="10366"/>
                    </a:cubicBezTo>
                  </a:path>
                  <a:path w="18449" h="21600" stroke="0" extrusionOk="0">
                    <a:moveTo>
                      <a:pt x="0" y="-1"/>
                    </a:moveTo>
                    <a:cubicBezTo>
                      <a:pt x="7536" y="-1"/>
                      <a:pt x="14528" y="3928"/>
                      <a:pt x="18448" y="10366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75" name="Arc 15"/>
              <p:cNvSpPr>
                <a:spLocks/>
              </p:cNvSpPr>
              <p:nvPr/>
            </p:nvSpPr>
            <p:spPr bwMode="auto">
              <a:xfrm>
                <a:off x="2400" y="2833"/>
                <a:ext cx="240" cy="288"/>
              </a:xfrm>
              <a:custGeom>
                <a:avLst/>
                <a:gdLst>
                  <a:gd name="T0" fmla="*/ 0 w 21600"/>
                  <a:gd name="T1" fmla="*/ 0 h 25948"/>
                  <a:gd name="T2" fmla="*/ 0 w 21600"/>
                  <a:gd name="T3" fmla="*/ 0 h 25948"/>
                  <a:gd name="T4" fmla="*/ 0 w 21600"/>
                  <a:gd name="T5" fmla="*/ 0 h 25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5948"/>
                  <a:gd name="T11" fmla="*/ 21600 w 21600"/>
                  <a:gd name="T12" fmla="*/ 25948 h 25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5948" fill="none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</a:path>
                  <a:path w="21600" h="25948" stroke="0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  <a:lnTo>
                      <a:pt x="0" y="1298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76" name="Line 16"/>
              <p:cNvSpPr>
                <a:spLocks noChangeShapeType="1"/>
              </p:cNvSpPr>
              <p:nvPr/>
            </p:nvSpPr>
            <p:spPr bwMode="auto">
              <a:xfrm>
                <a:off x="2474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77" name="Line 17"/>
              <p:cNvSpPr>
                <a:spLocks noChangeShapeType="1"/>
              </p:cNvSpPr>
              <p:nvPr/>
            </p:nvSpPr>
            <p:spPr bwMode="auto">
              <a:xfrm>
                <a:off x="2474" y="30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78" name="Line 18"/>
              <p:cNvSpPr>
                <a:spLocks noChangeShapeType="1"/>
              </p:cNvSpPr>
              <p:nvPr/>
            </p:nvSpPr>
            <p:spPr bwMode="auto">
              <a:xfrm>
                <a:off x="2992" y="29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1968" y="1008"/>
              <a:ext cx="778" cy="290"/>
              <a:chOff x="3456" y="2832"/>
              <a:chExt cx="778" cy="290"/>
            </a:xfrm>
          </p:grpSpPr>
          <p:sp>
            <p:nvSpPr>
              <p:cNvPr id="58460" name="Freeform 20"/>
              <p:cNvSpPr>
                <a:spLocks/>
              </p:cNvSpPr>
              <p:nvPr/>
            </p:nvSpPr>
            <p:spPr bwMode="auto">
              <a:xfrm>
                <a:off x="3696" y="2832"/>
                <a:ext cx="192" cy="289"/>
              </a:xfrm>
              <a:custGeom>
                <a:avLst/>
                <a:gdLst>
                  <a:gd name="T0" fmla="*/ 0 w 192"/>
                  <a:gd name="T1" fmla="*/ 1 h 289"/>
                  <a:gd name="T2" fmla="*/ 192 w 192"/>
                  <a:gd name="T3" fmla="*/ 1 h 289"/>
                  <a:gd name="T4" fmla="*/ 192 w 192"/>
                  <a:gd name="T5" fmla="*/ 289 h 289"/>
                  <a:gd name="T6" fmla="*/ 2 w 192"/>
                  <a:gd name="T7" fmla="*/ 286 h 289"/>
                  <a:gd name="T8" fmla="*/ 6 w 192"/>
                  <a:gd name="T9" fmla="*/ 283 h 289"/>
                  <a:gd name="T10" fmla="*/ 8 w 192"/>
                  <a:gd name="T11" fmla="*/ 279 h 289"/>
                  <a:gd name="T12" fmla="*/ 17 w 192"/>
                  <a:gd name="T13" fmla="*/ 268 h 289"/>
                  <a:gd name="T14" fmla="*/ 24 w 192"/>
                  <a:gd name="T15" fmla="*/ 253 h 289"/>
                  <a:gd name="T16" fmla="*/ 35 w 192"/>
                  <a:gd name="T17" fmla="*/ 225 h 289"/>
                  <a:gd name="T18" fmla="*/ 41 w 192"/>
                  <a:gd name="T19" fmla="*/ 202 h 289"/>
                  <a:gd name="T20" fmla="*/ 47 w 192"/>
                  <a:gd name="T21" fmla="*/ 177 h 289"/>
                  <a:gd name="T22" fmla="*/ 50 w 192"/>
                  <a:gd name="T23" fmla="*/ 133 h 289"/>
                  <a:gd name="T24" fmla="*/ 44 w 192"/>
                  <a:gd name="T25" fmla="*/ 96 h 289"/>
                  <a:gd name="T26" fmla="*/ 33 w 192"/>
                  <a:gd name="T27" fmla="*/ 63 h 289"/>
                  <a:gd name="T28" fmla="*/ 21 w 192"/>
                  <a:gd name="T29" fmla="*/ 37 h 289"/>
                  <a:gd name="T30" fmla="*/ 12 w 192"/>
                  <a:gd name="T31" fmla="*/ 18 h 289"/>
                  <a:gd name="T32" fmla="*/ 3 w 192"/>
                  <a:gd name="T33" fmla="*/ 6 h 289"/>
                  <a:gd name="T34" fmla="*/ 0 w 192"/>
                  <a:gd name="T35" fmla="*/ 1 h 28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92"/>
                  <a:gd name="T55" fmla="*/ 0 h 289"/>
                  <a:gd name="T56" fmla="*/ 192 w 192"/>
                  <a:gd name="T57" fmla="*/ 289 h 28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92" h="289">
                    <a:moveTo>
                      <a:pt x="0" y="1"/>
                    </a:moveTo>
                    <a:lnTo>
                      <a:pt x="192" y="1"/>
                    </a:lnTo>
                    <a:lnTo>
                      <a:pt x="192" y="289"/>
                    </a:lnTo>
                    <a:cubicBezTo>
                      <a:pt x="129" y="288"/>
                      <a:pt x="65" y="288"/>
                      <a:pt x="2" y="286"/>
                    </a:cubicBezTo>
                    <a:cubicBezTo>
                      <a:pt x="0" y="286"/>
                      <a:pt x="5" y="284"/>
                      <a:pt x="6" y="283"/>
                    </a:cubicBezTo>
                    <a:cubicBezTo>
                      <a:pt x="7" y="282"/>
                      <a:pt x="7" y="280"/>
                      <a:pt x="8" y="279"/>
                    </a:cubicBezTo>
                    <a:cubicBezTo>
                      <a:pt x="9" y="272"/>
                      <a:pt x="11" y="271"/>
                      <a:pt x="17" y="268"/>
                    </a:cubicBezTo>
                    <a:cubicBezTo>
                      <a:pt x="18" y="261"/>
                      <a:pt x="21" y="259"/>
                      <a:pt x="24" y="253"/>
                    </a:cubicBezTo>
                    <a:cubicBezTo>
                      <a:pt x="26" y="244"/>
                      <a:pt x="29" y="233"/>
                      <a:pt x="35" y="225"/>
                    </a:cubicBezTo>
                    <a:cubicBezTo>
                      <a:pt x="36" y="214"/>
                      <a:pt x="38" y="211"/>
                      <a:pt x="41" y="202"/>
                    </a:cubicBezTo>
                    <a:cubicBezTo>
                      <a:pt x="42" y="194"/>
                      <a:pt x="43" y="185"/>
                      <a:pt x="47" y="177"/>
                    </a:cubicBezTo>
                    <a:cubicBezTo>
                      <a:pt x="49" y="164"/>
                      <a:pt x="50" y="146"/>
                      <a:pt x="50" y="133"/>
                    </a:cubicBezTo>
                    <a:cubicBezTo>
                      <a:pt x="50" y="120"/>
                      <a:pt x="47" y="108"/>
                      <a:pt x="44" y="96"/>
                    </a:cubicBezTo>
                    <a:cubicBezTo>
                      <a:pt x="39" y="88"/>
                      <a:pt x="41" y="68"/>
                      <a:pt x="33" y="63"/>
                    </a:cubicBezTo>
                    <a:cubicBezTo>
                      <a:pt x="32" y="53"/>
                      <a:pt x="27" y="45"/>
                      <a:pt x="21" y="37"/>
                    </a:cubicBezTo>
                    <a:cubicBezTo>
                      <a:pt x="19" y="24"/>
                      <a:pt x="20" y="29"/>
                      <a:pt x="12" y="18"/>
                    </a:cubicBezTo>
                    <a:cubicBezTo>
                      <a:pt x="11" y="11"/>
                      <a:pt x="7" y="11"/>
                      <a:pt x="3" y="6"/>
                    </a:cubicBezTo>
                    <a:cubicBezTo>
                      <a:pt x="2" y="0"/>
                      <a:pt x="4" y="1"/>
                      <a:pt x="0" y="1"/>
                    </a:cubicBezTo>
                    <a:close/>
                  </a:path>
                </a:pathLst>
              </a:custGeom>
              <a:solidFill>
                <a:srgbClr val="CC99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61" name="Line 21"/>
              <p:cNvSpPr>
                <a:spLocks noChangeShapeType="1"/>
              </p:cNvSpPr>
              <p:nvPr/>
            </p:nvSpPr>
            <p:spPr bwMode="auto">
              <a:xfrm>
                <a:off x="3696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62" name="Line 22"/>
              <p:cNvSpPr>
                <a:spLocks noChangeShapeType="1"/>
              </p:cNvSpPr>
              <p:nvPr/>
            </p:nvSpPr>
            <p:spPr bwMode="auto">
              <a:xfrm>
                <a:off x="3696" y="31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63" name="Arc 23"/>
              <p:cNvSpPr>
                <a:spLocks/>
              </p:cNvSpPr>
              <p:nvPr/>
            </p:nvSpPr>
            <p:spPr bwMode="auto">
              <a:xfrm>
                <a:off x="3888" y="2834"/>
                <a:ext cx="206" cy="288"/>
              </a:xfrm>
              <a:custGeom>
                <a:avLst/>
                <a:gdLst>
                  <a:gd name="T0" fmla="*/ 0 w 18526"/>
                  <a:gd name="T1" fmla="*/ 0 h 21600"/>
                  <a:gd name="T2" fmla="*/ 0 w 18526"/>
                  <a:gd name="T3" fmla="*/ 0 h 21600"/>
                  <a:gd name="T4" fmla="*/ 0 w 1852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526"/>
                  <a:gd name="T10" fmla="*/ 0 h 21600"/>
                  <a:gd name="T11" fmla="*/ 18526 w 1852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526" h="21600" fill="none" extrusionOk="0">
                    <a:moveTo>
                      <a:pt x="0" y="-1"/>
                    </a:moveTo>
                    <a:cubicBezTo>
                      <a:pt x="7589" y="-1"/>
                      <a:pt x="14622" y="3983"/>
                      <a:pt x="18525" y="10493"/>
                    </a:cubicBezTo>
                  </a:path>
                  <a:path w="18526" h="21600" stroke="0" extrusionOk="0">
                    <a:moveTo>
                      <a:pt x="0" y="-1"/>
                    </a:moveTo>
                    <a:cubicBezTo>
                      <a:pt x="7589" y="-1"/>
                      <a:pt x="14622" y="3983"/>
                      <a:pt x="18525" y="10493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64" name="Arc 24"/>
              <p:cNvSpPr>
                <a:spLocks/>
              </p:cNvSpPr>
              <p:nvPr/>
            </p:nvSpPr>
            <p:spPr bwMode="auto">
              <a:xfrm flipV="1">
                <a:off x="3888" y="2832"/>
                <a:ext cx="205" cy="288"/>
              </a:xfrm>
              <a:custGeom>
                <a:avLst/>
                <a:gdLst>
                  <a:gd name="T0" fmla="*/ 0 w 18449"/>
                  <a:gd name="T1" fmla="*/ 0 h 21600"/>
                  <a:gd name="T2" fmla="*/ 0 w 18449"/>
                  <a:gd name="T3" fmla="*/ 0 h 21600"/>
                  <a:gd name="T4" fmla="*/ 0 w 1844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449"/>
                  <a:gd name="T10" fmla="*/ 0 h 21600"/>
                  <a:gd name="T11" fmla="*/ 18449 w 1844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449" h="21600" fill="none" extrusionOk="0">
                    <a:moveTo>
                      <a:pt x="0" y="-1"/>
                    </a:moveTo>
                    <a:cubicBezTo>
                      <a:pt x="7536" y="-1"/>
                      <a:pt x="14528" y="3928"/>
                      <a:pt x="18448" y="10366"/>
                    </a:cubicBezTo>
                  </a:path>
                  <a:path w="18449" h="21600" stroke="0" extrusionOk="0">
                    <a:moveTo>
                      <a:pt x="0" y="-1"/>
                    </a:moveTo>
                    <a:cubicBezTo>
                      <a:pt x="7536" y="-1"/>
                      <a:pt x="14528" y="3928"/>
                      <a:pt x="18448" y="10366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65" name="Arc 25"/>
              <p:cNvSpPr>
                <a:spLocks/>
              </p:cNvSpPr>
              <p:nvPr/>
            </p:nvSpPr>
            <p:spPr bwMode="auto">
              <a:xfrm>
                <a:off x="3504" y="2833"/>
                <a:ext cx="240" cy="288"/>
              </a:xfrm>
              <a:custGeom>
                <a:avLst/>
                <a:gdLst>
                  <a:gd name="T0" fmla="*/ 0 w 21600"/>
                  <a:gd name="T1" fmla="*/ 0 h 25948"/>
                  <a:gd name="T2" fmla="*/ 0 w 21600"/>
                  <a:gd name="T3" fmla="*/ 0 h 25948"/>
                  <a:gd name="T4" fmla="*/ 0 w 21600"/>
                  <a:gd name="T5" fmla="*/ 0 h 25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5948"/>
                  <a:gd name="T11" fmla="*/ 21600 w 21600"/>
                  <a:gd name="T12" fmla="*/ 25948 h 25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5948" fill="none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</a:path>
                  <a:path w="21600" h="25948" stroke="0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  <a:lnTo>
                      <a:pt x="0" y="1298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66" name="Arc 26"/>
              <p:cNvSpPr>
                <a:spLocks/>
              </p:cNvSpPr>
              <p:nvPr/>
            </p:nvSpPr>
            <p:spPr bwMode="auto">
              <a:xfrm>
                <a:off x="3456" y="2832"/>
                <a:ext cx="240" cy="288"/>
              </a:xfrm>
              <a:custGeom>
                <a:avLst/>
                <a:gdLst>
                  <a:gd name="T0" fmla="*/ 0 w 21600"/>
                  <a:gd name="T1" fmla="*/ 0 h 25948"/>
                  <a:gd name="T2" fmla="*/ 0 w 21600"/>
                  <a:gd name="T3" fmla="*/ 0 h 25948"/>
                  <a:gd name="T4" fmla="*/ 0 w 21600"/>
                  <a:gd name="T5" fmla="*/ 0 h 25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5948"/>
                  <a:gd name="T11" fmla="*/ 21600 w 21600"/>
                  <a:gd name="T12" fmla="*/ 25948 h 25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5948" fill="none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</a:path>
                  <a:path w="21600" h="25948" stroke="0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  <a:lnTo>
                      <a:pt x="0" y="1298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67" name="Line 27"/>
              <p:cNvSpPr>
                <a:spLocks noChangeShapeType="1"/>
              </p:cNvSpPr>
              <p:nvPr/>
            </p:nvSpPr>
            <p:spPr bwMode="auto">
              <a:xfrm>
                <a:off x="352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68" name="Line 28"/>
              <p:cNvSpPr>
                <a:spLocks noChangeShapeType="1"/>
              </p:cNvSpPr>
              <p:nvPr/>
            </p:nvSpPr>
            <p:spPr bwMode="auto">
              <a:xfrm>
                <a:off x="4090" y="29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69" name="Line 29"/>
              <p:cNvSpPr>
                <a:spLocks noChangeShapeType="1"/>
              </p:cNvSpPr>
              <p:nvPr/>
            </p:nvSpPr>
            <p:spPr bwMode="auto">
              <a:xfrm>
                <a:off x="3526" y="30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2064" y="1488"/>
              <a:ext cx="720" cy="288"/>
              <a:chOff x="336" y="3504"/>
              <a:chExt cx="720" cy="288"/>
            </a:xfrm>
          </p:grpSpPr>
          <p:sp>
            <p:nvSpPr>
              <p:cNvPr id="58454" name="Freeform 31"/>
              <p:cNvSpPr>
                <a:spLocks/>
              </p:cNvSpPr>
              <p:nvPr/>
            </p:nvSpPr>
            <p:spPr bwMode="auto">
              <a:xfrm>
                <a:off x="480" y="3504"/>
                <a:ext cx="288" cy="288"/>
              </a:xfrm>
              <a:custGeom>
                <a:avLst/>
                <a:gdLst>
                  <a:gd name="T0" fmla="*/ 288 w 288"/>
                  <a:gd name="T1" fmla="*/ 0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288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288"/>
                    </a:lnTo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55" name="Arc 32"/>
              <p:cNvSpPr>
                <a:spLocks/>
              </p:cNvSpPr>
              <p:nvPr/>
            </p:nvSpPr>
            <p:spPr bwMode="auto">
              <a:xfrm>
                <a:off x="768" y="3504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56" name="Arc 33"/>
              <p:cNvSpPr>
                <a:spLocks/>
              </p:cNvSpPr>
              <p:nvPr/>
            </p:nvSpPr>
            <p:spPr bwMode="auto">
              <a:xfrm flipV="1">
                <a:off x="768" y="3648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57" name="Line 34"/>
              <p:cNvSpPr>
                <a:spLocks noChangeShapeType="1"/>
              </p:cNvSpPr>
              <p:nvPr/>
            </p:nvSpPr>
            <p:spPr bwMode="auto">
              <a:xfrm>
                <a:off x="336" y="355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58" name="Line 35"/>
              <p:cNvSpPr>
                <a:spLocks noChangeShapeType="1"/>
              </p:cNvSpPr>
              <p:nvPr/>
            </p:nvSpPr>
            <p:spPr bwMode="auto">
              <a:xfrm>
                <a:off x="336" y="374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59" name="Line 36"/>
              <p:cNvSpPr>
                <a:spLocks noChangeShapeType="1"/>
              </p:cNvSpPr>
              <p:nvPr/>
            </p:nvSpPr>
            <p:spPr bwMode="auto">
              <a:xfrm>
                <a:off x="912" y="364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1008" y="912"/>
              <a:ext cx="778" cy="290"/>
              <a:chOff x="3456" y="2832"/>
              <a:chExt cx="778" cy="290"/>
            </a:xfrm>
          </p:grpSpPr>
          <p:sp>
            <p:nvSpPr>
              <p:cNvPr id="58444" name="Freeform 38"/>
              <p:cNvSpPr>
                <a:spLocks/>
              </p:cNvSpPr>
              <p:nvPr/>
            </p:nvSpPr>
            <p:spPr bwMode="auto">
              <a:xfrm>
                <a:off x="3696" y="2832"/>
                <a:ext cx="192" cy="289"/>
              </a:xfrm>
              <a:custGeom>
                <a:avLst/>
                <a:gdLst>
                  <a:gd name="T0" fmla="*/ 0 w 192"/>
                  <a:gd name="T1" fmla="*/ 1 h 289"/>
                  <a:gd name="T2" fmla="*/ 192 w 192"/>
                  <a:gd name="T3" fmla="*/ 1 h 289"/>
                  <a:gd name="T4" fmla="*/ 192 w 192"/>
                  <a:gd name="T5" fmla="*/ 289 h 289"/>
                  <a:gd name="T6" fmla="*/ 2 w 192"/>
                  <a:gd name="T7" fmla="*/ 286 h 289"/>
                  <a:gd name="T8" fmla="*/ 6 w 192"/>
                  <a:gd name="T9" fmla="*/ 283 h 289"/>
                  <a:gd name="T10" fmla="*/ 8 w 192"/>
                  <a:gd name="T11" fmla="*/ 279 h 289"/>
                  <a:gd name="T12" fmla="*/ 17 w 192"/>
                  <a:gd name="T13" fmla="*/ 268 h 289"/>
                  <a:gd name="T14" fmla="*/ 24 w 192"/>
                  <a:gd name="T15" fmla="*/ 253 h 289"/>
                  <a:gd name="T16" fmla="*/ 35 w 192"/>
                  <a:gd name="T17" fmla="*/ 225 h 289"/>
                  <a:gd name="T18" fmla="*/ 41 w 192"/>
                  <a:gd name="T19" fmla="*/ 202 h 289"/>
                  <a:gd name="T20" fmla="*/ 47 w 192"/>
                  <a:gd name="T21" fmla="*/ 177 h 289"/>
                  <a:gd name="T22" fmla="*/ 50 w 192"/>
                  <a:gd name="T23" fmla="*/ 133 h 289"/>
                  <a:gd name="T24" fmla="*/ 44 w 192"/>
                  <a:gd name="T25" fmla="*/ 96 h 289"/>
                  <a:gd name="T26" fmla="*/ 33 w 192"/>
                  <a:gd name="T27" fmla="*/ 63 h 289"/>
                  <a:gd name="T28" fmla="*/ 21 w 192"/>
                  <a:gd name="T29" fmla="*/ 37 h 289"/>
                  <a:gd name="T30" fmla="*/ 12 w 192"/>
                  <a:gd name="T31" fmla="*/ 18 h 289"/>
                  <a:gd name="T32" fmla="*/ 3 w 192"/>
                  <a:gd name="T33" fmla="*/ 6 h 289"/>
                  <a:gd name="T34" fmla="*/ 0 w 192"/>
                  <a:gd name="T35" fmla="*/ 1 h 28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92"/>
                  <a:gd name="T55" fmla="*/ 0 h 289"/>
                  <a:gd name="T56" fmla="*/ 192 w 192"/>
                  <a:gd name="T57" fmla="*/ 289 h 28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92" h="289">
                    <a:moveTo>
                      <a:pt x="0" y="1"/>
                    </a:moveTo>
                    <a:lnTo>
                      <a:pt x="192" y="1"/>
                    </a:lnTo>
                    <a:lnTo>
                      <a:pt x="192" y="289"/>
                    </a:lnTo>
                    <a:cubicBezTo>
                      <a:pt x="129" y="288"/>
                      <a:pt x="65" y="288"/>
                      <a:pt x="2" y="286"/>
                    </a:cubicBezTo>
                    <a:cubicBezTo>
                      <a:pt x="0" y="286"/>
                      <a:pt x="5" y="284"/>
                      <a:pt x="6" y="283"/>
                    </a:cubicBezTo>
                    <a:cubicBezTo>
                      <a:pt x="7" y="282"/>
                      <a:pt x="7" y="280"/>
                      <a:pt x="8" y="279"/>
                    </a:cubicBezTo>
                    <a:cubicBezTo>
                      <a:pt x="9" y="272"/>
                      <a:pt x="11" y="271"/>
                      <a:pt x="17" y="268"/>
                    </a:cubicBezTo>
                    <a:cubicBezTo>
                      <a:pt x="18" y="261"/>
                      <a:pt x="21" y="259"/>
                      <a:pt x="24" y="253"/>
                    </a:cubicBezTo>
                    <a:cubicBezTo>
                      <a:pt x="26" y="244"/>
                      <a:pt x="29" y="233"/>
                      <a:pt x="35" y="225"/>
                    </a:cubicBezTo>
                    <a:cubicBezTo>
                      <a:pt x="36" y="214"/>
                      <a:pt x="38" y="211"/>
                      <a:pt x="41" y="202"/>
                    </a:cubicBezTo>
                    <a:cubicBezTo>
                      <a:pt x="42" y="194"/>
                      <a:pt x="43" y="185"/>
                      <a:pt x="47" y="177"/>
                    </a:cubicBezTo>
                    <a:cubicBezTo>
                      <a:pt x="49" y="164"/>
                      <a:pt x="50" y="146"/>
                      <a:pt x="50" y="133"/>
                    </a:cubicBezTo>
                    <a:cubicBezTo>
                      <a:pt x="50" y="120"/>
                      <a:pt x="47" y="108"/>
                      <a:pt x="44" y="96"/>
                    </a:cubicBezTo>
                    <a:cubicBezTo>
                      <a:pt x="39" y="88"/>
                      <a:pt x="41" y="68"/>
                      <a:pt x="33" y="63"/>
                    </a:cubicBezTo>
                    <a:cubicBezTo>
                      <a:pt x="32" y="53"/>
                      <a:pt x="27" y="45"/>
                      <a:pt x="21" y="37"/>
                    </a:cubicBezTo>
                    <a:cubicBezTo>
                      <a:pt x="19" y="24"/>
                      <a:pt x="20" y="29"/>
                      <a:pt x="12" y="18"/>
                    </a:cubicBezTo>
                    <a:cubicBezTo>
                      <a:pt x="11" y="11"/>
                      <a:pt x="7" y="11"/>
                      <a:pt x="3" y="6"/>
                    </a:cubicBezTo>
                    <a:cubicBezTo>
                      <a:pt x="2" y="0"/>
                      <a:pt x="4" y="1"/>
                      <a:pt x="0" y="1"/>
                    </a:cubicBezTo>
                    <a:close/>
                  </a:path>
                </a:pathLst>
              </a:custGeom>
              <a:solidFill>
                <a:srgbClr val="CC99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45" name="Line 39"/>
              <p:cNvSpPr>
                <a:spLocks noChangeShapeType="1"/>
              </p:cNvSpPr>
              <p:nvPr/>
            </p:nvSpPr>
            <p:spPr bwMode="auto">
              <a:xfrm>
                <a:off x="3696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46" name="Line 40"/>
              <p:cNvSpPr>
                <a:spLocks noChangeShapeType="1"/>
              </p:cNvSpPr>
              <p:nvPr/>
            </p:nvSpPr>
            <p:spPr bwMode="auto">
              <a:xfrm>
                <a:off x="3696" y="31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47" name="Arc 41"/>
              <p:cNvSpPr>
                <a:spLocks/>
              </p:cNvSpPr>
              <p:nvPr/>
            </p:nvSpPr>
            <p:spPr bwMode="auto">
              <a:xfrm>
                <a:off x="3888" y="2834"/>
                <a:ext cx="206" cy="288"/>
              </a:xfrm>
              <a:custGeom>
                <a:avLst/>
                <a:gdLst>
                  <a:gd name="T0" fmla="*/ 0 w 18526"/>
                  <a:gd name="T1" fmla="*/ 0 h 21600"/>
                  <a:gd name="T2" fmla="*/ 0 w 18526"/>
                  <a:gd name="T3" fmla="*/ 0 h 21600"/>
                  <a:gd name="T4" fmla="*/ 0 w 1852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526"/>
                  <a:gd name="T10" fmla="*/ 0 h 21600"/>
                  <a:gd name="T11" fmla="*/ 18526 w 1852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526" h="21600" fill="none" extrusionOk="0">
                    <a:moveTo>
                      <a:pt x="0" y="-1"/>
                    </a:moveTo>
                    <a:cubicBezTo>
                      <a:pt x="7589" y="-1"/>
                      <a:pt x="14622" y="3983"/>
                      <a:pt x="18525" y="10493"/>
                    </a:cubicBezTo>
                  </a:path>
                  <a:path w="18526" h="21600" stroke="0" extrusionOk="0">
                    <a:moveTo>
                      <a:pt x="0" y="-1"/>
                    </a:moveTo>
                    <a:cubicBezTo>
                      <a:pt x="7589" y="-1"/>
                      <a:pt x="14622" y="3983"/>
                      <a:pt x="18525" y="10493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48" name="Arc 42"/>
              <p:cNvSpPr>
                <a:spLocks/>
              </p:cNvSpPr>
              <p:nvPr/>
            </p:nvSpPr>
            <p:spPr bwMode="auto">
              <a:xfrm flipV="1">
                <a:off x="3888" y="2832"/>
                <a:ext cx="205" cy="288"/>
              </a:xfrm>
              <a:custGeom>
                <a:avLst/>
                <a:gdLst>
                  <a:gd name="T0" fmla="*/ 0 w 18449"/>
                  <a:gd name="T1" fmla="*/ 0 h 21600"/>
                  <a:gd name="T2" fmla="*/ 0 w 18449"/>
                  <a:gd name="T3" fmla="*/ 0 h 21600"/>
                  <a:gd name="T4" fmla="*/ 0 w 1844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449"/>
                  <a:gd name="T10" fmla="*/ 0 h 21600"/>
                  <a:gd name="T11" fmla="*/ 18449 w 1844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449" h="21600" fill="none" extrusionOk="0">
                    <a:moveTo>
                      <a:pt x="0" y="-1"/>
                    </a:moveTo>
                    <a:cubicBezTo>
                      <a:pt x="7536" y="-1"/>
                      <a:pt x="14528" y="3928"/>
                      <a:pt x="18448" y="10366"/>
                    </a:cubicBezTo>
                  </a:path>
                  <a:path w="18449" h="21600" stroke="0" extrusionOk="0">
                    <a:moveTo>
                      <a:pt x="0" y="-1"/>
                    </a:moveTo>
                    <a:cubicBezTo>
                      <a:pt x="7536" y="-1"/>
                      <a:pt x="14528" y="3928"/>
                      <a:pt x="18448" y="10366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49" name="Arc 43"/>
              <p:cNvSpPr>
                <a:spLocks/>
              </p:cNvSpPr>
              <p:nvPr/>
            </p:nvSpPr>
            <p:spPr bwMode="auto">
              <a:xfrm>
                <a:off x="3504" y="2833"/>
                <a:ext cx="240" cy="288"/>
              </a:xfrm>
              <a:custGeom>
                <a:avLst/>
                <a:gdLst>
                  <a:gd name="T0" fmla="*/ 0 w 21600"/>
                  <a:gd name="T1" fmla="*/ 0 h 25948"/>
                  <a:gd name="T2" fmla="*/ 0 w 21600"/>
                  <a:gd name="T3" fmla="*/ 0 h 25948"/>
                  <a:gd name="T4" fmla="*/ 0 w 21600"/>
                  <a:gd name="T5" fmla="*/ 0 h 25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5948"/>
                  <a:gd name="T11" fmla="*/ 21600 w 21600"/>
                  <a:gd name="T12" fmla="*/ 25948 h 25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5948" fill="none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</a:path>
                  <a:path w="21600" h="25948" stroke="0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  <a:lnTo>
                      <a:pt x="0" y="1298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50" name="Arc 44"/>
              <p:cNvSpPr>
                <a:spLocks/>
              </p:cNvSpPr>
              <p:nvPr/>
            </p:nvSpPr>
            <p:spPr bwMode="auto">
              <a:xfrm>
                <a:off x="3456" y="2832"/>
                <a:ext cx="240" cy="288"/>
              </a:xfrm>
              <a:custGeom>
                <a:avLst/>
                <a:gdLst>
                  <a:gd name="T0" fmla="*/ 0 w 21600"/>
                  <a:gd name="T1" fmla="*/ 0 h 25948"/>
                  <a:gd name="T2" fmla="*/ 0 w 21600"/>
                  <a:gd name="T3" fmla="*/ 0 h 25948"/>
                  <a:gd name="T4" fmla="*/ 0 w 21600"/>
                  <a:gd name="T5" fmla="*/ 0 h 25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5948"/>
                  <a:gd name="T11" fmla="*/ 21600 w 21600"/>
                  <a:gd name="T12" fmla="*/ 25948 h 25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5948" fill="none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</a:path>
                  <a:path w="21600" h="25948" stroke="0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  <a:lnTo>
                      <a:pt x="0" y="1298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51" name="Line 45"/>
              <p:cNvSpPr>
                <a:spLocks noChangeShapeType="1"/>
              </p:cNvSpPr>
              <p:nvPr/>
            </p:nvSpPr>
            <p:spPr bwMode="auto">
              <a:xfrm>
                <a:off x="352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52" name="Line 46"/>
              <p:cNvSpPr>
                <a:spLocks noChangeShapeType="1"/>
              </p:cNvSpPr>
              <p:nvPr/>
            </p:nvSpPr>
            <p:spPr bwMode="auto">
              <a:xfrm>
                <a:off x="4090" y="29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53" name="Line 47"/>
              <p:cNvSpPr>
                <a:spLocks noChangeShapeType="1"/>
              </p:cNvSpPr>
              <p:nvPr/>
            </p:nvSpPr>
            <p:spPr bwMode="auto">
              <a:xfrm>
                <a:off x="3526" y="30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48"/>
            <p:cNvGrpSpPr>
              <a:grpSpLocks/>
            </p:cNvGrpSpPr>
            <p:nvPr/>
          </p:nvGrpSpPr>
          <p:grpSpPr bwMode="auto">
            <a:xfrm>
              <a:off x="1056" y="1968"/>
              <a:ext cx="720" cy="288"/>
              <a:chOff x="336" y="3504"/>
              <a:chExt cx="720" cy="288"/>
            </a:xfrm>
          </p:grpSpPr>
          <p:sp>
            <p:nvSpPr>
              <p:cNvPr id="58438" name="Freeform 49"/>
              <p:cNvSpPr>
                <a:spLocks/>
              </p:cNvSpPr>
              <p:nvPr/>
            </p:nvSpPr>
            <p:spPr bwMode="auto">
              <a:xfrm>
                <a:off x="480" y="3504"/>
                <a:ext cx="288" cy="288"/>
              </a:xfrm>
              <a:custGeom>
                <a:avLst/>
                <a:gdLst>
                  <a:gd name="T0" fmla="*/ 288 w 288"/>
                  <a:gd name="T1" fmla="*/ 0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288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288"/>
                    </a:lnTo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39" name="Arc 50"/>
              <p:cNvSpPr>
                <a:spLocks/>
              </p:cNvSpPr>
              <p:nvPr/>
            </p:nvSpPr>
            <p:spPr bwMode="auto">
              <a:xfrm>
                <a:off x="768" y="3504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40" name="Arc 51"/>
              <p:cNvSpPr>
                <a:spLocks/>
              </p:cNvSpPr>
              <p:nvPr/>
            </p:nvSpPr>
            <p:spPr bwMode="auto">
              <a:xfrm flipV="1">
                <a:off x="768" y="3648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41" name="Line 52"/>
              <p:cNvSpPr>
                <a:spLocks noChangeShapeType="1"/>
              </p:cNvSpPr>
              <p:nvPr/>
            </p:nvSpPr>
            <p:spPr bwMode="auto">
              <a:xfrm>
                <a:off x="336" y="355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42" name="Line 53"/>
              <p:cNvSpPr>
                <a:spLocks noChangeShapeType="1"/>
              </p:cNvSpPr>
              <p:nvPr/>
            </p:nvSpPr>
            <p:spPr bwMode="auto">
              <a:xfrm>
                <a:off x="336" y="374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43" name="Line 54"/>
              <p:cNvSpPr>
                <a:spLocks noChangeShapeType="1"/>
              </p:cNvSpPr>
              <p:nvPr/>
            </p:nvSpPr>
            <p:spPr bwMode="auto">
              <a:xfrm>
                <a:off x="912" y="364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55"/>
            <p:cNvGrpSpPr>
              <a:grpSpLocks/>
            </p:cNvGrpSpPr>
            <p:nvPr/>
          </p:nvGrpSpPr>
          <p:grpSpPr bwMode="auto">
            <a:xfrm>
              <a:off x="1008" y="1584"/>
              <a:ext cx="736" cy="291"/>
              <a:chOff x="2400" y="2831"/>
              <a:chExt cx="736" cy="291"/>
            </a:xfrm>
          </p:grpSpPr>
          <p:sp>
            <p:nvSpPr>
              <p:cNvPr id="58429" name="Freeform 56"/>
              <p:cNvSpPr>
                <a:spLocks/>
              </p:cNvSpPr>
              <p:nvPr/>
            </p:nvSpPr>
            <p:spPr bwMode="auto">
              <a:xfrm>
                <a:off x="2592" y="2831"/>
                <a:ext cx="192" cy="289"/>
              </a:xfrm>
              <a:custGeom>
                <a:avLst/>
                <a:gdLst>
                  <a:gd name="T0" fmla="*/ 0 w 192"/>
                  <a:gd name="T1" fmla="*/ 1 h 289"/>
                  <a:gd name="T2" fmla="*/ 192 w 192"/>
                  <a:gd name="T3" fmla="*/ 1 h 289"/>
                  <a:gd name="T4" fmla="*/ 192 w 192"/>
                  <a:gd name="T5" fmla="*/ 289 h 289"/>
                  <a:gd name="T6" fmla="*/ 2 w 192"/>
                  <a:gd name="T7" fmla="*/ 286 h 289"/>
                  <a:gd name="T8" fmla="*/ 6 w 192"/>
                  <a:gd name="T9" fmla="*/ 283 h 289"/>
                  <a:gd name="T10" fmla="*/ 8 w 192"/>
                  <a:gd name="T11" fmla="*/ 279 h 289"/>
                  <a:gd name="T12" fmla="*/ 17 w 192"/>
                  <a:gd name="T13" fmla="*/ 268 h 289"/>
                  <a:gd name="T14" fmla="*/ 24 w 192"/>
                  <a:gd name="T15" fmla="*/ 253 h 289"/>
                  <a:gd name="T16" fmla="*/ 35 w 192"/>
                  <a:gd name="T17" fmla="*/ 225 h 289"/>
                  <a:gd name="T18" fmla="*/ 41 w 192"/>
                  <a:gd name="T19" fmla="*/ 202 h 289"/>
                  <a:gd name="T20" fmla="*/ 47 w 192"/>
                  <a:gd name="T21" fmla="*/ 177 h 289"/>
                  <a:gd name="T22" fmla="*/ 50 w 192"/>
                  <a:gd name="T23" fmla="*/ 133 h 289"/>
                  <a:gd name="T24" fmla="*/ 44 w 192"/>
                  <a:gd name="T25" fmla="*/ 96 h 289"/>
                  <a:gd name="T26" fmla="*/ 33 w 192"/>
                  <a:gd name="T27" fmla="*/ 63 h 289"/>
                  <a:gd name="T28" fmla="*/ 21 w 192"/>
                  <a:gd name="T29" fmla="*/ 37 h 289"/>
                  <a:gd name="T30" fmla="*/ 12 w 192"/>
                  <a:gd name="T31" fmla="*/ 18 h 289"/>
                  <a:gd name="T32" fmla="*/ 3 w 192"/>
                  <a:gd name="T33" fmla="*/ 6 h 289"/>
                  <a:gd name="T34" fmla="*/ 0 w 192"/>
                  <a:gd name="T35" fmla="*/ 1 h 28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92"/>
                  <a:gd name="T55" fmla="*/ 0 h 289"/>
                  <a:gd name="T56" fmla="*/ 192 w 192"/>
                  <a:gd name="T57" fmla="*/ 289 h 28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92" h="289">
                    <a:moveTo>
                      <a:pt x="0" y="1"/>
                    </a:moveTo>
                    <a:lnTo>
                      <a:pt x="192" y="1"/>
                    </a:lnTo>
                    <a:lnTo>
                      <a:pt x="192" y="289"/>
                    </a:lnTo>
                    <a:cubicBezTo>
                      <a:pt x="129" y="288"/>
                      <a:pt x="65" y="288"/>
                      <a:pt x="2" y="286"/>
                    </a:cubicBezTo>
                    <a:cubicBezTo>
                      <a:pt x="0" y="286"/>
                      <a:pt x="5" y="284"/>
                      <a:pt x="6" y="283"/>
                    </a:cubicBezTo>
                    <a:cubicBezTo>
                      <a:pt x="7" y="282"/>
                      <a:pt x="7" y="280"/>
                      <a:pt x="8" y="279"/>
                    </a:cubicBezTo>
                    <a:cubicBezTo>
                      <a:pt x="9" y="272"/>
                      <a:pt x="11" y="271"/>
                      <a:pt x="17" y="268"/>
                    </a:cubicBezTo>
                    <a:cubicBezTo>
                      <a:pt x="18" y="261"/>
                      <a:pt x="21" y="259"/>
                      <a:pt x="24" y="253"/>
                    </a:cubicBezTo>
                    <a:cubicBezTo>
                      <a:pt x="26" y="244"/>
                      <a:pt x="29" y="233"/>
                      <a:pt x="35" y="225"/>
                    </a:cubicBezTo>
                    <a:cubicBezTo>
                      <a:pt x="36" y="214"/>
                      <a:pt x="38" y="211"/>
                      <a:pt x="41" y="202"/>
                    </a:cubicBezTo>
                    <a:cubicBezTo>
                      <a:pt x="42" y="194"/>
                      <a:pt x="43" y="185"/>
                      <a:pt x="47" y="177"/>
                    </a:cubicBezTo>
                    <a:cubicBezTo>
                      <a:pt x="49" y="164"/>
                      <a:pt x="50" y="146"/>
                      <a:pt x="50" y="133"/>
                    </a:cubicBezTo>
                    <a:cubicBezTo>
                      <a:pt x="50" y="120"/>
                      <a:pt x="47" y="108"/>
                      <a:pt x="44" y="96"/>
                    </a:cubicBezTo>
                    <a:cubicBezTo>
                      <a:pt x="39" y="88"/>
                      <a:pt x="41" y="68"/>
                      <a:pt x="33" y="63"/>
                    </a:cubicBezTo>
                    <a:cubicBezTo>
                      <a:pt x="32" y="53"/>
                      <a:pt x="27" y="45"/>
                      <a:pt x="21" y="37"/>
                    </a:cubicBezTo>
                    <a:cubicBezTo>
                      <a:pt x="19" y="24"/>
                      <a:pt x="20" y="29"/>
                      <a:pt x="12" y="18"/>
                    </a:cubicBezTo>
                    <a:cubicBezTo>
                      <a:pt x="11" y="11"/>
                      <a:pt x="7" y="11"/>
                      <a:pt x="3" y="6"/>
                    </a:cubicBezTo>
                    <a:cubicBezTo>
                      <a:pt x="2" y="0"/>
                      <a:pt x="4" y="1"/>
                      <a:pt x="0" y="1"/>
                    </a:cubicBezTo>
                    <a:close/>
                  </a:path>
                </a:pathLst>
              </a:custGeom>
              <a:solidFill>
                <a:srgbClr val="CC99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30" name="Line 57"/>
              <p:cNvSpPr>
                <a:spLocks noChangeShapeType="1"/>
              </p:cNvSpPr>
              <p:nvPr/>
            </p:nvSpPr>
            <p:spPr bwMode="auto">
              <a:xfrm>
                <a:off x="259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31" name="Line 58"/>
              <p:cNvSpPr>
                <a:spLocks noChangeShapeType="1"/>
              </p:cNvSpPr>
              <p:nvPr/>
            </p:nvSpPr>
            <p:spPr bwMode="auto">
              <a:xfrm>
                <a:off x="2592" y="31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32" name="Arc 59"/>
              <p:cNvSpPr>
                <a:spLocks/>
              </p:cNvSpPr>
              <p:nvPr/>
            </p:nvSpPr>
            <p:spPr bwMode="auto">
              <a:xfrm>
                <a:off x="2784" y="2834"/>
                <a:ext cx="206" cy="288"/>
              </a:xfrm>
              <a:custGeom>
                <a:avLst/>
                <a:gdLst>
                  <a:gd name="T0" fmla="*/ 0 w 18526"/>
                  <a:gd name="T1" fmla="*/ 0 h 21600"/>
                  <a:gd name="T2" fmla="*/ 0 w 18526"/>
                  <a:gd name="T3" fmla="*/ 0 h 21600"/>
                  <a:gd name="T4" fmla="*/ 0 w 1852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526"/>
                  <a:gd name="T10" fmla="*/ 0 h 21600"/>
                  <a:gd name="T11" fmla="*/ 18526 w 1852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526" h="21600" fill="none" extrusionOk="0">
                    <a:moveTo>
                      <a:pt x="0" y="-1"/>
                    </a:moveTo>
                    <a:cubicBezTo>
                      <a:pt x="7589" y="-1"/>
                      <a:pt x="14622" y="3983"/>
                      <a:pt x="18525" y="10493"/>
                    </a:cubicBezTo>
                  </a:path>
                  <a:path w="18526" h="21600" stroke="0" extrusionOk="0">
                    <a:moveTo>
                      <a:pt x="0" y="-1"/>
                    </a:moveTo>
                    <a:cubicBezTo>
                      <a:pt x="7589" y="-1"/>
                      <a:pt x="14622" y="3983"/>
                      <a:pt x="18525" y="10493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33" name="Arc 60"/>
              <p:cNvSpPr>
                <a:spLocks/>
              </p:cNvSpPr>
              <p:nvPr/>
            </p:nvSpPr>
            <p:spPr bwMode="auto">
              <a:xfrm flipV="1">
                <a:off x="2784" y="2832"/>
                <a:ext cx="205" cy="288"/>
              </a:xfrm>
              <a:custGeom>
                <a:avLst/>
                <a:gdLst>
                  <a:gd name="T0" fmla="*/ 0 w 18449"/>
                  <a:gd name="T1" fmla="*/ 0 h 21600"/>
                  <a:gd name="T2" fmla="*/ 0 w 18449"/>
                  <a:gd name="T3" fmla="*/ 0 h 21600"/>
                  <a:gd name="T4" fmla="*/ 0 w 1844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449"/>
                  <a:gd name="T10" fmla="*/ 0 h 21600"/>
                  <a:gd name="T11" fmla="*/ 18449 w 1844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449" h="21600" fill="none" extrusionOk="0">
                    <a:moveTo>
                      <a:pt x="0" y="-1"/>
                    </a:moveTo>
                    <a:cubicBezTo>
                      <a:pt x="7536" y="-1"/>
                      <a:pt x="14528" y="3928"/>
                      <a:pt x="18448" y="10366"/>
                    </a:cubicBezTo>
                  </a:path>
                  <a:path w="18449" h="21600" stroke="0" extrusionOk="0">
                    <a:moveTo>
                      <a:pt x="0" y="-1"/>
                    </a:moveTo>
                    <a:cubicBezTo>
                      <a:pt x="7536" y="-1"/>
                      <a:pt x="14528" y="3928"/>
                      <a:pt x="18448" y="10366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34" name="Arc 61"/>
              <p:cNvSpPr>
                <a:spLocks/>
              </p:cNvSpPr>
              <p:nvPr/>
            </p:nvSpPr>
            <p:spPr bwMode="auto">
              <a:xfrm>
                <a:off x="2400" y="2833"/>
                <a:ext cx="240" cy="288"/>
              </a:xfrm>
              <a:custGeom>
                <a:avLst/>
                <a:gdLst>
                  <a:gd name="T0" fmla="*/ 0 w 21600"/>
                  <a:gd name="T1" fmla="*/ 0 h 25948"/>
                  <a:gd name="T2" fmla="*/ 0 w 21600"/>
                  <a:gd name="T3" fmla="*/ 0 h 25948"/>
                  <a:gd name="T4" fmla="*/ 0 w 21600"/>
                  <a:gd name="T5" fmla="*/ 0 h 25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5948"/>
                  <a:gd name="T11" fmla="*/ 21600 w 21600"/>
                  <a:gd name="T12" fmla="*/ 25948 h 25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5948" fill="none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</a:path>
                  <a:path w="21600" h="25948" stroke="0" extrusionOk="0">
                    <a:moveTo>
                      <a:pt x="17258" y="0"/>
                    </a:moveTo>
                    <a:cubicBezTo>
                      <a:pt x="20076" y="3743"/>
                      <a:pt x="21600" y="8302"/>
                      <a:pt x="21600" y="12988"/>
                    </a:cubicBezTo>
                    <a:cubicBezTo>
                      <a:pt x="21600" y="17661"/>
                      <a:pt x="20084" y="22209"/>
                      <a:pt x="17279" y="25947"/>
                    </a:cubicBezTo>
                    <a:lnTo>
                      <a:pt x="0" y="1298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35" name="Line 62"/>
              <p:cNvSpPr>
                <a:spLocks noChangeShapeType="1"/>
              </p:cNvSpPr>
              <p:nvPr/>
            </p:nvSpPr>
            <p:spPr bwMode="auto">
              <a:xfrm>
                <a:off x="2474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36" name="Line 63"/>
              <p:cNvSpPr>
                <a:spLocks noChangeShapeType="1"/>
              </p:cNvSpPr>
              <p:nvPr/>
            </p:nvSpPr>
            <p:spPr bwMode="auto">
              <a:xfrm>
                <a:off x="2474" y="30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37" name="Line 64"/>
              <p:cNvSpPr>
                <a:spLocks noChangeShapeType="1"/>
              </p:cNvSpPr>
              <p:nvPr/>
            </p:nvSpPr>
            <p:spPr bwMode="auto">
              <a:xfrm>
                <a:off x="2992" y="29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8408" name="Line 65"/>
            <p:cNvSpPr>
              <a:spLocks noChangeShapeType="1"/>
            </p:cNvSpPr>
            <p:nvPr/>
          </p:nvSpPr>
          <p:spPr bwMode="auto">
            <a:xfrm>
              <a:off x="1776" y="105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9" name="Freeform 66"/>
            <p:cNvSpPr>
              <a:spLocks/>
            </p:cNvSpPr>
            <p:nvPr/>
          </p:nvSpPr>
          <p:spPr bwMode="auto">
            <a:xfrm>
              <a:off x="1968" y="1248"/>
              <a:ext cx="96" cy="288"/>
            </a:xfrm>
            <a:custGeom>
              <a:avLst/>
              <a:gdLst>
                <a:gd name="T0" fmla="*/ 96 w 96"/>
                <a:gd name="T1" fmla="*/ 0 h 288"/>
                <a:gd name="T2" fmla="*/ 0 w 96"/>
                <a:gd name="T3" fmla="*/ 0 h 288"/>
                <a:gd name="T4" fmla="*/ 0 w 96"/>
                <a:gd name="T5" fmla="*/ 288 h 288"/>
                <a:gd name="T6" fmla="*/ 96 w 9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288"/>
                <a:gd name="T14" fmla="*/ 96 w 9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288">
                  <a:moveTo>
                    <a:pt x="96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96" y="2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0" name="Freeform 67"/>
            <p:cNvSpPr>
              <a:spLocks/>
            </p:cNvSpPr>
            <p:nvPr/>
          </p:nvSpPr>
          <p:spPr bwMode="auto">
            <a:xfrm>
              <a:off x="1728" y="1824"/>
              <a:ext cx="1056" cy="288"/>
            </a:xfrm>
            <a:custGeom>
              <a:avLst/>
              <a:gdLst>
                <a:gd name="T0" fmla="*/ 1056 w 1056"/>
                <a:gd name="T1" fmla="*/ 0 h 288"/>
                <a:gd name="T2" fmla="*/ 1008 w 1056"/>
                <a:gd name="T3" fmla="*/ 0 h 288"/>
                <a:gd name="T4" fmla="*/ 1008 w 1056"/>
                <a:gd name="T5" fmla="*/ 288 h 288"/>
                <a:gd name="T6" fmla="*/ 0 w 105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6"/>
                <a:gd name="T13" fmla="*/ 0 h 288"/>
                <a:gd name="T14" fmla="*/ 1056 w 105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6" h="288">
                  <a:moveTo>
                    <a:pt x="1056" y="0"/>
                  </a:moveTo>
                  <a:lnTo>
                    <a:pt x="1008" y="0"/>
                  </a:lnTo>
                  <a:lnTo>
                    <a:pt x="1008" y="288"/>
                  </a:lnTo>
                  <a:lnTo>
                    <a:pt x="0" y="2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1" name="Line 68"/>
            <p:cNvSpPr>
              <a:spLocks noChangeShapeType="1"/>
            </p:cNvSpPr>
            <p:nvPr/>
          </p:nvSpPr>
          <p:spPr bwMode="auto">
            <a:xfrm>
              <a:off x="1728" y="172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2" name="Freeform 69"/>
            <p:cNvSpPr>
              <a:spLocks/>
            </p:cNvSpPr>
            <p:nvPr/>
          </p:nvSpPr>
          <p:spPr bwMode="auto">
            <a:xfrm>
              <a:off x="912" y="1632"/>
              <a:ext cx="144" cy="384"/>
            </a:xfrm>
            <a:custGeom>
              <a:avLst/>
              <a:gdLst>
                <a:gd name="T0" fmla="*/ 0 w 144"/>
                <a:gd name="T1" fmla="*/ 0 h 384"/>
                <a:gd name="T2" fmla="*/ 0 w 144"/>
                <a:gd name="T3" fmla="*/ 384 h 384"/>
                <a:gd name="T4" fmla="*/ 144 w 144"/>
                <a:gd name="T5" fmla="*/ 384 h 384"/>
                <a:gd name="T6" fmla="*/ 0 60000 65536"/>
                <a:gd name="T7" fmla="*/ 0 60000 65536"/>
                <a:gd name="T8" fmla="*/ 0 60000 65536"/>
                <a:gd name="T9" fmla="*/ 0 w 144"/>
                <a:gd name="T10" fmla="*/ 0 h 384"/>
                <a:gd name="T11" fmla="*/ 144 w 144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384">
                  <a:moveTo>
                    <a:pt x="0" y="0"/>
                  </a:moveTo>
                  <a:lnTo>
                    <a:pt x="0" y="384"/>
                  </a:lnTo>
                  <a:lnTo>
                    <a:pt x="144" y="38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3" name="Freeform 70"/>
            <p:cNvSpPr>
              <a:spLocks/>
            </p:cNvSpPr>
            <p:nvPr/>
          </p:nvSpPr>
          <p:spPr bwMode="auto">
            <a:xfrm>
              <a:off x="768" y="960"/>
              <a:ext cx="336" cy="1248"/>
            </a:xfrm>
            <a:custGeom>
              <a:avLst/>
              <a:gdLst>
                <a:gd name="T0" fmla="*/ 336 w 336"/>
                <a:gd name="T1" fmla="*/ 0 h 1248"/>
                <a:gd name="T2" fmla="*/ 0 w 336"/>
                <a:gd name="T3" fmla="*/ 0 h 1248"/>
                <a:gd name="T4" fmla="*/ 0 w 336"/>
                <a:gd name="T5" fmla="*/ 1248 h 1248"/>
                <a:gd name="T6" fmla="*/ 288 w 336"/>
                <a:gd name="T7" fmla="*/ 1248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6"/>
                <a:gd name="T13" fmla="*/ 0 h 1248"/>
                <a:gd name="T14" fmla="*/ 336 w 336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6" h="1248">
                  <a:moveTo>
                    <a:pt x="336" y="0"/>
                  </a:moveTo>
                  <a:lnTo>
                    <a:pt x="0" y="0"/>
                  </a:lnTo>
                  <a:lnTo>
                    <a:pt x="0" y="1248"/>
                  </a:lnTo>
                  <a:lnTo>
                    <a:pt x="288" y="12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4" name="Line 71"/>
            <p:cNvSpPr>
              <a:spLocks noChangeShapeType="1"/>
            </p:cNvSpPr>
            <p:nvPr/>
          </p:nvSpPr>
          <p:spPr bwMode="auto">
            <a:xfrm flipH="1">
              <a:off x="432" y="1392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5" name="Line 72"/>
            <p:cNvSpPr>
              <a:spLocks noChangeShapeType="1"/>
            </p:cNvSpPr>
            <p:nvPr/>
          </p:nvSpPr>
          <p:spPr bwMode="auto">
            <a:xfrm flipH="1">
              <a:off x="432" y="115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6" name="Line 73"/>
            <p:cNvSpPr>
              <a:spLocks noChangeShapeType="1"/>
            </p:cNvSpPr>
            <p:nvPr/>
          </p:nvSpPr>
          <p:spPr bwMode="auto">
            <a:xfrm flipH="1">
              <a:off x="432" y="9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7" name="Oval 74"/>
            <p:cNvSpPr>
              <a:spLocks noChangeAspect="1" noChangeArrowheads="1"/>
            </p:cNvSpPr>
            <p:nvPr/>
          </p:nvSpPr>
          <p:spPr bwMode="auto">
            <a:xfrm>
              <a:off x="752" y="942"/>
              <a:ext cx="35" cy="3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8" name="Oval 75"/>
            <p:cNvSpPr>
              <a:spLocks noChangeAspect="1" noChangeArrowheads="1"/>
            </p:cNvSpPr>
            <p:nvPr/>
          </p:nvSpPr>
          <p:spPr bwMode="auto">
            <a:xfrm>
              <a:off x="752" y="1614"/>
              <a:ext cx="35" cy="3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9" name="Oval 76"/>
            <p:cNvSpPr>
              <a:spLocks noChangeAspect="1" noChangeArrowheads="1"/>
            </p:cNvSpPr>
            <p:nvPr/>
          </p:nvSpPr>
          <p:spPr bwMode="auto">
            <a:xfrm>
              <a:off x="896" y="1806"/>
              <a:ext cx="35" cy="3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20" name="Oval 77"/>
            <p:cNvSpPr>
              <a:spLocks noChangeAspect="1" noChangeArrowheads="1"/>
            </p:cNvSpPr>
            <p:nvPr/>
          </p:nvSpPr>
          <p:spPr bwMode="auto">
            <a:xfrm>
              <a:off x="896" y="1132"/>
              <a:ext cx="35" cy="3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21" name="Oval 78"/>
            <p:cNvSpPr>
              <a:spLocks noChangeAspect="1" noChangeArrowheads="1"/>
            </p:cNvSpPr>
            <p:nvPr/>
          </p:nvSpPr>
          <p:spPr bwMode="auto">
            <a:xfrm>
              <a:off x="1949" y="1374"/>
              <a:ext cx="35" cy="3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22" name="Line 79"/>
            <p:cNvSpPr>
              <a:spLocks noChangeShapeType="1"/>
            </p:cNvSpPr>
            <p:nvPr/>
          </p:nvSpPr>
          <p:spPr bwMode="auto">
            <a:xfrm flipH="1">
              <a:off x="768" y="163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23" name="Freeform 80"/>
            <p:cNvSpPr>
              <a:spLocks/>
            </p:cNvSpPr>
            <p:nvPr/>
          </p:nvSpPr>
          <p:spPr bwMode="auto">
            <a:xfrm>
              <a:off x="912" y="1152"/>
              <a:ext cx="240" cy="672"/>
            </a:xfrm>
            <a:custGeom>
              <a:avLst/>
              <a:gdLst>
                <a:gd name="T0" fmla="*/ 192 w 240"/>
                <a:gd name="T1" fmla="*/ 0 h 672"/>
                <a:gd name="T2" fmla="*/ 0 w 240"/>
                <a:gd name="T3" fmla="*/ 0 h 672"/>
                <a:gd name="T4" fmla="*/ 0 w 240"/>
                <a:gd name="T5" fmla="*/ 672 h 672"/>
                <a:gd name="T6" fmla="*/ 240 w 240"/>
                <a:gd name="T7" fmla="*/ 672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672"/>
                <a:gd name="T14" fmla="*/ 240 w 240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672">
                  <a:moveTo>
                    <a:pt x="192" y="0"/>
                  </a:moveTo>
                  <a:lnTo>
                    <a:pt x="0" y="0"/>
                  </a:lnTo>
                  <a:lnTo>
                    <a:pt x="0" y="672"/>
                  </a:lnTo>
                  <a:lnTo>
                    <a:pt x="240" y="67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24" name="Line 81"/>
            <p:cNvSpPr>
              <a:spLocks noChangeShapeType="1"/>
            </p:cNvSpPr>
            <p:nvPr/>
          </p:nvSpPr>
          <p:spPr bwMode="auto">
            <a:xfrm>
              <a:off x="2688" y="115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25" name="Text Box 82"/>
            <p:cNvSpPr txBox="1">
              <a:spLocks noChangeArrowheads="1"/>
            </p:cNvSpPr>
            <p:nvPr/>
          </p:nvSpPr>
          <p:spPr bwMode="auto">
            <a:xfrm>
              <a:off x="1680" y="153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F</a:t>
              </a:r>
            </a:p>
          </p:txBody>
        </p:sp>
        <p:sp>
          <p:nvSpPr>
            <p:cNvPr id="58426" name="Text Box 83"/>
            <p:cNvSpPr txBox="1">
              <a:spLocks noChangeArrowheads="1"/>
            </p:cNvSpPr>
            <p:nvPr/>
          </p:nvSpPr>
          <p:spPr bwMode="auto">
            <a:xfrm>
              <a:off x="1680" y="86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E</a:t>
              </a:r>
            </a:p>
          </p:txBody>
        </p:sp>
        <p:sp>
          <p:nvSpPr>
            <p:cNvPr id="58427" name="Text Box 84"/>
            <p:cNvSpPr txBox="1">
              <a:spLocks noChangeArrowheads="1"/>
            </p:cNvSpPr>
            <p:nvPr/>
          </p:nvSpPr>
          <p:spPr bwMode="auto">
            <a:xfrm>
              <a:off x="2640" y="1440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H</a:t>
              </a:r>
            </a:p>
          </p:txBody>
        </p:sp>
        <p:sp>
          <p:nvSpPr>
            <p:cNvPr id="58428" name="Text Box 85"/>
            <p:cNvSpPr txBox="1">
              <a:spLocks noChangeArrowheads="1"/>
            </p:cNvSpPr>
            <p:nvPr/>
          </p:nvSpPr>
          <p:spPr bwMode="auto">
            <a:xfrm>
              <a:off x="1680" y="1920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G</a:t>
              </a:r>
            </a:p>
          </p:txBody>
        </p:sp>
      </p:grpSp>
      <p:sp>
        <p:nvSpPr>
          <p:cNvPr id="58375" name="AutoShape 86"/>
          <p:cNvSpPr>
            <a:spLocks noChangeArrowheads="1"/>
          </p:cNvSpPr>
          <p:nvPr/>
        </p:nvSpPr>
        <p:spPr bwMode="auto">
          <a:xfrm>
            <a:off x="5791200" y="2133600"/>
            <a:ext cx="533400" cy="304800"/>
          </a:xfrm>
          <a:custGeom>
            <a:avLst/>
            <a:gdLst>
              <a:gd name="T0" fmla="*/ 243956738 w 21600"/>
              <a:gd name="T1" fmla="*/ 0 h 21600"/>
              <a:gd name="T2" fmla="*/ 0 w 21600"/>
              <a:gd name="T3" fmla="*/ 30346410 h 21600"/>
              <a:gd name="T4" fmla="*/ 243956738 w 21600"/>
              <a:gd name="T5" fmla="*/ 60692834 h 21600"/>
              <a:gd name="T6" fmla="*/ 325275642 w 21600"/>
              <a:gd name="T7" fmla="*/ 3034641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1752600" y="3733800"/>
            <a:ext cx="3425825" cy="2868613"/>
            <a:chOff x="1632" y="2304"/>
            <a:chExt cx="2158" cy="1807"/>
          </a:xfrm>
        </p:grpSpPr>
        <p:sp>
          <p:nvSpPr>
            <p:cNvPr id="58392" name="Text Box 88"/>
            <p:cNvSpPr txBox="1">
              <a:spLocks noChangeArrowheads="1"/>
            </p:cNvSpPr>
            <p:nvPr/>
          </p:nvSpPr>
          <p:spPr bwMode="auto">
            <a:xfrm>
              <a:off x="1632" y="2496"/>
              <a:ext cx="2158" cy="1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A   B   C</a:t>
              </a:r>
              <a:r>
                <a:rPr lang="en-US" sz="1800" baseline="-25000">
                  <a:latin typeface="Times New Roman" pitchFamily="-111" charset="0"/>
                </a:rPr>
                <a:t>in</a:t>
              </a:r>
              <a:r>
                <a:rPr lang="en-US" sz="1800">
                  <a:latin typeface="Times New Roman" pitchFamily="-111" charset="0"/>
                </a:rPr>
                <a:t>     E   F  H  G      D   C</a:t>
              </a:r>
              <a:r>
                <a:rPr lang="en-US" sz="1800" baseline="-25000">
                  <a:latin typeface="Times New Roman" pitchFamily="-111" charset="0"/>
                </a:rPr>
                <a:t>out</a:t>
              </a:r>
              <a:endParaRPr lang="en-US" sz="1800">
                <a:latin typeface="Times New Roman" pitchFamily="-111" charset="0"/>
              </a:endParaRP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0   0    0       0   0   0    0      0    0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0   1    0       1   1   0    0      1    0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1   0    0       1   1   0    0      1    0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1   1    0       0   1   0    1      0    1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0   0    1       0   0   0    0      1    0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0   1    1       1   1   1    0      0    1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1   0    1       1   1   1    0      0    1</a:t>
              </a:r>
            </a:p>
            <a:p>
              <a:pPr eaLnBrk="1" hangingPunct="1"/>
              <a:r>
                <a:rPr lang="en-US" sz="1800">
                  <a:latin typeface="Times New Roman" pitchFamily="-111" charset="0"/>
                </a:rPr>
                <a:t> 1   1    1       0   1   1    1      1    1</a:t>
              </a:r>
            </a:p>
          </p:txBody>
        </p:sp>
        <p:sp>
          <p:nvSpPr>
            <p:cNvPr id="58393" name="Line 89"/>
            <p:cNvSpPr>
              <a:spLocks noChangeShapeType="1"/>
            </p:cNvSpPr>
            <p:nvPr/>
          </p:nvSpPr>
          <p:spPr bwMode="auto">
            <a:xfrm>
              <a:off x="1632" y="2714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4" name="Line 90"/>
            <p:cNvSpPr>
              <a:spLocks noChangeShapeType="1"/>
            </p:cNvSpPr>
            <p:nvPr/>
          </p:nvSpPr>
          <p:spPr bwMode="auto">
            <a:xfrm>
              <a:off x="2352" y="2544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5" name="Line 91"/>
            <p:cNvSpPr>
              <a:spLocks noChangeShapeType="1"/>
            </p:cNvSpPr>
            <p:nvPr/>
          </p:nvSpPr>
          <p:spPr bwMode="auto">
            <a:xfrm>
              <a:off x="3216" y="2544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6" name="Text Box 92"/>
            <p:cNvSpPr txBox="1">
              <a:spLocks noChangeArrowheads="1"/>
            </p:cNvSpPr>
            <p:nvPr/>
          </p:nvSpPr>
          <p:spPr bwMode="auto">
            <a:xfrm>
              <a:off x="1728" y="2304"/>
              <a:ext cx="19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latin typeface="Times New Roman" pitchFamily="-111" charset="0"/>
                </a:rPr>
                <a:t>Input        Intermediate    Output</a:t>
              </a:r>
            </a:p>
          </p:txBody>
        </p:sp>
      </p:grpSp>
      <p:sp>
        <p:nvSpPr>
          <p:cNvPr id="58377" name="Text Box 93"/>
          <p:cNvSpPr txBox="1">
            <a:spLocks noChangeArrowheads="1"/>
          </p:cNvSpPr>
          <p:nvPr/>
        </p:nvSpPr>
        <p:spPr bwMode="auto">
          <a:xfrm>
            <a:off x="5410200" y="3962400"/>
            <a:ext cx="35829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latin typeface="Times New Roman" pitchFamily="-111" charset="0"/>
              </a:rPr>
              <a:t>Each digit requires 6 gates</a:t>
            </a:r>
          </a:p>
          <a:p>
            <a:pPr eaLnBrk="1" hangingPunct="1"/>
            <a:endParaRPr lang="en-US">
              <a:latin typeface="Times New Roman" pitchFamily="-111" charset="0"/>
            </a:endParaRPr>
          </a:p>
          <a:p>
            <a:pPr eaLnBrk="1" hangingPunct="1"/>
            <a:r>
              <a:rPr lang="en-US">
                <a:latin typeface="Times New Roman" pitchFamily="-111" charset="0"/>
              </a:rPr>
              <a:t>Each gate has ~6 transistors</a:t>
            </a:r>
          </a:p>
          <a:p>
            <a:pPr eaLnBrk="1" hangingPunct="1"/>
            <a:endParaRPr lang="en-US">
              <a:latin typeface="Times New Roman" pitchFamily="-111" charset="0"/>
            </a:endParaRPr>
          </a:p>
          <a:p>
            <a:pPr eaLnBrk="1" hangingPunct="1"/>
            <a:r>
              <a:rPr lang="en-US">
                <a:latin typeface="Times New Roman" pitchFamily="-111" charset="0"/>
              </a:rPr>
              <a:t>~36 transistors per digit</a:t>
            </a:r>
          </a:p>
        </p:txBody>
      </p: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6400800" y="1524000"/>
            <a:ext cx="2546350" cy="1935163"/>
            <a:chOff x="4032" y="960"/>
            <a:chExt cx="1604" cy="1219"/>
          </a:xfrm>
        </p:grpSpPr>
        <p:grpSp>
          <p:nvGrpSpPr>
            <p:cNvPr id="11" name="Group 95"/>
            <p:cNvGrpSpPr>
              <a:grpSpLocks/>
            </p:cNvGrpSpPr>
            <p:nvPr/>
          </p:nvGrpSpPr>
          <p:grpSpPr bwMode="auto">
            <a:xfrm>
              <a:off x="4272" y="960"/>
              <a:ext cx="1008" cy="960"/>
              <a:chOff x="4320" y="1104"/>
              <a:chExt cx="1008" cy="960"/>
            </a:xfrm>
          </p:grpSpPr>
          <p:sp>
            <p:nvSpPr>
              <p:cNvPr id="58386" name="Rectangle 96"/>
              <p:cNvSpPr>
                <a:spLocks noChangeArrowheads="1"/>
              </p:cNvSpPr>
              <p:nvPr/>
            </p:nvSpPr>
            <p:spPr bwMode="auto">
              <a:xfrm>
                <a:off x="4560" y="1104"/>
                <a:ext cx="528" cy="960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6000">
                    <a:latin typeface="Times New Roman" pitchFamily="-111" charset="0"/>
                  </a:rPr>
                  <a:t>+</a:t>
                </a:r>
              </a:p>
            </p:txBody>
          </p:sp>
          <p:sp>
            <p:nvSpPr>
              <p:cNvPr id="58387" name="Line 97"/>
              <p:cNvSpPr>
                <a:spLocks noChangeShapeType="1"/>
              </p:cNvSpPr>
              <p:nvPr/>
            </p:nvSpPr>
            <p:spPr bwMode="auto">
              <a:xfrm>
                <a:off x="4320" y="1296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8" name="Line 98"/>
              <p:cNvSpPr>
                <a:spLocks noChangeShapeType="1"/>
              </p:cNvSpPr>
              <p:nvPr/>
            </p:nvSpPr>
            <p:spPr bwMode="auto">
              <a:xfrm>
                <a:off x="4320" y="158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9" name="Line 99"/>
              <p:cNvSpPr>
                <a:spLocks noChangeShapeType="1"/>
              </p:cNvSpPr>
              <p:nvPr/>
            </p:nvSpPr>
            <p:spPr bwMode="auto">
              <a:xfrm>
                <a:off x="4320" y="187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90" name="Line 100"/>
              <p:cNvSpPr>
                <a:spLocks noChangeShapeType="1"/>
              </p:cNvSpPr>
              <p:nvPr/>
            </p:nvSpPr>
            <p:spPr bwMode="auto">
              <a:xfrm>
                <a:off x="5088" y="13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91" name="Line 101"/>
              <p:cNvSpPr>
                <a:spLocks noChangeShapeType="1"/>
              </p:cNvSpPr>
              <p:nvPr/>
            </p:nvSpPr>
            <p:spPr bwMode="auto">
              <a:xfrm>
                <a:off x="5088" y="172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8380" name="Text Box 102"/>
            <p:cNvSpPr txBox="1">
              <a:spLocks noChangeArrowheads="1"/>
            </p:cNvSpPr>
            <p:nvPr/>
          </p:nvSpPr>
          <p:spPr bwMode="auto">
            <a:xfrm>
              <a:off x="4080" y="1008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A</a:t>
              </a:r>
            </a:p>
          </p:txBody>
        </p:sp>
        <p:sp>
          <p:nvSpPr>
            <p:cNvPr id="58381" name="Text Box 103"/>
            <p:cNvSpPr txBox="1">
              <a:spLocks noChangeArrowheads="1"/>
            </p:cNvSpPr>
            <p:nvPr/>
          </p:nvSpPr>
          <p:spPr bwMode="auto">
            <a:xfrm>
              <a:off x="4080" y="1296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B</a:t>
              </a:r>
            </a:p>
          </p:txBody>
        </p:sp>
        <p:sp>
          <p:nvSpPr>
            <p:cNvPr id="58382" name="Text Box 104"/>
            <p:cNvSpPr txBox="1">
              <a:spLocks noChangeArrowheads="1"/>
            </p:cNvSpPr>
            <p:nvPr/>
          </p:nvSpPr>
          <p:spPr bwMode="auto">
            <a:xfrm>
              <a:off x="4032" y="1584"/>
              <a:ext cx="3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C</a:t>
              </a:r>
              <a:r>
                <a:rPr lang="en-US" sz="2000" baseline="-25000">
                  <a:latin typeface="Times New Roman" pitchFamily="-111" charset="0"/>
                </a:rPr>
                <a:t>in</a:t>
              </a:r>
              <a:endParaRPr lang="en-US" sz="2000">
                <a:latin typeface="Times New Roman" pitchFamily="-111" charset="0"/>
              </a:endParaRPr>
            </a:p>
          </p:txBody>
        </p:sp>
        <p:sp>
          <p:nvSpPr>
            <p:cNvPr id="58383" name="Text Box 105"/>
            <p:cNvSpPr txBox="1">
              <a:spLocks noChangeArrowheads="1"/>
            </p:cNvSpPr>
            <p:nvPr/>
          </p:nvSpPr>
          <p:spPr bwMode="auto">
            <a:xfrm>
              <a:off x="5280" y="1440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D</a:t>
              </a:r>
            </a:p>
          </p:txBody>
        </p:sp>
        <p:sp>
          <p:nvSpPr>
            <p:cNvPr id="58384" name="Text Box 106"/>
            <p:cNvSpPr txBox="1">
              <a:spLocks noChangeArrowheads="1"/>
            </p:cNvSpPr>
            <p:nvPr/>
          </p:nvSpPr>
          <p:spPr bwMode="auto">
            <a:xfrm>
              <a:off x="5280" y="1104"/>
              <a:ext cx="3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C</a:t>
              </a:r>
              <a:r>
                <a:rPr lang="en-US" sz="2000" baseline="-25000">
                  <a:latin typeface="Times New Roman" pitchFamily="-111" charset="0"/>
                </a:rPr>
                <a:t>out</a:t>
              </a:r>
              <a:endParaRPr lang="en-US" sz="2000">
                <a:latin typeface="Times New Roman" pitchFamily="-111" charset="0"/>
              </a:endParaRPr>
            </a:p>
          </p:txBody>
        </p:sp>
        <p:sp>
          <p:nvSpPr>
            <p:cNvPr id="58385" name="Text Box 107"/>
            <p:cNvSpPr txBox="1">
              <a:spLocks noChangeArrowheads="1"/>
            </p:cNvSpPr>
            <p:nvPr/>
          </p:nvSpPr>
          <p:spPr bwMode="auto">
            <a:xfrm>
              <a:off x="4127" y="1929"/>
              <a:ext cx="125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2000">
                  <a:latin typeface="Times New Roman" pitchFamily="-111" charset="0"/>
                </a:rPr>
                <a:t>“Integrated” Chip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EFA3B4-4AF1-2E4D-AD3F-1F35262CE850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24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8-bit binary arithmetic (cascaded)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1371600"/>
            <a:ext cx="311150" cy="4697413"/>
            <a:chOff x="950" y="1017"/>
            <a:chExt cx="196" cy="2959"/>
          </a:xfrm>
        </p:grpSpPr>
        <p:sp>
          <p:nvSpPr>
            <p:cNvPr id="60523" name="Text Box 4"/>
            <p:cNvSpPr txBox="1">
              <a:spLocks noChangeArrowheads="1"/>
            </p:cNvSpPr>
            <p:nvPr/>
          </p:nvSpPr>
          <p:spPr bwMode="auto">
            <a:xfrm>
              <a:off x="950" y="1017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Times New Roman" pitchFamily="-111" charset="0"/>
                </a:rPr>
                <a:t>0</a:t>
              </a:r>
              <a:endParaRPr lang="en-US" sz="2000">
                <a:solidFill>
                  <a:srgbClr val="FFFF66"/>
                </a:solidFill>
                <a:latin typeface="Times New Roman" pitchFamily="-111" charset="0"/>
              </a:endParaRPr>
            </a:p>
          </p:txBody>
        </p:sp>
        <p:sp>
          <p:nvSpPr>
            <p:cNvPr id="60524" name="Text Box 5"/>
            <p:cNvSpPr txBox="1">
              <a:spLocks noChangeArrowheads="1"/>
            </p:cNvSpPr>
            <p:nvPr/>
          </p:nvSpPr>
          <p:spPr bwMode="auto">
            <a:xfrm>
              <a:off x="950" y="1404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FFFF66"/>
                </a:solidFill>
                <a:latin typeface="Times New Roman" pitchFamily="-111" charset="0"/>
              </a:endParaRPr>
            </a:p>
          </p:txBody>
        </p:sp>
        <p:sp>
          <p:nvSpPr>
            <p:cNvPr id="60525" name="Text Box 6"/>
            <p:cNvSpPr txBox="1">
              <a:spLocks noChangeArrowheads="1"/>
            </p:cNvSpPr>
            <p:nvPr/>
          </p:nvSpPr>
          <p:spPr bwMode="auto">
            <a:xfrm>
              <a:off x="950" y="179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Times New Roman" pitchFamily="-111" charset="0"/>
                </a:rPr>
                <a:t>0</a:t>
              </a:r>
              <a:endParaRPr lang="en-US" sz="2000">
                <a:solidFill>
                  <a:srgbClr val="FFFF66"/>
                </a:solidFill>
                <a:latin typeface="Times New Roman" pitchFamily="-111" charset="0"/>
              </a:endParaRPr>
            </a:p>
          </p:txBody>
        </p:sp>
        <p:sp>
          <p:nvSpPr>
            <p:cNvPr id="60526" name="Text Box 7"/>
            <p:cNvSpPr txBox="1">
              <a:spLocks noChangeArrowheads="1"/>
            </p:cNvSpPr>
            <p:nvPr/>
          </p:nvSpPr>
          <p:spPr bwMode="auto">
            <a:xfrm>
              <a:off x="950" y="2178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Times New Roman" pitchFamily="-111" charset="0"/>
                </a:rPr>
                <a:t>0</a:t>
              </a:r>
              <a:endParaRPr lang="en-US" sz="2000">
                <a:solidFill>
                  <a:srgbClr val="FFFF66"/>
                </a:solidFill>
                <a:latin typeface="Times New Roman" pitchFamily="-111" charset="0"/>
              </a:endParaRPr>
            </a:p>
          </p:txBody>
        </p:sp>
        <p:sp>
          <p:nvSpPr>
            <p:cNvPr id="60527" name="Text Box 8"/>
            <p:cNvSpPr txBox="1">
              <a:spLocks noChangeArrowheads="1"/>
            </p:cNvSpPr>
            <p:nvPr/>
          </p:nvSpPr>
          <p:spPr bwMode="auto">
            <a:xfrm>
              <a:off x="950" y="256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Times New Roman" pitchFamily="-111" charset="0"/>
                </a:rPr>
                <a:t>1</a:t>
              </a:r>
            </a:p>
          </p:txBody>
        </p:sp>
        <p:sp>
          <p:nvSpPr>
            <p:cNvPr id="60528" name="Text Box 9"/>
            <p:cNvSpPr txBox="1">
              <a:spLocks noChangeArrowheads="1"/>
            </p:cNvSpPr>
            <p:nvPr/>
          </p:nvSpPr>
          <p:spPr bwMode="auto">
            <a:xfrm>
              <a:off x="950" y="2952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FFFF66"/>
                </a:solidFill>
                <a:latin typeface="Times New Roman" pitchFamily="-111" charset="0"/>
              </a:endParaRPr>
            </a:p>
          </p:txBody>
        </p:sp>
        <p:sp>
          <p:nvSpPr>
            <p:cNvPr id="60529" name="Text Box 10"/>
            <p:cNvSpPr txBox="1">
              <a:spLocks noChangeArrowheads="1"/>
            </p:cNvSpPr>
            <p:nvPr/>
          </p:nvSpPr>
          <p:spPr bwMode="auto">
            <a:xfrm>
              <a:off x="950" y="3339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Times New Roman" pitchFamily="-111" charset="0"/>
                </a:rPr>
                <a:t>0</a:t>
              </a:r>
              <a:endParaRPr lang="en-US" sz="2000">
                <a:solidFill>
                  <a:srgbClr val="FFFF66"/>
                </a:solidFill>
                <a:latin typeface="Times New Roman" pitchFamily="-111" charset="0"/>
              </a:endParaRPr>
            </a:p>
          </p:txBody>
        </p:sp>
        <p:sp>
          <p:nvSpPr>
            <p:cNvPr id="60530" name="Text Box 11"/>
            <p:cNvSpPr txBox="1">
              <a:spLocks noChangeArrowheads="1"/>
            </p:cNvSpPr>
            <p:nvPr/>
          </p:nvSpPr>
          <p:spPr bwMode="auto">
            <a:xfrm>
              <a:off x="950" y="3726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Times New Roman" pitchFamily="-111" charset="0"/>
                </a:rPr>
                <a:t>1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01675" y="1204913"/>
            <a:ext cx="311150" cy="4697412"/>
            <a:chOff x="950" y="1017"/>
            <a:chExt cx="196" cy="2959"/>
          </a:xfrm>
        </p:grpSpPr>
        <p:sp>
          <p:nvSpPr>
            <p:cNvPr id="60515" name="Text Box 13"/>
            <p:cNvSpPr txBox="1">
              <a:spLocks noChangeArrowheads="1"/>
            </p:cNvSpPr>
            <p:nvPr/>
          </p:nvSpPr>
          <p:spPr bwMode="auto">
            <a:xfrm>
              <a:off x="950" y="1017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hlink"/>
                  </a:solidFill>
                  <a:latin typeface="Times New Roman" pitchFamily="-111" charset="0"/>
                </a:rPr>
                <a:t>0</a:t>
              </a:r>
              <a:endParaRPr lang="en-US" sz="2000">
                <a:solidFill>
                  <a:srgbClr val="CC9900"/>
                </a:solidFill>
                <a:latin typeface="Times New Roman" pitchFamily="-111" charset="0"/>
              </a:endParaRPr>
            </a:p>
          </p:txBody>
        </p:sp>
        <p:sp>
          <p:nvSpPr>
            <p:cNvPr id="60516" name="Text Box 14"/>
            <p:cNvSpPr txBox="1">
              <a:spLocks noChangeArrowheads="1"/>
            </p:cNvSpPr>
            <p:nvPr/>
          </p:nvSpPr>
          <p:spPr bwMode="auto">
            <a:xfrm>
              <a:off x="950" y="1404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hlink"/>
                  </a:solidFill>
                  <a:latin typeface="Times New Roman" pitchFamily="-111" charset="0"/>
                </a:rPr>
                <a:t>0</a:t>
              </a:r>
              <a:endParaRPr lang="en-US" sz="2000">
                <a:solidFill>
                  <a:srgbClr val="CC9900"/>
                </a:solidFill>
                <a:latin typeface="Times New Roman" pitchFamily="-111" charset="0"/>
              </a:endParaRPr>
            </a:p>
          </p:txBody>
        </p:sp>
        <p:sp>
          <p:nvSpPr>
            <p:cNvPr id="60517" name="Text Box 15"/>
            <p:cNvSpPr txBox="1">
              <a:spLocks noChangeArrowheads="1"/>
            </p:cNvSpPr>
            <p:nvPr/>
          </p:nvSpPr>
          <p:spPr bwMode="auto">
            <a:xfrm>
              <a:off x="950" y="179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hlink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CC9900"/>
                </a:solidFill>
                <a:latin typeface="Times New Roman" pitchFamily="-111" charset="0"/>
              </a:endParaRPr>
            </a:p>
          </p:txBody>
        </p:sp>
        <p:sp>
          <p:nvSpPr>
            <p:cNvPr id="60518" name="Text Box 16"/>
            <p:cNvSpPr txBox="1">
              <a:spLocks noChangeArrowheads="1"/>
            </p:cNvSpPr>
            <p:nvPr/>
          </p:nvSpPr>
          <p:spPr bwMode="auto">
            <a:xfrm>
              <a:off x="950" y="2178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hlink"/>
                  </a:solidFill>
                  <a:latin typeface="Times New Roman" pitchFamily="-111" charset="0"/>
                </a:rPr>
                <a:t>0</a:t>
              </a:r>
              <a:endParaRPr lang="en-US" sz="2000">
                <a:solidFill>
                  <a:srgbClr val="CC9900"/>
                </a:solidFill>
                <a:latin typeface="Times New Roman" pitchFamily="-111" charset="0"/>
              </a:endParaRPr>
            </a:p>
          </p:txBody>
        </p:sp>
        <p:sp>
          <p:nvSpPr>
            <p:cNvPr id="60519" name="Text Box 17"/>
            <p:cNvSpPr txBox="1">
              <a:spLocks noChangeArrowheads="1"/>
            </p:cNvSpPr>
            <p:nvPr/>
          </p:nvSpPr>
          <p:spPr bwMode="auto">
            <a:xfrm>
              <a:off x="950" y="256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hlink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CC9900"/>
                </a:solidFill>
                <a:latin typeface="Times New Roman" pitchFamily="-111" charset="0"/>
              </a:endParaRPr>
            </a:p>
          </p:txBody>
        </p:sp>
        <p:sp>
          <p:nvSpPr>
            <p:cNvPr id="60520" name="Text Box 18"/>
            <p:cNvSpPr txBox="1">
              <a:spLocks noChangeArrowheads="1"/>
            </p:cNvSpPr>
            <p:nvPr/>
          </p:nvSpPr>
          <p:spPr bwMode="auto">
            <a:xfrm>
              <a:off x="950" y="2952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hlink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CC9900"/>
                </a:solidFill>
                <a:latin typeface="Times New Roman" pitchFamily="-111" charset="0"/>
              </a:endParaRPr>
            </a:p>
          </p:txBody>
        </p:sp>
        <p:sp>
          <p:nvSpPr>
            <p:cNvPr id="60521" name="Text Box 19"/>
            <p:cNvSpPr txBox="1">
              <a:spLocks noChangeArrowheads="1"/>
            </p:cNvSpPr>
            <p:nvPr/>
          </p:nvSpPr>
          <p:spPr bwMode="auto">
            <a:xfrm>
              <a:off x="950" y="3339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hlink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CC9900"/>
                </a:solidFill>
                <a:latin typeface="Times New Roman" pitchFamily="-111" charset="0"/>
              </a:endParaRPr>
            </a:p>
          </p:txBody>
        </p:sp>
        <p:sp>
          <p:nvSpPr>
            <p:cNvPr id="60522" name="Text Box 20"/>
            <p:cNvSpPr txBox="1">
              <a:spLocks noChangeArrowheads="1"/>
            </p:cNvSpPr>
            <p:nvPr/>
          </p:nvSpPr>
          <p:spPr bwMode="auto">
            <a:xfrm>
              <a:off x="950" y="3726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hlink"/>
                  </a:solidFill>
                  <a:latin typeface="Times New Roman" pitchFamily="-111" charset="0"/>
                </a:rPr>
                <a:t>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521075" y="1433513"/>
            <a:ext cx="311150" cy="4697412"/>
            <a:chOff x="950" y="1017"/>
            <a:chExt cx="196" cy="2959"/>
          </a:xfrm>
        </p:grpSpPr>
        <p:sp>
          <p:nvSpPr>
            <p:cNvPr id="60507" name="Text Box 22"/>
            <p:cNvSpPr txBox="1">
              <a:spLocks noChangeArrowheads="1"/>
            </p:cNvSpPr>
            <p:nvPr/>
          </p:nvSpPr>
          <p:spPr bwMode="auto">
            <a:xfrm>
              <a:off x="950" y="1017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itchFamily="-111" charset="0"/>
                </a:rPr>
                <a:t>0</a:t>
              </a:r>
              <a:endParaRPr lang="en-US" sz="2000">
                <a:solidFill>
                  <a:srgbClr val="00FFFF"/>
                </a:solidFill>
                <a:latin typeface="Times New Roman" pitchFamily="-111" charset="0"/>
              </a:endParaRPr>
            </a:p>
          </p:txBody>
        </p:sp>
        <p:sp>
          <p:nvSpPr>
            <p:cNvPr id="60508" name="Text Box 23"/>
            <p:cNvSpPr txBox="1">
              <a:spLocks noChangeArrowheads="1"/>
            </p:cNvSpPr>
            <p:nvPr/>
          </p:nvSpPr>
          <p:spPr bwMode="auto">
            <a:xfrm>
              <a:off x="950" y="1404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00FFFF"/>
                </a:solidFill>
                <a:latin typeface="Times New Roman" pitchFamily="-111" charset="0"/>
              </a:endParaRPr>
            </a:p>
          </p:txBody>
        </p:sp>
        <p:sp>
          <p:nvSpPr>
            <p:cNvPr id="60509" name="Text Box 24"/>
            <p:cNvSpPr txBox="1">
              <a:spLocks noChangeArrowheads="1"/>
            </p:cNvSpPr>
            <p:nvPr/>
          </p:nvSpPr>
          <p:spPr bwMode="auto">
            <a:xfrm>
              <a:off x="950" y="179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00FFFF"/>
                </a:solidFill>
                <a:latin typeface="Times New Roman" pitchFamily="-111" charset="0"/>
              </a:endParaRPr>
            </a:p>
          </p:txBody>
        </p:sp>
        <p:sp>
          <p:nvSpPr>
            <p:cNvPr id="60510" name="Text Box 25"/>
            <p:cNvSpPr txBox="1">
              <a:spLocks noChangeArrowheads="1"/>
            </p:cNvSpPr>
            <p:nvPr/>
          </p:nvSpPr>
          <p:spPr bwMode="auto">
            <a:xfrm>
              <a:off x="950" y="2178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00FFFF"/>
                </a:solidFill>
                <a:latin typeface="Times New Roman" pitchFamily="-111" charset="0"/>
              </a:endParaRPr>
            </a:p>
          </p:txBody>
        </p:sp>
        <p:sp>
          <p:nvSpPr>
            <p:cNvPr id="60511" name="Text Box 26"/>
            <p:cNvSpPr txBox="1">
              <a:spLocks noChangeArrowheads="1"/>
            </p:cNvSpPr>
            <p:nvPr/>
          </p:nvSpPr>
          <p:spPr bwMode="auto">
            <a:xfrm>
              <a:off x="950" y="256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00FFFF"/>
                </a:solidFill>
                <a:latin typeface="Times New Roman" pitchFamily="-111" charset="0"/>
              </a:endParaRPr>
            </a:p>
          </p:txBody>
        </p:sp>
        <p:sp>
          <p:nvSpPr>
            <p:cNvPr id="60512" name="Text Box 27"/>
            <p:cNvSpPr txBox="1">
              <a:spLocks noChangeArrowheads="1"/>
            </p:cNvSpPr>
            <p:nvPr/>
          </p:nvSpPr>
          <p:spPr bwMode="auto">
            <a:xfrm>
              <a:off x="950" y="2952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itchFamily="-111" charset="0"/>
                </a:rPr>
                <a:t>0</a:t>
              </a:r>
              <a:endParaRPr lang="en-US" sz="2000">
                <a:solidFill>
                  <a:srgbClr val="00FFFF"/>
                </a:solidFill>
                <a:latin typeface="Times New Roman" pitchFamily="-111" charset="0"/>
              </a:endParaRPr>
            </a:p>
          </p:txBody>
        </p:sp>
        <p:sp>
          <p:nvSpPr>
            <p:cNvPr id="60513" name="Text Box 28"/>
            <p:cNvSpPr txBox="1">
              <a:spLocks noChangeArrowheads="1"/>
            </p:cNvSpPr>
            <p:nvPr/>
          </p:nvSpPr>
          <p:spPr bwMode="auto">
            <a:xfrm>
              <a:off x="950" y="3339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00FFFF"/>
                </a:solidFill>
                <a:latin typeface="Times New Roman" pitchFamily="-111" charset="0"/>
              </a:endParaRPr>
            </a:p>
          </p:txBody>
        </p:sp>
        <p:sp>
          <p:nvSpPr>
            <p:cNvPr id="60514" name="Text Box 29"/>
            <p:cNvSpPr txBox="1">
              <a:spLocks noChangeArrowheads="1"/>
            </p:cNvSpPr>
            <p:nvPr/>
          </p:nvSpPr>
          <p:spPr bwMode="auto">
            <a:xfrm>
              <a:off x="950" y="3726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itchFamily="-111" charset="0"/>
                </a:rPr>
                <a:t>1</a:t>
              </a:r>
              <a:endParaRPr lang="en-US" sz="2000">
                <a:solidFill>
                  <a:srgbClr val="00FFFF"/>
                </a:solidFill>
                <a:latin typeface="Times New Roman" pitchFamily="-111" charset="0"/>
              </a:endParaRP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835275" y="1814513"/>
            <a:ext cx="311150" cy="4083050"/>
            <a:chOff x="3024" y="1152"/>
            <a:chExt cx="196" cy="2572"/>
          </a:xfrm>
        </p:grpSpPr>
        <p:sp>
          <p:nvSpPr>
            <p:cNvPr id="60500" name="Text Box 31"/>
            <p:cNvSpPr txBox="1">
              <a:spLocks noChangeArrowheads="1"/>
            </p:cNvSpPr>
            <p:nvPr/>
          </p:nvSpPr>
          <p:spPr bwMode="auto">
            <a:xfrm>
              <a:off x="3024" y="1152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1"/>
                  </a:solidFill>
                  <a:latin typeface="Times New Roman" pitchFamily="-111" charset="0"/>
                </a:rPr>
                <a:t>0</a:t>
              </a:r>
            </a:p>
          </p:txBody>
        </p:sp>
        <p:sp>
          <p:nvSpPr>
            <p:cNvPr id="60501" name="Text Box 32"/>
            <p:cNvSpPr txBox="1">
              <a:spLocks noChangeArrowheads="1"/>
            </p:cNvSpPr>
            <p:nvPr/>
          </p:nvSpPr>
          <p:spPr bwMode="auto">
            <a:xfrm>
              <a:off x="3024" y="1539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1"/>
                  </a:solidFill>
                  <a:latin typeface="Times New Roman" pitchFamily="-111" charset="0"/>
                </a:rPr>
                <a:t>0</a:t>
              </a:r>
            </a:p>
          </p:txBody>
        </p:sp>
        <p:sp>
          <p:nvSpPr>
            <p:cNvPr id="60502" name="Text Box 33"/>
            <p:cNvSpPr txBox="1">
              <a:spLocks noChangeArrowheads="1"/>
            </p:cNvSpPr>
            <p:nvPr/>
          </p:nvSpPr>
          <p:spPr bwMode="auto">
            <a:xfrm>
              <a:off x="3024" y="1926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1"/>
                  </a:solidFill>
                  <a:latin typeface="Times New Roman" pitchFamily="-111" charset="0"/>
                </a:rPr>
                <a:t>0</a:t>
              </a:r>
            </a:p>
          </p:txBody>
        </p:sp>
        <p:sp>
          <p:nvSpPr>
            <p:cNvPr id="60503" name="Text Box 34"/>
            <p:cNvSpPr txBox="1">
              <a:spLocks noChangeArrowheads="1"/>
            </p:cNvSpPr>
            <p:nvPr/>
          </p:nvSpPr>
          <p:spPr bwMode="auto">
            <a:xfrm>
              <a:off x="3024" y="2313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1"/>
                  </a:solidFill>
                  <a:latin typeface="Times New Roman" pitchFamily="-111" charset="0"/>
                </a:rPr>
                <a:t>1</a:t>
              </a:r>
            </a:p>
          </p:txBody>
        </p:sp>
        <p:sp>
          <p:nvSpPr>
            <p:cNvPr id="60504" name="Text Box 35"/>
            <p:cNvSpPr txBox="1">
              <a:spLocks noChangeArrowheads="1"/>
            </p:cNvSpPr>
            <p:nvPr/>
          </p:nvSpPr>
          <p:spPr bwMode="auto">
            <a:xfrm>
              <a:off x="3024" y="2700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1"/>
                  </a:solidFill>
                  <a:latin typeface="Times New Roman" pitchFamily="-111" charset="0"/>
                </a:rPr>
                <a:t>1</a:t>
              </a:r>
            </a:p>
          </p:txBody>
        </p:sp>
        <p:sp>
          <p:nvSpPr>
            <p:cNvPr id="60505" name="Text Box 36"/>
            <p:cNvSpPr txBox="1">
              <a:spLocks noChangeArrowheads="1"/>
            </p:cNvSpPr>
            <p:nvPr/>
          </p:nvSpPr>
          <p:spPr bwMode="auto">
            <a:xfrm>
              <a:off x="3024" y="3087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1"/>
                  </a:solidFill>
                  <a:latin typeface="Times New Roman" pitchFamily="-111" charset="0"/>
                </a:rPr>
                <a:t>0</a:t>
              </a:r>
            </a:p>
          </p:txBody>
        </p:sp>
        <p:sp>
          <p:nvSpPr>
            <p:cNvPr id="60506" name="Text Box 37"/>
            <p:cNvSpPr txBox="1">
              <a:spLocks noChangeArrowheads="1"/>
            </p:cNvSpPr>
            <p:nvPr/>
          </p:nvSpPr>
          <p:spPr bwMode="auto">
            <a:xfrm>
              <a:off x="3024" y="3474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1"/>
                  </a:solidFill>
                  <a:latin typeface="Times New Roman" pitchFamily="-111" charset="0"/>
                </a:rPr>
                <a:t>0</a:t>
              </a: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6045200" y="1295400"/>
            <a:ext cx="2565400" cy="1412875"/>
            <a:chOff x="2966" y="748"/>
            <a:chExt cx="1616" cy="890"/>
          </a:xfrm>
        </p:grpSpPr>
        <p:sp>
          <p:nvSpPr>
            <p:cNvPr id="60498" name="Text Box 39"/>
            <p:cNvSpPr txBox="1">
              <a:spLocks noChangeArrowheads="1"/>
            </p:cNvSpPr>
            <p:nvPr/>
          </p:nvSpPr>
          <p:spPr bwMode="auto">
            <a:xfrm>
              <a:off x="2966" y="890"/>
              <a:ext cx="1616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>
                  <a:solidFill>
                    <a:schemeClr val="hlink"/>
                  </a:solidFill>
                  <a:latin typeface="Times New Roman" pitchFamily="-111" charset="0"/>
                </a:rPr>
                <a:t>   00101110  =  46</a:t>
              </a:r>
            </a:p>
            <a:p>
              <a:pPr eaLnBrk="1" hangingPunct="1"/>
              <a:r>
                <a:rPr lang="en-US" u="sng">
                  <a:solidFill>
                    <a:schemeClr val="accent2"/>
                  </a:solidFill>
                  <a:latin typeface="Times New Roman" pitchFamily="-111" charset="0"/>
                </a:rPr>
                <a:t>+ 01001101  =  77</a:t>
              </a:r>
            </a:p>
            <a:p>
              <a:pPr eaLnBrk="1" hangingPunct="1"/>
              <a:r>
                <a:rPr lang="en-US">
                  <a:solidFill>
                    <a:srgbClr val="000000"/>
                  </a:solidFill>
                  <a:latin typeface="Times New Roman" pitchFamily="-111" charset="0"/>
                </a:rPr>
                <a:t>   01111011  =  123</a:t>
              </a:r>
            </a:p>
          </p:txBody>
        </p:sp>
        <p:sp>
          <p:nvSpPr>
            <p:cNvPr id="60499" name="Text Box 40"/>
            <p:cNvSpPr txBox="1">
              <a:spLocks noChangeArrowheads="1"/>
            </p:cNvSpPr>
            <p:nvPr/>
          </p:nvSpPr>
          <p:spPr bwMode="auto">
            <a:xfrm>
              <a:off x="3380" y="748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solidFill>
                    <a:schemeClr val="accent1"/>
                  </a:solidFill>
                  <a:latin typeface="Times New Roman" pitchFamily="-111" charset="0"/>
                </a:rPr>
                <a:t>1 1</a:t>
              </a:r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1006475" y="1357313"/>
            <a:ext cx="6392863" cy="4892675"/>
            <a:chOff x="634" y="855"/>
            <a:chExt cx="4027" cy="3082"/>
          </a:xfrm>
        </p:grpSpPr>
        <p:grpSp>
          <p:nvGrpSpPr>
            <p:cNvPr id="8" name="Group 42"/>
            <p:cNvGrpSpPr>
              <a:grpSpLocks/>
            </p:cNvGrpSpPr>
            <p:nvPr/>
          </p:nvGrpSpPr>
          <p:grpSpPr bwMode="auto">
            <a:xfrm>
              <a:off x="634" y="855"/>
              <a:ext cx="1584" cy="288"/>
              <a:chOff x="816" y="1008"/>
              <a:chExt cx="1584" cy="288"/>
            </a:xfrm>
          </p:grpSpPr>
          <p:sp>
            <p:nvSpPr>
              <p:cNvPr id="60492" name="Rectangle 43"/>
              <p:cNvSpPr>
                <a:spLocks noChangeArrowheads="1"/>
              </p:cNvSpPr>
              <p:nvPr/>
            </p:nvSpPr>
            <p:spPr bwMode="auto">
              <a:xfrm>
                <a:off x="1584" y="1008"/>
                <a:ext cx="192" cy="288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+</a:t>
                </a:r>
              </a:p>
            </p:txBody>
          </p:sp>
          <p:sp>
            <p:nvSpPr>
              <p:cNvPr id="60493" name="Line 44"/>
              <p:cNvSpPr>
                <a:spLocks noChangeShapeType="1"/>
              </p:cNvSpPr>
              <p:nvPr/>
            </p:nvSpPr>
            <p:spPr bwMode="auto">
              <a:xfrm flipH="1">
                <a:off x="816" y="105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4" name="Line 45"/>
              <p:cNvSpPr>
                <a:spLocks noChangeShapeType="1"/>
              </p:cNvSpPr>
              <p:nvPr/>
            </p:nvSpPr>
            <p:spPr bwMode="auto">
              <a:xfrm flipH="1">
                <a:off x="1392" y="124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5" name="Line 46"/>
              <p:cNvSpPr>
                <a:spLocks noChangeShapeType="1"/>
              </p:cNvSpPr>
              <p:nvPr/>
            </p:nvSpPr>
            <p:spPr bwMode="auto">
              <a:xfrm flipH="1">
                <a:off x="1104" y="115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6" name="Line 47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7" name="Line 48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634" y="1239"/>
              <a:ext cx="1584" cy="288"/>
              <a:chOff x="816" y="1008"/>
              <a:chExt cx="1584" cy="288"/>
            </a:xfrm>
          </p:grpSpPr>
          <p:sp>
            <p:nvSpPr>
              <p:cNvPr id="60486" name="Rectangle 50"/>
              <p:cNvSpPr>
                <a:spLocks noChangeArrowheads="1"/>
              </p:cNvSpPr>
              <p:nvPr/>
            </p:nvSpPr>
            <p:spPr bwMode="auto">
              <a:xfrm>
                <a:off x="1584" y="1008"/>
                <a:ext cx="192" cy="288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+</a:t>
                </a:r>
              </a:p>
            </p:txBody>
          </p:sp>
          <p:sp>
            <p:nvSpPr>
              <p:cNvPr id="60487" name="Line 51"/>
              <p:cNvSpPr>
                <a:spLocks noChangeShapeType="1"/>
              </p:cNvSpPr>
              <p:nvPr/>
            </p:nvSpPr>
            <p:spPr bwMode="auto">
              <a:xfrm flipH="1">
                <a:off x="816" y="105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8" name="Line 52"/>
              <p:cNvSpPr>
                <a:spLocks noChangeShapeType="1"/>
              </p:cNvSpPr>
              <p:nvPr/>
            </p:nvSpPr>
            <p:spPr bwMode="auto">
              <a:xfrm flipH="1">
                <a:off x="1392" y="124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9" name="Line 53"/>
              <p:cNvSpPr>
                <a:spLocks noChangeShapeType="1"/>
              </p:cNvSpPr>
              <p:nvPr/>
            </p:nvSpPr>
            <p:spPr bwMode="auto">
              <a:xfrm flipH="1">
                <a:off x="1104" y="115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0" name="Line 54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1" name="Line 55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56"/>
            <p:cNvGrpSpPr>
              <a:grpSpLocks/>
            </p:cNvGrpSpPr>
            <p:nvPr/>
          </p:nvGrpSpPr>
          <p:grpSpPr bwMode="auto">
            <a:xfrm>
              <a:off x="634" y="1623"/>
              <a:ext cx="1584" cy="288"/>
              <a:chOff x="816" y="1008"/>
              <a:chExt cx="1584" cy="288"/>
            </a:xfrm>
          </p:grpSpPr>
          <p:sp>
            <p:nvSpPr>
              <p:cNvPr id="60480" name="Rectangle 57"/>
              <p:cNvSpPr>
                <a:spLocks noChangeArrowheads="1"/>
              </p:cNvSpPr>
              <p:nvPr/>
            </p:nvSpPr>
            <p:spPr bwMode="auto">
              <a:xfrm>
                <a:off x="1584" y="1008"/>
                <a:ext cx="192" cy="288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+</a:t>
                </a:r>
              </a:p>
            </p:txBody>
          </p:sp>
          <p:sp>
            <p:nvSpPr>
              <p:cNvPr id="60481" name="Line 58"/>
              <p:cNvSpPr>
                <a:spLocks noChangeShapeType="1"/>
              </p:cNvSpPr>
              <p:nvPr/>
            </p:nvSpPr>
            <p:spPr bwMode="auto">
              <a:xfrm flipH="1">
                <a:off x="816" y="105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2" name="Line 59"/>
              <p:cNvSpPr>
                <a:spLocks noChangeShapeType="1"/>
              </p:cNvSpPr>
              <p:nvPr/>
            </p:nvSpPr>
            <p:spPr bwMode="auto">
              <a:xfrm flipH="1">
                <a:off x="1392" y="124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3" name="Line 60"/>
              <p:cNvSpPr>
                <a:spLocks noChangeShapeType="1"/>
              </p:cNvSpPr>
              <p:nvPr/>
            </p:nvSpPr>
            <p:spPr bwMode="auto">
              <a:xfrm flipH="1">
                <a:off x="1104" y="115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4" name="Line 61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5" name="Line 62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63"/>
            <p:cNvGrpSpPr>
              <a:grpSpLocks/>
            </p:cNvGrpSpPr>
            <p:nvPr/>
          </p:nvGrpSpPr>
          <p:grpSpPr bwMode="auto">
            <a:xfrm>
              <a:off x="634" y="2007"/>
              <a:ext cx="1584" cy="288"/>
              <a:chOff x="816" y="1008"/>
              <a:chExt cx="1584" cy="288"/>
            </a:xfrm>
          </p:grpSpPr>
          <p:sp>
            <p:nvSpPr>
              <p:cNvPr id="60474" name="Rectangle 64"/>
              <p:cNvSpPr>
                <a:spLocks noChangeArrowheads="1"/>
              </p:cNvSpPr>
              <p:nvPr/>
            </p:nvSpPr>
            <p:spPr bwMode="auto">
              <a:xfrm>
                <a:off x="1584" y="1008"/>
                <a:ext cx="192" cy="288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+</a:t>
                </a:r>
              </a:p>
            </p:txBody>
          </p:sp>
          <p:sp>
            <p:nvSpPr>
              <p:cNvPr id="60475" name="Line 65"/>
              <p:cNvSpPr>
                <a:spLocks noChangeShapeType="1"/>
              </p:cNvSpPr>
              <p:nvPr/>
            </p:nvSpPr>
            <p:spPr bwMode="auto">
              <a:xfrm flipH="1">
                <a:off x="816" y="105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6" name="Line 66"/>
              <p:cNvSpPr>
                <a:spLocks noChangeShapeType="1"/>
              </p:cNvSpPr>
              <p:nvPr/>
            </p:nvSpPr>
            <p:spPr bwMode="auto">
              <a:xfrm flipH="1">
                <a:off x="1392" y="124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7" name="Line 67"/>
              <p:cNvSpPr>
                <a:spLocks noChangeShapeType="1"/>
              </p:cNvSpPr>
              <p:nvPr/>
            </p:nvSpPr>
            <p:spPr bwMode="auto">
              <a:xfrm flipH="1">
                <a:off x="1104" y="115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8" name="Line 68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9" name="Line 69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70"/>
            <p:cNvGrpSpPr>
              <a:grpSpLocks/>
            </p:cNvGrpSpPr>
            <p:nvPr/>
          </p:nvGrpSpPr>
          <p:grpSpPr bwMode="auto">
            <a:xfrm>
              <a:off x="634" y="2391"/>
              <a:ext cx="1584" cy="288"/>
              <a:chOff x="816" y="1008"/>
              <a:chExt cx="1584" cy="288"/>
            </a:xfrm>
          </p:grpSpPr>
          <p:sp>
            <p:nvSpPr>
              <p:cNvPr id="60468" name="Rectangle 71"/>
              <p:cNvSpPr>
                <a:spLocks noChangeArrowheads="1"/>
              </p:cNvSpPr>
              <p:nvPr/>
            </p:nvSpPr>
            <p:spPr bwMode="auto">
              <a:xfrm>
                <a:off x="1584" y="1008"/>
                <a:ext cx="192" cy="288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+</a:t>
                </a:r>
              </a:p>
            </p:txBody>
          </p:sp>
          <p:sp>
            <p:nvSpPr>
              <p:cNvPr id="60469" name="Line 72"/>
              <p:cNvSpPr>
                <a:spLocks noChangeShapeType="1"/>
              </p:cNvSpPr>
              <p:nvPr/>
            </p:nvSpPr>
            <p:spPr bwMode="auto">
              <a:xfrm flipH="1">
                <a:off x="816" y="105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0" name="Line 73"/>
              <p:cNvSpPr>
                <a:spLocks noChangeShapeType="1"/>
              </p:cNvSpPr>
              <p:nvPr/>
            </p:nvSpPr>
            <p:spPr bwMode="auto">
              <a:xfrm flipH="1">
                <a:off x="1392" y="124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1" name="Line 74"/>
              <p:cNvSpPr>
                <a:spLocks noChangeShapeType="1"/>
              </p:cNvSpPr>
              <p:nvPr/>
            </p:nvSpPr>
            <p:spPr bwMode="auto">
              <a:xfrm flipH="1">
                <a:off x="1104" y="115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2" name="Line 75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3" name="Line 76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77"/>
            <p:cNvGrpSpPr>
              <a:grpSpLocks/>
            </p:cNvGrpSpPr>
            <p:nvPr/>
          </p:nvGrpSpPr>
          <p:grpSpPr bwMode="auto">
            <a:xfrm>
              <a:off x="634" y="2775"/>
              <a:ext cx="1584" cy="288"/>
              <a:chOff x="816" y="1008"/>
              <a:chExt cx="1584" cy="288"/>
            </a:xfrm>
          </p:grpSpPr>
          <p:sp>
            <p:nvSpPr>
              <p:cNvPr id="60462" name="Rectangle 78"/>
              <p:cNvSpPr>
                <a:spLocks noChangeArrowheads="1"/>
              </p:cNvSpPr>
              <p:nvPr/>
            </p:nvSpPr>
            <p:spPr bwMode="auto">
              <a:xfrm>
                <a:off x="1584" y="1008"/>
                <a:ext cx="192" cy="288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+</a:t>
                </a:r>
              </a:p>
            </p:txBody>
          </p:sp>
          <p:sp>
            <p:nvSpPr>
              <p:cNvPr id="60463" name="Line 79"/>
              <p:cNvSpPr>
                <a:spLocks noChangeShapeType="1"/>
              </p:cNvSpPr>
              <p:nvPr/>
            </p:nvSpPr>
            <p:spPr bwMode="auto">
              <a:xfrm flipH="1">
                <a:off x="816" y="105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64" name="Line 80"/>
              <p:cNvSpPr>
                <a:spLocks noChangeShapeType="1"/>
              </p:cNvSpPr>
              <p:nvPr/>
            </p:nvSpPr>
            <p:spPr bwMode="auto">
              <a:xfrm flipH="1">
                <a:off x="1392" y="124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65" name="Line 81"/>
              <p:cNvSpPr>
                <a:spLocks noChangeShapeType="1"/>
              </p:cNvSpPr>
              <p:nvPr/>
            </p:nvSpPr>
            <p:spPr bwMode="auto">
              <a:xfrm flipH="1">
                <a:off x="1104" y="115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66" name="Line 82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67" name="Line 83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84"/>
            <p:cNvGrpSpPr>
              <a:grpSpLocks/>
            </p:cNvGrpSpPr>
            <p:nvPr/>
          </p:nvGrpSpPr>
          <p:grpSpPr bwMode="auto">
            <a:xfrm>
              <a:off x="634" y="3159"/>
              <a:ext cx="1584" cy="288"/>
              <a:chOff x="816" y="1008"/>
              <a:chExt cx="1584" cy="288"/>
            </a:xfrm>
          </p:grpSpPr>
          <p:sp>
            <p:nvSpPr>
              <p:cNvPr id="60456" name="Rectangle 85"/>
              <p:cNvSpPr>
                <a:spLocks noChangeArrowheads="1"/>
              </p:cNvSpPr>
              <p:nvPr/>
            </p:nvSpPr>
            <p:spPr bwMode="auto">
              <a:xfrm>
                <a:off x="1584" y="1008"/>
                <a:ext cx="192" cy="288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+</a:t>
                </a:r>
              </a:p>
            </p:txBody>
          </p:sp>
          <p:sp>
            <p:nvSpPr>
              <p:cNvPr id="60457" name="Line 86"/>
              <p:cNvSpPr>
                <a:spLocks noChangeShapeType="1"/>
              </p:cNvSpPr>
              <p:nvPr/>
            </p:nvSpPr>
            <p:spPr bwMode="auto">
              <a:xfrm flipH="1">
                <a:off x="816" y="105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58" name="Line 87"/>
              <p:cNvSpPr>
                <a:spLocks noChangeShapeType="1"/>
              </p:cNvSpPr>
              <p:nvPr/>
            </p:nvSpPr>
            <p:spPr bwMode="auto">
              <a:xfrm flipH="1">
                <a:off x="1392" y="124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59" name="Line 88"/>
              <p:cNvSpPr>
                <a:spLocks noChangeShapeType="1"/>
              </p:cNvSpPr>
              <p:nvPr/>
            </p:nvSpPr>
            <p:spPr bwMode="auto">
              <a:xfrm flipH="1">
                <a:off x="1104" y="115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60" name="Line 89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61" name="Line 90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91"/>
            <p:cNvGrpSpPr>
              <a:grpSpLocks/>
            </p:cNvGrpSpPr>
            <p:nvPr/>
          </p:nvGrpSpPr>
          <p:grpSpPr bwMode="auto">
            <a:xfrm>
              <a:off x="634" y="3543"/>
              <a:ext cx="1584" cy="288"/>
              <a:chOff x="816" y="1008"/>
              <a:chExt cx="1584" cy="288"/>
            </a:xfrm>
          </p:grpSpPr>
          <p:sp>
            <p:nvSpPr>
              <p:cNvPr id="60450" name="Rectangle 92"/>
              <p:cNvSpPr>
                <a:spLocks noChangeArrowheads="1"/>
              </p:cNvSpPr>
              <p:nvPr/>
            </p:nvSpPr>
            <p:spPr bwMode="auto">
              <a:xfrm>
                <a:off x="1584" y="1008"/>
                <a:ext cx="192" cy="288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>
                    <a:latin typeface="Times New Roman" pitchFamily="-111" charset="0"/>
                  </a:rPr>
                  <a:t>+</a:t>
                </a:r>
              </a:p>
            </p:txBody>
          </p:sp>
          <p:sp>
            <p:nvSpPr>
              <p:cNvPr id="60451" name="Line 93"/>
              <p:cNvSpPr>
                <a:spLocks noChangeShapeType="1"/>
              </p:cNvSpPr>
              <p:nvPr/>
            </p:nvSpPr>
            <p:spPr bwMode="auto">
              <a:xfrm flipH="1">
                <a:off x="816" y="105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52" name="Line 94"/>
              <p:cNvSpPr>
                <a:spLocks noChangeShapeType="1"/>
              </p:cNvSpPr>
              <p:nvPr/>
            </p:nvSpPr>
            <p:spPr bwMode="auto">
              <a:xfrm flipH="1">
                <a:off x="1392" y="124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53" name="Line 95"/>
              <p:cNvSpPr>
                <a:spLocks noChangeShapeType="1"/>
              </p:cNvSpPr>
              <p:nvPr/>
            </p:nvSpPr>
            <p:spPr bwMode="auto">
              <a:xfrm flipH="1">
                <a:off x="1104" y="115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54" name="Line 96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55" name="Line 97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40" name="Freeform 98"/>
            <p:cNvSpPr>
              <a:spLocks/>
            </p:cNvSpPr>
            <p:nvPr/>
          </p:nvSpPr>
          <p:spPr bwMode="auto">
            <a:xfrm>
              <a:off x="1210" y="1095"/>
              <a:ext cx="576" cy="240"/>
            </a:xfrm>
            <a:custGeom>
              <a:avLst/>
              <a:gdLst>
                <a:gd name="T0" fmla="*/ 0 w 576"/>
                <a:gd name="T1" fmla="*/ 0 h 240"/>
                <a:gd name="T2" fmla="*/ 0 w 576"/>
                <a:gd name="T3" fmla="*/ 96 h 240"/>
                <a:gd name="T4" fmla="*/ 576 w 576"/>
                <a:gd name="T5" fmla="*/ 96 h 240"/>
                <a:gd name="T6" fmla="*/ 576 w 576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240"/>
                <a:gd name="T14" fmla="*/ 576 w 57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240">
                  <a:moveTo>
                    <a:pt x="0" y="0"/>
                  </a:moveTo>
                  <a:lnTo>
                    <a:pt x="0" y="96"/>
                  </a:lnTo>
                  <a:lnTo>
                    <a:pt x="576" y="96"/>
                  </a:lnTo>
                  <a:lnTo>
                    <a:pt x="57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1" name="Freeform 99"/>
            <p:cNvSpPr>
              <a:spLocks/>
            </p:cNvSpPr>
            <p:nvPr/>
          </p:nvSpPr>
          <p:spPr bwMode="auto">
            <a:xfrm>
              <a:off x="1210" y="1479"/>
              <a:ext cx="576" cy="240"/>
            </a:xfrm>
            <a:custGeom>
              <a:avLst/>
              <a:gdLst>
                <a:gd name="T0" fmla="*/ 0 w 576"/>
                <a:gd name="T1" fmla="*/ 0 h 240"/>
                <a:gd name="T2" fmla="*/ 0 w 576"/>
                <a:gd name="T3" fmla="*/ 96 h 240"/>
                <a:gd name="T4" fmla="*/ 576 w 576"/>
                <a:gd name="T5" fmla="*/ 96 h 240"/>
                <a:gd name="T6" fmla="*/ 576 w 576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240"/>
                <a:gd name="T14" fmla="*/ 576 w 57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240">
                  <a:moveTo>
                    <a:pt x="0" y="0"/>
                  </a:moveTo>
                  <a:lnTo>
                    <a:pt x="0" y="96"/>
                  </a:lnTo>
                  <a:lnTo>
                    <a:pt x="576" y="96"/>
                  </a:lnTo>
                  <a:lnTo>
                    <a:pt x="57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2" name="Freeform 100"/>
            <p:cNvSpPr>
              <a:spLocks/>
            </p:cNvSpPr>
            <p:nvPr/>
          </p:nvSpPr>
          <p:spPr bwMode="auto">
            <a:xfrm>
              <a:off x="1210" y="1863"/>
              <a:ext cx="576" cy="240"/>
            </a:xfrm>
            <a:custGeom>
              <a:avLst/>
              <a:gdLst>
                <a:gd name="T0" fmla="*/ 0 w 576"/>
                <a:gd name="T1" fmla="*/ 0 h 240"/>
                <a:gd name="T2" fmla="*/ 0 w 576"/>
                <a:gd name="T3" fmla="*/ 96 h 240"/>
                <a:gd name="T4" fmla="*/ 576 w 576"/>
                <a:gd name="T5" fmla="*/ 96 h 240"/>
                <a:gd name="T6" fmla="*/ 576 w 576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240"/>
                <a:gd name="T14" fmla="*/ 576 w 57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240">
                  <a:moveTo>
                    <a:pt x="0" y="0"/>
                  </a:moveTo>
                  <a:lnTo>
                    <a:pt x="0" y="96"/>
                  </a:lnTo>
                  <a:lnTo>
                    <a:pt x="576" y="96"/>
                  </a:lnTo>
                  <a:lnTo>
                    <a:pt x="57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3" name="Freeform 101"/>
            <p:cNvSpPr>
              <a:spLocks/>
            </p:cNvSpPr>
            <p:nvPr/>
          </p:nvSpPr>
          <p:spPr bwMode="auto">
            <a:xfrm>
              <a:off x="1210" y="2247"/>
              <a:ext cx="576" cy="240"/>
            </a:xfrm>
            <a:custGeom>
              <a:avLst/>
              <a:gdLst>
                <a:gd name="T0" fmla="*/ 0 w 576"/>
                <a:gd name="T1" fmla="*/ 0 h 240"/>
                <a:gd name="T2" fmla="*/ 0 w 576"/>
                <a:gd name="T3" fmla="*/ 96 h 240"/>
                <a:gd name="T4" fmla="*/ 576 w 576"/>
                <a:gd name="T5" fmla="*/ 96 h 240"/>
                <a:gd name="T6" fmla="*/ 576 w 576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240"/>
                <a:gd name="T14" fmla="*/ 576 w 57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240">
                  <a:moveTo>
                    <a:pt x="0" y="0"/>
                  </a:moveTo>
                  <a:lnTo>
                    <a:pt x="0" y="96"/>
                  </a:lnTo>
                  <a:lnTo>
                    <a:pt x="576" y="96"/>
                  </a:lnTo>
                  <a:lnTo>
                    <a:pt x="57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4" name="Freeform 102"/>
            <p:cNvSpPr>
              <a:spLocks/>
            </p:cNvSpPr>
            <p:nvPr/>
          </p:nvSpPr>
          <p:spPr bwMode="auto">
            <a:xfrm>
              <a:off x="1210" y="2631"/>
              <a:ext cx="576" cy="240"/>
            </a:xfrm>
            <a:custGeom>
              <a:avLst/>
              <a:gdLst>
                <a:gd name="T0" fmla="*/ 0 w 576"/>
                <a:gd name="T1" fmla="*/ 0 h 240"/>
                <a:gd name="T2" fmla="*/ 0 w 576"/>
                <a:gd name="T3" fmla="*/ 96 h 240"/>
                <a:gd name="T4" fmla="*/ 576 w 576"/>
                <a:gd name="T5" fmla="*/ 96 h 240"/>
                <a:gd name="T6" fmla="*/ 576 w 576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240"/>
                <a:gd name="T14" fmla="*/ 576 w 57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240">
                  <a:moveTo>
                    <a:pt x="0" y="0"/>
                  </a:moveTo>
                  <a:lnTo>
                    <a:pt x="0" y="96"/>
                  </a:lnTo>
                  <a:lnTo>
                    <a:pt x="576" y="96"/>
                  </a:lnTo>
                  <a:lnTo>
                    <a:pt x="57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5" name="Freeform 103"/>
            <p:cNvSpPr>
              <a:spLocks/>
            </p:cNvSpPr>
            <p:nvPr/>
          </p:nvSpPr>
          <p:spPr bwMode="auto">
            <a:xfrm>
              <a:off x="1210" y="3015"/>
              <a:ext cx="576" cy="240"/>
            </a:xfrm>
            <a:custGeom>
              <a:avLst/>
              <a:gdLst>
                <a:gd name="T0" fmla="*/ 0 w 576"/>
                <a:gd name="T1" fmla="*/ 0 h 240"/>
                <a:gd name="T2" fmla="*/ 0 w 576"/>
                <a:gd name="T3" fmla="*/ 96 h 240"/>
                <a:gd name="T4" fmla="*/ 576 w 576"/>
                <a:gd name="T5" fmla="*/ 96 h 240"/>
                <a:gd name="T6" fmla="*/ 576 w 576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240"/>
                <a:gd name="T14" fmla="*/ 576 w 57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240">
                  <a:moveTo>
                    <a:pt x="0" y="0"/>
                  </a:moveTo>
                  <a:lnTo>
                    <a:pt x="0" y="96"/>
                  </a:lnTo>
                  <a:lnTo>
                    <a:pt x="576" y="96"/>
                  </a:lnTo>
                  <a:lnTo>
                    <a:pt x="57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6" name="Freeform 104"/>
            <p:cNvSpPr>
              <a:spLocks/>
            </p:cNvSpPr>
            <p:nvPr/>
          </p:nvSpPr>
          <p:spPr bwMode="auto">
            <a:xfrm>
              <a:off x="1210" y="3399"/>
              <a:ext cx="576" cy="240"/>
            </a:xfrm>
            <a:custGeom>
              <a:avLst/>
              <a:gdLst>
                <a:gd name="T0" fmla="*/ 0 w 576"/>
                <a:gd name="T1" fmla="*/ 0 h 240"/>
                <a:gd name="T2" fmla="*/ 0 w 576"/>
                <a:gd name="T3" fmla="*/ 96 h 240"/>
                <a:gd name="T4" fmla="*/ 576 w 576"/>
                <a:gd name="T5" fmla="*/ 96 h 240"/>
                <a:gd name="T6" fmla="*/ 576 w 576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240"/>
                <a:gd name="T14" fmla="*/ 576 w 57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240">
                  <a:moveTo>
                    <a:pt x="0" y="0"/>
                  </a:moveTo>
                  <a:lnTo>
                    <a:pt x="0" y="96"/>
                  </a:lnTo>
                  <a:lnTo>
                    <a:pt x="576" y="96"/>
                  </a:lnTo>
                  <a:lnTo>
                    <a:pt x="57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7" name="Text Box 105"/>
            <p:cNvSpPr txBox="1">
              <a:spLocks noChangeArrowheads="1"/>
            </p:cNvSpPr>
            <p:nvPr/>
          </p:nvSpPr>
          <p:spPr bwMode="auto">
            <a:xfrm>
              <a:off x="1018" y="3687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0</a:t>
              </a:r>
            </a:p>
          </p:txBody>
        </p:sp>
        <p:sp>
          <p:nvSpPr>
            <p:cNvPr id="60448" name="Text Box 106"/>
            <p:cNvSpPr txBox="1">
              <a:spLocks noChangeArrowheads="1"/>
            </p:cNvSpPr>
            <p:nvPr/>
          </p:nvSpPr>
          <p:spPr bwMode="auto">
            <a:xfrm>
              <a:off x="2448" y="864"/>
              <a:ext cx="5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>
                  <a:solidFill>
                    <a:schemeClr val="tx2"/>
                  </a:solidFill>
                  <a:latin typeface="Times New Roman" pitchFamily="-111" charset="0"/>
                </a:rPr>
                <a:t>MSB</a:t>
              </a:r>
            </a:p>
          </p:txBody>
        </p:sp>
        <p:sp>
          <p:nvSpPr>
            <p:cNvPr id="60449" name="Text Box 107"/>
            <p:cNvSpPr txBox="1">
              <a:spLocks noChangeArrowheads="1"/>
            </p:cNvSpPr>
            <p:nvPr/>
          </p:nvSpPr>
          <p:spPr bwMode="auto">
            <a:xfrm>
              <a:off x="2400" y="3600"/>
              <a:ext cx="22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>
                  <a:solidFill>
                    <a:schemeClr val="tx2"/>
                  </a:solidFill>
                  <a:latin typeface="Times New Roman" pitchFamily="-111" charset="0"/>
                </a:rPr>
                <a:t>LSB = Least Significant Bit</a:t>
              </a:r>
              <a:endParaRPr lang="en-US">
                <a:latin typeface="Times New Roman" pitchFamily="-111" charset="0"/>
              </a:endParaRPr>
            </a:p>
          </p:txBody>
        </p:sp>
      </p:grpSp>
      <p:sp>
        <p:nvSpPr>
          <p:cNvPr id="60428" name="Text Box 108"/>
          <p:cNvSpPr txBox="1">
            <a:spLocks noChangeArrowheads="1"/>
          </p:cNvSpPr>
          <p:nvPr/>
        </p:nvSpPr>
        <p:spPr bwMode="auto">
          <a:xfrm>
            <a:off x="3962400" y="2819400"/>
            <a:ext cx="51260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latin typeface="Times New Roman" pitchFamily="-111" charset="0"/>
              </a:rPr>
              <a:t>Carry-out tied to carry-in of next digit.</a:t>
            </a:r>
          </a:p>
          <a:p>
            <a:pPr eaLnBrk="1" hangingPunct="1"/>
            <a:endParaRPr lang="en-US">
              <a:latin typeface="Times New Roman" pitchFamily="-111" charset="0"/>
            </a:endParaRPr>
          </a:p>
          <a:p>
            <a:pPr eaLnBrk="1" hangingPunct="1"/>
            <a:r>
              <a:rPr lang="en-US">
                <a:latin typeface="Times New Roman" pitchFamily="-111" charset="0"/>
              </a:rPr>
              <a:t>“Magically” adds two binary numbers</a:t>
            </a:r>
          </a:p>
          <a:p>
            <a:pPr eaLnBrk="1" hangingPunct="1"/>
            <a:endParaRPr lang="en-US">
              <a:latin typeface="Times New Roman" pitchFamily="-111" charset="0"/>
            </a:endParaRPr>
          </a:p>
          <a:p>
            <a:pPr eaLnBrk="1" hangingPunct="1"/>
            <a:r>
              <a:rPr lang="en-US">
                <a:latin typeface="Times New Roman" pitchFamily="-111" charset="0"/>
              </a:rPr>
              <a:t>Up to ~300 transistors for this basic</a:t>
            </a:r>
          </a:p>
          <a:p>
            <a:pPr eaLnBrk="1" hangingPunct="1"/>
            <a:r>
              <a:rPr lang="en-US">
                <a:latin typeface="Times New Roman" pitchFamily="-111" charset="0"/>
              </a:rPr>
              <a:t>function.  Also need </a:t>
            </a:r>
            <a:r>
              <a:rPr lang="en-US">
                <a:latin typeface="Times New Roman" pitchFamily="-111" charset="0"/>
                <a:ea typeface="Times New Roman" pitchFamily="-111" charset="0"/>
                <a:cs typeface="Times New Roman" pitchFamily="-111" charset="0"/>
              </a:rPr>
              <a:t>–, </a:t>
            </a:r>
            <a:r>
              <a:rPr lang="en-US">
                <a:latin typeface="Times New Roman" pitchFamily="-111" charset="0"/>
                <a:ea typeface="Times New Roman" pitchFamily="-111" charset="0"/>
                <a:cs typeface="Times New Roman" pitchFamily="-111" charset="0"/>
                <a:sym typeface="Symbol" pitchFamily="-111" charset="2"/>
              </a:rPr>
              <a:t>, , &amp; lots more.</a:t>
            </a:r>
            <a:endParaRPr lang="en-US">
              <a:latin typeface="Times New Roman" pitchFamily="-111" charset="0"/>
            </a:endParaRPr>
          </a:p>
        </p:txBody>
      </p:sp>
      <p:grpSp>
        <p:nvGrpSpPr>
          <p:cNvPr id="16" name="Group 109"/>
          <p:cNvGrpSpPr>
            <a:grpSpLocks/>
          </p:cNvGrpSpPr>
          <p:nvPr/>
        </p:nvGrpSpPr>
        <p:grpSpPr bwMode="auto">
          <a:xfrm>
            <a:off x="2286000" y="6019800"/>
            <a:ext cx="5976938" cy="549275"/>
            <a:chOff x="1440" y="3792"/>
            <a:chExt cx="3765" cy="346"/>
          </a:xfrm>
        </p:grpSpPr>
        <p:sp>
          <p:nvSpPr>
            <p:cNvPr id="60430" name="Text Box 110"/>
            <p:cNvSpPr txBox="1">
              <a:spLocks noChangeArrowheads="1"/>
            </p:cNvSpPr>
            <p:nvPr/>
          </p:nvSpPr>
          <p:spPr bwMode="auto">
            <a:xfrm>
              <a:off x="1584" y="3888"/>
              <a:ext cx="36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2000">
                  <a:latin typeface="Times New Roman" pitchFamily="-111" charset="0"/>
                </a:rPr>
                <a:t>Integrated one-digit binary arithmetic unit (prev. slide)</a:t>
              </a:r>
            </a:p>
          </p:txBody>
        </p:sp>
        <p:sp>
          <p:nvSpPr>
            <p:cNvPr id="60431" name="Line 111"/>
            <p:cNvSpPr>
              <a:spLocks noChangeShapeType="1"/>
            </p:cNvSpPr>
            <p:nvPr/>
          </p:nvSpPr>
          <p:spPr bwMode="auto">
            <a:xfrm flipH="1" flipV="1">
              <a:off x="1440" y="379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67F476-7181-EF40-9FB0-33378807D693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25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Computer technology built up from pieces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6482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dirty="0"/>
              <a:t>The foregoing example illustrates the way in which computer technology is built</a:t>
            </a:r>
          </a:p>
          <a:p>
            <a:pPr lvl="1" eaLnBrk="1" hangingPunct="1">
              <a:defRPr/>
            </a:pPr>
            <a:r>
              <a:rPr lang="en-US" dirty="0"/>
              <a:t>start with little pieces (transistors acting as switches)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chemeClr val="accent2"/>
                </a:solidFill>
              </a:rPr>
              <a:t>combine</a:t>
            </a:r>
            <a:r>
              <a:rPr lang="en-US" dirty="0"/>
              <a:t> pieces into functional blocks (gates)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chemeClr val="accent2"/>
                </a:solidFill>
              </a:rPr>
              <a:t>combine</a:t>
            </a:r>
            <a:r>
              <a:rPr lang="en-US" dirty="0"/>
              <a:t> these blocks into higher-level function (e.g., addition)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chemeClr val="accent2"/>
                </a:solidFill>
              </a:rPr>
              <a:t>combine</a:t>
            </a:r>
            <a:r>
              <a:rPr lang="en-US" dirty="0"/>
              <a:t> these new blocks into cascade (e.g., 8-bit addition)</a:t>
            </a:r>
          </a:p>
          <a:p>
            <a:pPr lvl="1" eaLnBrk="1" hangingPunct="1">
              <a:defRPr/>
            </a:pPr>
            <a:r>
              <a:rPr lang="en-US" dirty="0"/>
              <a:t>blocks get increasingly complex, more capable</a:t>
            </a:r>
          </a:p>
          <a:p>
            <a:pPr eaLnBrk="1" hangingPunct="1">
              <a:defRPr/>
            </a:pPr>
            <a:r>
              <a:rPr lang="en-US" dirty="0"/>
              <a:t>Nobody on earth understands</a:t>
            </a:r>
            <a:r>
              <a:rPr lang="en-US" dirty="0" smtClean="0"/>
              <a:t> every nit of modern CPU</a:t>
            </a:r>
          </a:p>
          <a:p>
            <a:pPr lvl="1" eaLnBrk="1" hangingPunct="1">
              <a:defRPr/>
            </a:pPr>
            <a:r>
              <a:rPr lang="en-US" dirty="0"/>
              <a:t>Grab previously developed blocks and run</a:t>
            </a:r>
          </a:p>
          <a:p>
            <a:pPr lvl="1" eaLnBrk="1" hangingPunct="1">
              <a:defRPr/>
            </a:pPr>
            <a:r>
              <a:rPr lang="en-US" dirty="0"/>
              <a:t>Let a computer design the gate arrangements (eyes closed!)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9CA124-25CA-7C48-92FC-97A1E1350854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26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023"/>
            <a:ext cx="8229600" cy="7292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Bitwise</a:t>
            </a:r>
            <a:r>
              <a:rPr lang="en-US" dirty="0" smtClean="0"/>
              <a:t> logic operators </a:t>
            </a:r>
            <a:r>
              <a:rPr lang="en-US" dirty="0"/>
              <a:t>in C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Logical operators applied to integers or characters get applied </a:t>
            </a:r>
            <a:r>
              <a:rPr lang="en-US" sz="2000" dirty="0">
                <a:solidFill>
                  <a:schemeClr val="hlink"/>
                </a:solidFill>
              </a:rPr>
              <a:t>bit-wise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operators include &amp; (and), | (or), ^ (</a:t>
            </a:r>
            <a:r>
              <a:rPr lang="en-US" sz="1800" dirty="0" err="1"/>
              <a:t>xor</a:t>
            </a:r>
            <a:r>
              <a:rPr lang="en-US" sz="1800" dirty="0"/>
              <a:t>), ~ (not</a:t>
            </a:r>
            <a:r>
              <a:rPr lang="en-US" sz="1800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don’t confuse with conditional &amp;&amp; (AND), || (OR), etc. (doubled-up)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Examples: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solidFill>
                  <a:schemeClr val="accent2"/>
                </a:solidFill>
                <a:latin typeface="Courier" charset="0"/>
              </a:rPr>
              <a:t>21 &amp; 7</a:t>
            </a:r>
            <a:r>
              <a:rPr lang="en-US" sz="1800" dirty="0"/>
              <a:t>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hlink"/>
                </a:solidFill>
              </a:rPr>
              <a:t>5</a:t>
            </a:r>
            <a:r>
              <a:rPr lang="en-US" sz="1800" dirty="0"/>
              <a:t>: 00010101 &amp; 00000111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00000101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solidFill>
                  <a:schemeClr val="accent2"/>
                </a:solidFill>
                <a:latin typeface="Courier" charset="0"/>
              </a:rPr>
              <a:t>21 &amp; 0xff</a:t>
            </a:r>
            <a:r>
              <a:rPr lang="en-US" sz="1800" dirty="0"/>
              <a:t>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hlink"/>
                </a:solidFill>
              </a:rPr>
              <a:t>21</a:t>
            </a:r>
            <a:r>
              <a:rPr lang="en-US" sz="1800" dirty="0"/>
              <a:t>: 00010101 &amp; 11111111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00010101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solidFill>
                  <a:schemeClr val="accent2"/>
                </a:solidFill>
                <a:latin typeface="Courier" charset="0"/>
              </a:rPr>
              <a:t>21 &amp; 0</a:t>
            </a:r>
            <a:r>
              <a:rPr lang="en-US" sz="1800" dirty="0"/>
              <a:t>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hlink"/>
                </a:solidFill>
              </a:rPr>
              <a:t>0</a:t>
            </a:r>
            <a:r>
              <a:rPr lang="en-US" sz="1800" dirty="0"/>
              <a:t>: 00010101 &amp; 00000000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00000000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solidFill>
                  <a:schemeClr val="accent2"/>
                </a:solidFill>
                <a:latin typeface="Courier" charset="0"/>
              </a:rPr>
              <a:t>21 | 7</a:t>
            </a:r>
            <a:r>
              <a:rPr lang="en-US" sz="1800" dirty="0"/>
              <a:t>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hlink"/>
                </a:solidFill>
              </a:rPr>
              <a:t>23</a:t>
            </a:r>
            <a:r>
              <a:rPr lang="en-US" sz="1800" dirty="0"/>
              <a:t>: 00010101 | 00000111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00010111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solidFill>
                  <a:schemeClr val="accent2"/>
                </a:solidFill>
                <a:latin typeface="Courier" charset="0"/>
              </a:rPr>
              <a:t>21 ^ 7</a:t>
            </a:r>
            <a:r>
              <a:rPr lang="en-US" sz="1800" dirty="0"/>
              <a:t>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hlink"/>
                </a:solidFill>
              </a:rPr>
              <a:t>18</a:t>
            </a:r>
            <a:r>
              <a:rPr lang="en-US" sz="1800" dirty="0"/>
              <a:t>: 00010101 ^ 00000111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00010010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solidFill>
                  <a:schemeClr val="accent2"/>
                </a:solidFill>
                <a:latin typeface="Courier" charset="0"/>
              </a:rPr>
              <a:t>~21</a:t>
            </a:r>
            <a:r>
              <a:rPr lang="en-US" sz="1800" dirty="0"/>
              <a:t>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hlink"/>
                </a:solidFill>
              </a:rPr>
              <a:t>234</a:t>
            </a:r>
            <a:r>
              <a:rPr lang="en-US" sz="1800" dirty="0"/>
              <a:t>: ~00010101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/>
              <a:t> 11101010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Masking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solidFill>
                  <a:schemeClr val="accent2"/>
                </a:solidFill>
                <a:latin typeface="Courier" charset="0"/>
              </a:rPr>
              <a:t>234 &amp;= 0x1f</a:t>
            </a:r>
            <a:r>
              <a:rPr lang="en-US" sz="1800" dirty="0"/>
              <a:t>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>
                <a:sym typeface="Symbol" charset="2"/>
              </a:rPr>
              <a:t> 11101010 &amp; 00011111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>
                <a:sym typeface="Symbol" charset="2"/>
              </a:rPr>
              <a:t> </a:t>
            </a:r>
            <a:r>
              <a:rPr lang="en-US" sz="1800" dirty="0">
                <a:solidFill>
                  <a:schemeClr val="hlink"/>
                </a:solidFill>
                <a:sym typeface="Symbol" charset="2"/>
              </a:rPr>
              <a:t>00001010</a:t>
            </a:r>
            <a:r>
              <a:rPr lang="en-US" sz="1800" dirty="0">
                <a:sym typeface="Symbol" charset="2"/>
              </a:rPr>
              <a:t> = 0x0a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Bit shifting with </a:t>
            </a:r>
            <a:r>
              <a:rPr lang="en-US" sz="2000" dirty="0">
                <a:solidFill>
                  <a:schemeClr val="accent2"/>
                </a:solidFill>
                <a:latin typeface="Courier" charset="0"/>
              </a:rPr>
              <a:t>&gt;&gt;</a:t>
            </a:r>
            <a:r>
              <a:rPr lang="en-US" sz="2000" dirty="0"/>
              <a:t> or </a:t>
            </a:r>
            <a:r>
              <a:rPr lang="en-US" sz="2000" dirty="0">
                <a:solidFill>
                  <a:schemeClr val="accent2"/>
                </a:solidFill>
                <a:latin typeface="Courier" charset="0"/>
              </a:rPr>
              <a:t>&lt;&lt;</a:t>
            </a:r>
            <a:r>
              <a:rPr lang="en-US" sz="2000" dirty="0"/>
              <a:t> operators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solidFill>
                  <a:schemeClr val="accent2"/>
                </a:solidFill>
                <a:latin typeface="Courier" charset="0"/>
              </a:rPr>
              <a:t>01101011 &gt;&gt; 2</a:t>
            </a:r>
            <a:r>
              <a:rPr lang="en-US" sz="1800" dirty="0"/>
              <a:t>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>
                <a:sym typeface="Symbol" charset="2"/>
              </a:rPr>
              <a:t> </a:t>
            </a:r>
            <a:r>
              <a:rPr lang="en-US" sz="1800" dirty="0">
                <a:solidFill>
                  <a:schemeClr val="hlink"/>
                </a:solidFill>
                <a:sym typeface="Symbol" charset="2"/>
              </a:rPr>
              <a:t>00011010</a:t>
            </a:r>
            <a:r>
              <a:rPr lang="en-US" sz="1800" dirty="0">
                <a:sym typeface="Symbol" charset="2"/>
              </a:rPr>
              <a:t> (effectively divide by 4)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solidFill>
                  <a:schemeClr val="accent2"/>
                </a:solidFill>
                <a:latin typeface="Courier" charset="0"/>
              </a:rPr>
              <a:t>01101011 &lt;&lt; 1</a:t>
            </a:r>
            <a:r>
              <a:rPr lang="en-US" sz="1800" dirty="0">
                <a:sym typeface="Symbol" charset="2"/>
              </a:rPr>
              <a:t> </a:t>
            </a:r>
            <a:r>
              <a:rPr lang="en-US" sz="1800" dirty="0" err="1">
                <a:sym typeface="Symbol" charset="2"/>
              </a:rPr>
              <a:t></a:t>
            </a:r>
            <a:r>
              <a:rPr lang="en-US" sz="1800" dirty="0">
                <a:sym typeface="Symbol" charset="2"/>
              </a:rPr>
              <a:t> </a:t>
            </a:r>
            <a:r>
              <a:rPr lang="en-US" sz="1800" dirty="0">
                <a:solidFill>
                  <a:schemeClr val="hlink"/>
                </a:solidFill>
                <a:sym typeface="Symbol" charset="2"/>
              </a:rPr>
              <a:t>11010110</a:t>
            </a:r>
            <a:r>
              <a:rPr lang="en-US" sz="1800" dirty="0">
                <a:sym typeface="Symbol" charset="2"/>
              </a:rPr>
              <a:t> (effectively multiply by 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AA5DDC-9D10-2D48-B7DA-54447858B0A5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Hexadecimal, continued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Once it is easy for you to recognize four bits at a time, 8 bits is trivial:</a:t>
            </a:r>
          </a:p>
          <a:p>
            <a:pPr lvl="1" eaLnBrk="1" hangingPunct="1">
              <a:defRPr/>
            </a:pPr>
            <a:r>
              <a:rPr lang="en-US" dirty="0"/>
              <a:t>01100001 is 0x61</a:t>
            </a:r>
          </a:p>
          <a:p>
            <a:pPr lvl="1" eaLnBrk="1" hangingPunct="1">
              <a:defRPr/>
            </a:pPr>
            <a:r>
              <a:rPr lang="en-US" dirty="0"/>
              <a:t>10011111 is 0x9f</a:t>
            </a:r>
          </a:p>
          <a:p>
            <a:pPr eaLnBrk="1" hangingPunct="1">
              <a:defRPr/>
            </a:pPr>
            <a:r>
              <a:rPr lang="en-US" dirty="0"/>
              <a:t>Can be handy because the ASCII code is built around hex:</a:t>
            </a:r>
          </a:p>
          <a:p>
            <a:pPr lvl="1" eaLnBrk="1" hangingPunct="1">
              <a:defRPr/>
            </a:pPr>
            <a:r>
              <a:rPr lang="en-US" dirty="0"/>
              <a:t>‘A’ is 0x41, ‘B’ is 0x42, …, ‘Z’ is 0x5a</a:t>
            </a:r>
          </a:p>
          <a:p>
            <a:pPr lvl="1" eaLnBrk="1" hangingPunct="1">
              <a:defRPr/>
            </a:pPr>
            <a:r>
              <a:rPr lang="en-US" dirty="0"/>
              <a:t>‘a’ is 0x61, ‘</a:t>
            </a:r>
            <a:r>
              <a:rPr lang="en-US" dirty="0" err="1"/>
              <a:t>b</a:t>
            </a:r>
            <a:r>
              <a:rPr lang="en-US" dirty="0"/>
              <a:t>’ is 0x62, …, ‘</a:t>
            </a:r>
            <a:r>
              <a:rPr lang="en-US" dirty="0" err="1"/>
              <a:t>z</a:t>
            </a:r>
            <a:r>
              <a:rPr lang="en-US" dirty="0"/>
              <a:t>’ is 0x7a</a:t>
            </a:r>
          </a:p>
          <a:p>
            <a:pPr lvl="1" eaLnBrk="1" hangingPunct="1">
              <a:defRPr/>
            </a:pPr>
            <a:r>
              <a:rPr lang="en-US" dirty="0"/>
              <a:t>‘^A’ (control-A) is 0x01, ‘^B’ is 0x02, ‘^Z’ is </a:t>
            </a:r>
            <a:r>
              <a:rPr lang="en-US" dirty="0" smtClean="0"/>
              <a:t>0x1a</a:t>
            </a:r>
          </a:p>
          <a:p>
            <a:pPr lvl="1" eaLnBrk="1" hangingPunct="1">
              <a:defRPr/>
            </a:pPr>
            <a:r>
              <a:rPr lang="en-US" dirty="0"/>
              <a:t>‘0’ is 0x30, ‘9’ is 0x39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173F6-41FB-874D-937A-D495651F3900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Logic Families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5029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>
                <a:solidFill>
                  <a:schemeClr val="accent2"/>
                </a:solidFill>
              </a:rPr>
              <a:t>TTL</a:t>
            </a:r>
            <a:r>
              <a:rPr lang="en-US"/>
              <a:t>: transistor-transistor logic: BJT based</a:t>
            </a:r>
          </a:p>
          <a:p>
            <a:pPr lvl="1" eaLnBrk="1" hangingPunct="1">
              <a:defRPr/>
            </a:pPr>
            <a:r>
              <a:rPr lang="en-US"/>
              <a:t>chips have L, LS, F, AS, ALS, or H designation</a:t>
            </a:r>
          </a:p>
          <a:p>
            <a:pPr lvl="1" eaLnBrk="1" hangingPunct="1">
              <a:defRPr/>
            </a:pPr>
            <a:r>
              <a:rPr lang="en-US"/>
              <a:t>output: logic high has 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-25000">
                <a:solidFill>
                  <a:schemeClr val="accent2"/>
                </a:solidFill>
              </a:rPr>
              <a:t>OH</a:t>
            </a:r>
            <a:r>
              <a:rPr lang="en-US">
                <a:solidFill>
                  <a:schemeClr val="accent2"/>
                </a:solidFill>
              </a:rPr>
              <a:t> &gt; 3.3 V</a:t>
            </a:r>
            <a:r>
              <a:rPr lang="en-US"/>
              <a:t>; logic low has </a:t>
            </a:r>
            <a:r>
              <a:rPr lang="en-US">
                <a:solidFill>
                  <a:srgbClr val="000000"/>
                </a:solidFill>
              </a:rPr>
              <a:t>V</a:t>
            </a:r>
            <a:r>
              <a:rPr lang="en-US" baseline="-25000">
                <a:solidFill>
                  <a:srgbClr val="000000"/>
                </a:solidFill>
              </a:rPr>
              <a:t>OL</a:t>
            </a:r>
            <a:r>
              <a:rPr lang="en-US">
                <a:solidFill>
                  <a:srgbClr val="000000"/>
                </a:solidFill>
              </a:rPr>
              <a:t> &lt; 0.35 V</a:t>
            </a:r>
            <a:endParaRPr lang="en-US"/>
          </a:p>
          <a:p>
            <a:pPr lvl="1" eaLnBrk="1" hangingPunct="1">
              <a:defRPr/>
            </a:pPr>
            <a:r>
              <a:rPr lang="en-US"/>
              <a:t>input: logic high has </a:t>
            </a:r>
            <a:r>
              <a:rPr lang="en-US">
                <a:solidFill>
                  <a:srgbClr val="F038F6"/>
                </a:solidFill>
              </a:rPr>
              <a:t>V</a:t>
            </a:r>
            <a:r>
              <a:rPr lang="en-US" baseline="-25000">
                <a:solidFill>
                  <a:srgbClr val="F038F6"/>
                </a:solidFill>
              </a:rPr>
              <a:t>IH</a:t>
            </a:r>
            <a:r>
              <a:rPr lang="en-US">
                <a:solidFill>
                  <a:srgbClr val="F038F6"/>
                </a:solidFill>
              </a:rPr>
              <a:t> &gt; 2.0 V</a:t>
            </a:r>
            <a:r>
              <a:rPr lang="en-US"/>
              <a:t>; logic low has </a:t>
            </a:r>
            <a:r>
              <a:rPr lang="en-US">
                <a:solidFill>
                  <a:srgbClr val="3AD0B5"/>
                </a:solidFill>
              </a:rPr>
              <a:t>V</a:t>
            </a:r>
            <a:r>
              <a:rPr lang="en-US" baseline="-25000">
                <a:solidFill>
                  <a:srgbClr val="3AD0B5"/>
                </a:solidFill>
              </a:rPr>
              <a:t>IL</a:t>
            </a:r>
            <a:r>
              <a:rPr lang="en-US">
                <a:solidFill>
                  <a:srgbClr val="3AD0B5"/>
                </a:solidFill>
              </a:rPr>
              <a:t> &lt; 0.8 V</a:t>
            </a:r>
            <a:endParaRPr lang="en-US"/>
          </a:p>
          <a:p>
            <a:pPr lvl="1" eaLnBrk="1" hangingPunct="1">
              <a:defRPr/>
            </a:pPr>
            <a:r>
              <a:rPr lang="en-US"/>
              <a:t>dead zone between 0.8V and 2.0 V</a:t>
            </a:r>
          </a:p>
          <a:p>
            <a:pPr lvl="2" eaLnBrk="1" hangingPunct="1">
              <a:defRPr/>
            </a:pPr>
            <a:r>
              <a:rPr lang="en-US"/>
              <a:t>nominal threshold: V</a:t>
            </a:r>
            <a:r>
              <a:rPr lang="en-US" baseline="-25000"/>
              <a:t>T</a:t>
            </a:r>
            <a:r>
              <a:rPr lang="en-US"/>
              <a:t> = 1.5 V</a:t>
            </a:r>
          </a:p>
          <a:p>
            <a:pPr eaLnBrk="1" hangingPunct="1">
              <a:defRPr/>
            </a:pPr>
            <a:r>
              <a:rPr lang="en-US">
                <a:solidFill>
                  <a:schemeClr val="accent2"/>
                </a:solidFill>
              </a:rPr>
              <a:t>CMOS</a:t>
            </a:r>
            <a:r>
              <a:rPr lang="en-US"/>
              <a:t>: complimentary MOSFET</a:t>
            </a:r>
          </a:p>
          <a:p>
            <a:pPr lvl="1" eaLnBrk="1" hangingPunct="1">
              <a:defRPr/>
            </a:pPr>
            <a:r>
              <a:rPr lang="en-US"/>
              <a:t>chips have HC or AC designation</a:t>
            </a:r>
          </a:p>
          <a:p>
            <a:pPr lvl="1" eaLnBrk="1" hangingPunct="1">
              <a:defRPr/>
            </a:pPr>
            <a:r>
              <a:rPr lang="en-US"/>
              <a:t>output: logic high has 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-25000">
                <a:solidFill>
                  <a:schemeClr val="accent2"/>
                </a:solidFill>
              </a:rPr>
              <a:t>OH</a:t>
            </a:r>
            <a:r>
              <a:rPr lang="en-US">
                <a:solidFill>
                  <a:schemeClr val="accent2"/>
                </a:solidFill>
              </a:rPr>
              <a:t> &gt; 4.7 V</a:t>
            </a:r>
            <a:r>
              <a:rPr lang="en-US"/>
              <a:t>; logic low has </a:t>
            </a:r>
            <a:r>
              <a:rPr lang="en-US">
                <a:solidFill>
                  <a:srgbClr val="000000"/>
                </a:solidFill>
              </a:rPr>
              <a:t>V</a:t>
            </a:r>
            <a:r>
              <a:rPr lang="en-US" baseline="-25000">
                <a:solidFill>
                  <a:srgbClr val="000000"/>
                </a:solidFill>
              </a:rPr>
              <a:t>OL</a:t>
            </a:r>
            <a:r>
              <a:rPr lang="en-US">
                <a:solidFill>
                  <a:srgbClr val="000000"/>
                </a:solidFill>
              </a:rPr>
              <a:t> &lt; 0.2 V</a:t>
            </a:r>
          </a:p>
          <a:p>
            <a:pPr lvl="1" eaLnBrk="1" hangingPunct="1">
              <a:defRPr/>
            </a:pPr>
            <a:r>
              <a:rPr lang="en-US"/>
              <a:t>input: logic high has </a:t>
            </a:r>
            <a:r>
              <a:rPr lang="en-US">
                <a:solidFill>
                  <a:srgbClr val="F038F6"/>
                </a:solidFill>
              </a:rPr>
              <a:t>V</a:t>
            </a:r>
            <a:r>
              <a:rPr lang="en-US" baseline="-25000">
                <a:solidFill>
                  <a:srgbClr val="F038F6"/>
                </a:solidFill>
              </a:rPr>
              <a:t>IH</a:t>
            </a:r>
            <a:r>
              <a:rPr lang="en-US">
                <a:solidFill>
                  <a:srgbClr val="F038F6"/>
                </a:solidFill>
              </a:rPr>
              <a:t> &gt; 3.7 V</a:t>
            </a:r>
            <a:r>
              <a:rPr lang="en-US"/>
              <a:t>; logic low has </a:t>
            </a:r>
            <a:r>
              <a:rPr lang="en-US">
                <a:solidFill>
                  <a:srgbClr val="3AD0B5"/>
                </a:solidFill>
              </a:rPr>
              <a:t>V</a:t>
            </a:r>
            <a:r>
              <a:rPr lang="en-US" baseline="-25000">
                <a:solidFill>
                  <a:srgbClr val="3AD0B5"/>
                </a:solidFill>
              </a:rPr>
              <a:t>IL</a:t>
            </a:r>
            <a:r>
              <a:rPr lang="en-US">
                <a:solidFill>
                  <a:srgbClr val="3AD0B5"/>
                </a:solidFill>
              </a:rPr>
              <a:t> &lt; 1.3 V</a:t>
            </a:r>
          </a:p>
          <a:p>
            <a:pPr lvl="1" eaLnBrk="1" hangingPunct="1">
              <a:defRPr/>
            </a:pPr>
            <a:r>
              <a:rPr lang="en-US"/>
              <a:t>dead zone between 1.3V and 3.7 V</a:t>
            </a:r>
          </a:p>
          <a:p>
            <a:pPr lvl="2" eaLnBrk="1" hangingPunct="1">
              <a:defRPr/>
            </a:pPr>
            <a:r>
              <a:rPr lang="en-US"/>
              <a:t>nominal threshold: V</a:t>
            </a:r>
            <a:r>
              <a:rPr lang="en-US" baseline="-25000"/>
              <a:t>T</a:t>
            </a:r>
            <a:r>
              <a:rPr lang="en-US"/>
              <a:t> = 2.5 V</a:t>
            </a:r>
          </a:p>
          <a:p>
            <a:pPr lvl="1" eaLnBrk="1" hangingPunct="1">
              <a:defRPr/>
            </a:pPr>
            <a:r>
              <a:rPr lang="en-US"/>
              <a:t>chips with HCT are CMOS with TTL-compatible thresholds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97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D2B0C9-AB41-114E-976C-2E6AB2582E03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5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Logic Family Levels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41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CMOS is closer to the “ideal” that logic low is zero volts and logic high is 5 volts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and has a bigger dead zone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The ?CT line accommodates both the TTL/CMOS levels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Example: A TTL device must: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interpret any input below 0.8 V as logic 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interpret any input above 2.0 V as logic high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put out at least 3.3 V for logic high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put out less than 0.35 V for logic low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The differing input/output thresholds lead to noise immunity</a:t>
            </a:r>
          </a:p>
        </p:txBody>
      </p:sp>
      <p:pic>
        <p:nvPicPr>
          <p:cNvPr id="29703" name="Picture 5" descr="Chart_Volt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219200"/>
            <a:ext cx="3883025" cy="501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4060C4-E69B-5A4B-A6A5-BAC6072426CF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6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Transistors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010400" cy="525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Transistors are versatile, highly non-linear devices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Two frequent modes of operation: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amplifiers/buffers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switches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Two main flavors: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npn</a:t>
            </a:r>
            <a:r>
              <a:rPr lang="en-US" dirty="0"/>
              <a:t> (more common) or </a:t>
            </a:r>
            <a:r>
              <a:rPr lang="en-US" dirty="0" err="1"/>
              <a:t>pnp</a:t>
            </a:r>
            <a:r>
              <a:rPr lang="en-US" dirty="0"/>
              <a:t>, describing doping structure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Also many varieties: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bipolar junction transistors (</a:t>
            </a:r>
            <a:r>
              <a:rPr lang="en-US" dirty="0" err="1"/>
              <a:t>BJTs</a:t>
            </a:r>
            <a:r>
              <a:rPr lang="en-US" dirty="0"/>
              <a:t>) such as </a:t>
            </a:r>
            <a:r>
              <a:rPr lang="en-US" dirty="0" err="1"/>
              <a:t>npn</a:t>
            </a:r>
            <a:r>
              <a:rPr lang="en-US" dirty="0"/>
              <a:t>, </a:t>
            </a:r>
            <a:r>
              <a:rPr lang="en-US" dirty="0" err="1"/>
              <a:t>pnp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field effect transistors (</a:t>
            </a:r>
            <a:r>
              <a:rPr lang="en-US" dirty="0" err="1"/>
              <a:t>FETs</a:t>
            </a:r>
            <a:r>
              <a:rPr lang="en-US" dirty="0"/>
              <a:t>): </a:t>
            </a:r>
            <a:r>
              <a:rPr lang="en-US" dirty="0" err="1"/>
              <a:t>n</a:t>
            </a:r>
            <a:r>
              <a:rPr lang="en-US" dirty="0"/>
              <a:t>-channel and </a:t>
            </a:r>
            <a:r>
              <a:rPr lang="en-US" dirty="0" err="1"/>
              <a:t>p</a:t>
            </a:r>
            <a:r>
              <a:rPr lang="en-US" dirty="0"/>
              <a:t>-channel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metal-oxide-semiconductor </a:t>
            </a:r>
            <a:r>
              <a:rPr lang="en-US" dirty="0" err="1"/>
              <a:t>FETs</a:t>
            </a:r>
            <a:r>
              <a:rPr lang="en-US" dirty="0"/>
              <a:t> (</a:t>
            </a:r>
            <a:r>
              <a:rPr lang="en-US" dirty="0" err="1"/>
              <a:t>MOSFETs</a:t>
            </a:r>
            <a:r>
              <a:rPr lang="en-US" dirty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We’ll just hit the essentials of the BJT here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MOSFET</a:t>
            </a:r>
            <a:r>
              <a:rPr lang="en-US" dirty="0" smtClean="0"/>
              <a:t> later in lecture</a:t>
            </a:r>
            <a:endParaRPr lang="en-US" dirty="0"/>
          </a:p>
        </p:txBody>
      </p:sp>
      <p:pic>
        <p:nvPicPr>
          <p:cNvPr id="54279" name="Picture 6" descr="to92-us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1600200"/>
            <a:ext cx="1344613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391400" y="3429000"/>
            <a:ext cx="846138" cy="990600"/>
            <a:chOff x="4896" y="3456"/>
            <a:chExt cx="533" cy="624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4992" y="3552"/>
              <a:ext cx="240" cy="480"/>
              <a:chOff x="2256" y="2208"/>
              <a:chExt cx="240" cy="480"/>
            </a:xfrm>
          </p:grpSpPr>
          <p:sp>
            <p:nvSpPr>
              <p:cNvPr id="54296" name="Line 9"/>
              <p:cNvSpPr>
                <a:spLocks noChangeShapeType="1"/>
              </p:cNvSpPr>
              <p:nvPr/>
            </p:nvSpPr>
            <p:spPr bwMode="auto">
              <a:xfrm>
                <a:off x="2400" y="235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97" name="Line 10"/>
              <p:cNvSpPr>
                <a:spLocks noChangeShapeType="1"/>
              </p:cNvSpPr>
              <p:nvPr/>
            </p:nvSpPr>
            <p:spPr bwMode="auto">
              <a:xfrm flipV="1">
                <a:off x="2400" y="2304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98" name="Line 11"/>
              <p:cNvSpPr>
                <a:spLocks noChangeShapeType="1"/>
              </p:cNvSpPr>
              <p:nvPr/>
            </p:nvSpPr>
            <p:spPr bwMode="auto">
              <a:xfrm>
                <a:off x="2400" y="2496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99" name="Line 12"/>
              <p:cNvSpPr>
                <a:spLocks noChangeShapeType="1"/>
              </p:cNvSpPr>
              <p:nvPr/>
            </p:nvSpPr>
            <p:spPr bwMode="auto">
              <a:xfrm flipV="1">
                <a:off x="2496" y="220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0" name="Line 13"/>
              <p:cNvSpPr>
                <a:spLocks noChangeShapeType="1"/>
              </p:cNvSpPr>
              <p:nvPr/>
            </p:nvSpPr>
            <p:spPr bwMode="auto">
              <a:xfrm flipH="1">
                <a:off x="2256" y="244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1" name="Line 14"/>
              <p:cNvSpPr>
                <a:spLocks noChangeShapeType="1"/>
              </p:cNvSpPr>
              <p:nvPr/>
            </p:nvSpPr>
            <p:spPr bwMode="auto">
              <a:xfrm>
                <a:off x="2496" y="259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293" name="Text Box 15"/>
            <p:cNvSpPr txBox="1">
              <a:spLocks noChangeArrowheads="1"/>
            </p:cNvSpPr>
            <p:nvPr/>
          </p:nvSpPr>
          <p:spPr bwMode="auto">
            <a:xfrm>
              <a:off x="4896" y="3648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B</a:t>
              </a:r>
              <a:endParaRPr lang="en-US" sz="1200"/>
            </a:p>
          </p:txBody>
        </p:sp>
        <p:sp>
          <p:nvSpPr>
            <p:cNvPr id="54294" name="Text Box 16"/>
            <p:cNvSpPr txBox="1">
              <a:spLocks noChangeArrowheads="1"/>
            </p:cNvSpPr>
            <p:nvPr/>
          </p:nvSpPr>
          <p:spPr bwMode="auto">
            <a:xfrm>
              <a:off x="5244" y="3456"/>
              <a:ext cx="18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C</a:t>
              </a:r>
              <a:endParaRPr lang="en-US" sz="1200"/>
            </a:p>
          </p:txBody>
        </p:sp>
        <p:sp>
          <p:nvSpPr>
            <p:cNvPr id="54295" name="Text Box 17"/>
            <p:cNvSpPr txBox="1">
              <a:spLocks noChangeArrowheads="1"/>
            </p:cNvSpPr>
            <p:nvPr/>
          </p:nvSpPr>
          <p:spPr bwMode="auto">
            <a:xfrm>
              <a:off x="5244" y="3907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E</a:t>
              </a:r>
              <a:endParaRPr lang="en-US" sz="1200"/>
            </a:p>
          </p:txBody>
        </p:sp>
      </p:grpSp>
      <p:sp>
        <p:nvSpPr>
          <p:cNvPr id="54281" name="Line 20"/>
          <p:cNvSpPr>
            <a:spLocks noChangeShapeType="1"/>
          </p:cNvSpPr>
          <p:nvPr/>
        </p:nvSpPr>
        <p:spPr bwMode="auto">
          <a:xfrm flipV="1">
            <a:off x="8686800" y="38100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2" name="Line 21"/>
          <p:cNvSpPr>
            <a:spLocks noChangeShapeType="1"/>
          </p:cNvSpPr>
          <p:nvPr/>
        </p:nvSpPr>
        <p:spPr bwMode="auto">
          <a:xfrm>
            <a:off x="8686800" y="4038600"/>
            <a:ext cx="15240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3" name="Line 22"/>
          <p:cNvSpPr>
            <a:spLocks noChangeShapeType="1"/>
          </p:cNvSpPr>
          <p:nvPr/>
        </p:nvSpPr>
        <p:spPr bwMode="auto">
          <a:xfrm flipH="1">
            <a:off x="8686800" y="3733800"/>
            <a:ext cx="15240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4" name="Line 23"/>
          <p:cNvSpPr>
            <a:spLocks noChangeShapeType="1"/>
          </p:cNvSpPr>
          <p:nvPr/>
        </p:nvSpPr>
        <p:spPr bwMode="auto">
          <a:xfrm>
            <a:off x="8839200" y="41910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5" name="Line 24"/>
          <p:cNvSpPr>
            <a:spLocks noChangeShapeType="1"/>
          </p:cNvSpPr>
          <p:nvPr/>
        </p:nvSpPr>
        <p:spPr bwMode="auto">
          <a:xfrm flipH="1" flipV="1">
            <a:off x="8458200" y="396240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6" name="Line 25"/>
          <p:cNvSpPr>
            <a:spLocks noChangeShapeType="1"/>
          </p:cNvSpPr>
          <p:nvPr/>
        </p:nvSpPr>
        <p:spPr bwMode="auto">
          <a:xfrm flipV="1">
            <a:off x="8839200" y="35814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7" name="Text Box 26"/>
          <p:cNvSpPr txBox="1">
            <a:spLocks noChangeArrowheads="1"/>
          </p:cNvSpPr>
          <p:nvPr/>
        </p:nvSpPr>
        <p:spPr bwMode="auto">
          <a:xfrm>
            <a:off x="8305800" y="373380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B</a:t>
            </a:r>
            <a:endParaRPr lang="en-US" sz="1200"/>
          </a:p>
        </p:txBody>
      </p:sp>
      <p:sp>
        <p:nvSpPr>
          <p:cNvPr id="54288" name="Text Box 27"/>
          <p:cNvSpPr txBox="1">
            <a:spLocks noChangeArrowheads="1"/>
          </p:cNvSpPr>
          <p:nvPr/>
        </p:nvSpPr>
        <p:spPr bwMode="auto">
          <a:xfrm>
            <a:off x="8858250" y="342900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E</a:t>
            </a:r>
            <a:endParaRPr lang="en-US" sz="1200"/>
          </a:p>
        </p:txBody>
      </p:sp>
      <p:sp>
        <p:nvSpPr>
          <p:cNvPr id="54289" name="Text Box 28"/>
          <p:cNvSpPr txBox="1">
            <a:spLocks noChangeArrowheads="1"/>
          </p:cNvSpPr>
          <p:nvPr/>
        </p:nvSpPr>
        <p:spPr bwMode="auto">
          <a:xfrm>
            <a:off x="8858250" y="4144963"/>
            <a:ext cx="293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C</a:t>
            </a:r>
            <a:endParaRPr lang="en-US" sz="1200"/>
          </a:p>
        </p:txBody>
      </p:sp>
      <p:sp>
        <p:nvSpPr>
          <p:cNvPr id="54290" name="Text Box 29"/>
          <p:cNvSpPr txBox="1">
            <a:spLocks noChangeArrowheads="1"/>
          </p:cNvSpPr>
          <p:nvPr/>
        </p:nvSpPr>
        <p:spPr bwMode="auto">
          <a:xfrm>
            <a:off x="7642225" y="438626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solidFill>
                  <a:schemeClr val="accent2"/>
                </a:solidFill>
              </a:rPr>
              <a:t>npn</a:t>
            </a:r>
            <a:endParaRPr lang="en-US" sz="1800"/>
          </a:p>
        </p:txBody>
      </p:sp>
      <p:sp>
        <p:nvSpPr>
          <p:cNvPr id="54291" name="Text Box 30"/>
          <p:cNvSpPr txBox="1">
            <a:spLocks noChangeArrowheads="1"/>
          </p:cNvSpPr>
          <p:nvPr/>
        </p:nvSpPr>
        <p:spPr bwMode="auto">
          <a:xfrm>
            <a:off x="8534400" y="43576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solidFill>
                  <a:schemeClr val="accent2"/>
                </a:solidFill>
              </a:rPr>
              <a:t>pnp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6B0836-17BD-464E-8B1D-BDF4B6EB6694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7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BJT Amplifier Mode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77776"/>
            <a:ext cx="8229600" cy="37688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/>
              <a:t>Central idea is that </a:t>
            </a:r>
            <a:r>
              <a:rPr lang="en-US" dirty="0">
                <a:solidFill>
                  <a:schemeClr val="folHlink"/>
                </a:solidFill>
              </a:rPr>
              <a:t>when in the right regime</a:t>
            </a:r>
            <a:r>
              <a:rPr lang="en-US" dirty="0"/>
              <a:t>, the BJT </a:t>
            </a:r>
            <a:r>
              <a:rPr lang="en-US" dirty="0">
                <a:solidFill>
                  <a:schemeClr val="accent2"/>
                </a:solidFill>
              </a:rPr>
              <a:t>collector-emitter current</a:t>
            </a:r>
            <a:r>
              <a:rPr lang="en-US" dirty="0"/>
              <a:t> is proportional to the </a:t>
            </a:r>
            <a:r>
              <a:rPr lang="en-US" dirty="0">
                <a:solidFill>
                  <a:schemeClr val="accent2"/>
                </a:solidFill>
              </a:rPr>
              <a:t>base current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/>
              <a:t>namely, </a:t>
            </a:r>
            <a:r>
              <a:rPr lang="en-US" i="1" dirty="0"/>
              <a:t>I</a:t>
            </a:r>
            <a:r>
              <a:rPr lang="en-US" baseline="-25000" dirty="0"/>
              <a:t>ce</a:t>
            </a:r>
            <a:r>
              <a:rPr lang="en-US" dirty="0"/>
              <a:t> = </a:t>
            </a:r>
            <a:r>
              <a:rPr lang="en-US" i="1" dirty="0" err="1">
                <a:sym typeface="Symbol" charset="2"/>
              </a:rPr>
              <a:t>I</a:t>
            </a:r>
            <a:r>
              <a:rPr lang="en-US" baseline="-25000" dirty="0" err="1"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, where </a:t>
            </a:r>
            <a:r>
              <a:rPr lang="en-US" i="1" dirty="0" err="1">
                <a:sym typeface="Symbol" charset="2"/>
              </a:rPr>
              <a:t></a:t>
            </a:r>
            <a:r>
              <a:rPr lang="en-US" dirty="0">
                <a:sym typeface="Symbol" charset="2"/>
              </a:rPr>
              <a:t> (sometimes </a:t>
            </a:r>
            <a:r>
              <a:rPr lang="en-US" i="1" dirty="0" err="1">
                <a:sym typeface="Symbol" charset="2"/>
              </a:rPr>
              <a:t>h</a:t>
            </a:r>
            <a:r>
              <a:rPr lang="en-US" baseline="-25000" dirty="0" err="1">
                <a:sym typeface="Symbol" charset="2"/>
              </a:rPr>
              <a:t>fe</a:t>
            </a:r>
            <a:r>
              <a:rPr lang="en-US" dirty="0">
                <a:sym typeface="Symbol" charset="2"/>
              </a:rPr>
              <a:t>) is typically ~100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In this regime, the base-emitter voltage is ~0.6 V</a:t>
            </a:r>
          </a:p>
          <a:p>
            <a:pPr lvl="1" eaLnBrk="1" hangingPunct="1">
              <a:defRPr/>
            </a:pPr>
            <a:r>
              <a:rPr lang="en-US" dirty="0"/>
              <a:t>below, </a:t>
            </a:r>
            <a:r>
              <a:rPr lang="en-US" i="1" dirty="0" err="1"/>
              <a:t>I</a:t>
            </a:r>
            <a:r>
              <a:rPr lang="en-US" baseline="-25000" dirty="0" err="1"/>
              <a:t>b</a:t>
            </a:r>
            <a:r>
              <a:rPr lang="en-US" dirty="0"/>
              <a:t> = (</a:t>
            </a:r>
            <a:r>
              <a:rPr lang="en-US" i="1" dirty="0"/>
              <a:t>V</a:t>
            </a:r>
            <a:r>
              <a:rPr lang="en-US" baseline="-25000" dirty="0"/>
              <a:t>in</a:t>
            </a:r>
            <a:r>
              <a:rPr lang="en-US" dirty="0"/>
              <a:t> </a:t>
            </a:r>
            <a:r>
              <a:rPr lang="en-US" dirty="0" err="1">
                <a:sym typeface="Symbol" charset="2"/>
              </a:rPr>
              <a:t></a:t>
            </a:r>
            <a:r>
              <a:rPr lang="en-US" dirty="0">
                <a:sym typeface="Symbol" charset="2"/>
              </a:rPr>
              <a:t> 0.6)/</a:t>
            </a:r>
            <a:r>
              <a:rPr lang="en-US" i="1" dirty="0">
                <a:sym typeface="Symbol" charset="2"/>
              </a:rPr>
              <a:t>R</a:t>
            </a:r>
            <a:r>
              <a:rPr lang="en-US" baseline="-25000" dirty="0"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; </a:t>
            </a:r>
            <a:r>
              <a:rPr lang="en-US" i="1" dirty="0">
                <a:sym typeface="Symbol" charset="2"/>
              </a:rPr>
              <a:t>I</a:t>
            </a:r>
            <a:r>
              <a:rPr lang="en-US" baseline="-25000" dirty="0">
                <a:sym typeface="Symbol" charset="2"/>
              </a:rPr>
              <a:t>ce</a:t>
            </a:r>
            <a:r>
              <a:rPr lang="en-US" dirty="0">
                <a:sym typeface="Symbol" charset="2"/>
              </a:rPr>
              <a:t> =</a:t>
            </a:r>
            <a:r>
              <a:rPr lang="en-US" dirty="0"/>
              <a:t> </a:t>
            </a:r>
            <a:r>
              <a:rPr lang="en-US" i="1" dirty="0" err="1">
                <a:sym typeface="Symbol" charset="2"/>
              </a:rPr>
              <a:t>I</a:t>
            </a:r>
            <a:r>
              <a:rPr lang="en-US" baseline="-25000" dirty="0" err="1"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 = </a:t>
            </a:r>
            <a:r>
              <a:rPr lang="en-US" dirty="0"/>
              <a:t> </a:t>
            </a:r>
            <a:r>
              <a:rPr lang="en-US" i="1" dirty="0" err="1">
                <a:sym typeface="Symbol" charset="2"/>
              </a:rPr>
              <a:t></a:t>
            </a:r>
            <a:r>
              <a:rPr lang="en-US" dirty="0" err="1">
                <a:sym typeface="Symbol" charset="2"/>
              </a:rPr>
              <a:t>(</a:t>
            </a:r>
            <a:r>
              <a:rPr lang="en-US" i="1" dirty="0" err="1">
                <a:sym typeface="Symbol" charset="2"/>
              </a:rPr>
              <a:t>V</a:t>
            </a:r>
            <a:r>
              <a:rPr lang="en-US" baseline="-25000" dirty="0" err="1">
                <a:sym typeface="Symbol" charset="2"/>
              </a:rPr>
              <a:t>in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</a:t>
            </a:r>
            <a:r>
              <a:rPr lang="en-US" dirty="0">
                <a:sym typeface="Symbol" charset="2"/>
              </a:rPr>
              <a:t> 0.6)/</a:t>
            </a:r>
            <a:r>
              <a:rPr lang="en-US" i="1" dirty="0">
                <a:sym typeface="Symbol" charset="2"/>
              </a:rPr>
              <a:t>R</a:t>
            </a:r>
            <a:r>
              <a:rPr lang="en-US" baseline="-25000" dirty="0"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 </a:t>
            </a:r>
          </a:p>
          <a:p>
            <a:pPr lvl="1" eaLnBrk="1" hangingPunct="1">
              <a:defRPr/>
            </a:pPr>
            <a:r>
              <a:rPr lang="en-US" dirty="0">
                <a:sym typeface="Symbol" charset="2"/>
              </a:rPr>
              <a:t>so that </a:t>
            </a:r>
            <a:r>
              <a:rPr lang="en-US" i="1" dirty="0" err="1">
                <a:sym typeface="Symbol" charset="2"/>
              </a:rPr>
              <a:t>V</a:t>
            </a:r>
            <a:r>
              <a:rPr lang="en-US" baseline="-25000" dirty="0" err="1">
                <a:sym typeface="Symbol" charset="2"/>
              </a:rPr>
              <a:t>out</a:t>
            </a:r>
            <a:r>
              <a:rPr lang="en-US" dirty="0">
                <a:sym typeface="Symbol" charset="2"/>
              </a:rPr>
              <a:t> = </a:t>
            </a:r>
            <a:r>
              <a:rPr lang="en-US" i="1" dirty="0" err="1">
                <a:sym typeface="Symbol" charset="2"/>
              </a:rPr>
              <a:t>V</a:t>
            </a:r>
            <a:r>
              <a:rPr lang="en-US" baseline="-25000" dirty="0" err="1">
                <a:sym typeface="Symbol" charset="2"/>
              </a:rPr>
              <a:t>cc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</a:t>
            </a:r>
            <a:r>
              <a:rPr lang="en-US" dirty="0">
                <a:sym typeface="Symbol" charset="2"/>
              </a:rPr>
              <a:t> </a:t>
            </a:r>
            <a:r>
              <a:rPr lang="en-US" i="1" dirty="0" err="1">
                <a:sym typeface="Symbol" charset="2"/>
              </a:rPr>
              <a:t>I</a:t>
            </a:r>
            <a:r>
              <a:rPr lang="en-US" baseline="-25000" dirty="0" err="1">
                <a:sym typeface="Symbol" charset="2"/>
              </a:rPr>
              <a:t>ce</a:t>
            </a:r>
            <a:r>
              <a:rPr lang="en-US" i="1" dirty="0" err="1">
                <a:sym typeface="Symbol" charset="2"/>
              </a:rPr>
              <a:t>R</a:t>
            </a:r>
            <a:r>
              <a:rPr lang="en-US" baseline="-25000" dirty="0" err="1">
                <a:sym typeface="Symbol" charset="2"/>
              </a:rPr>
              <a:t>c</a:t>
            </a:r>
            <a:r>
              <a:rPr lang="en-US" dirty="0">
                <a:sym typeface="Symbol" charset="2"/>
              </a:rPr>
              <a:t> = </a:t>
            </a:r>
            <a:r>
              <a:rPr lang="en-US" i="1" dirty="0" err="1">
                <a:sym typeface="Symbol" charset="2"/>
              </a:rPr>
              <a:t>V</a:t>
            </a:r>
            <a:r>
              <a:rPr lang="en-US" baseline="-25000" dirty="0" err="1">
                <a:sym typeface="Symbol" charset="2"/>
              </a:rPr>
              <a:t>cc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</a:t>
            </a:r>
            <a:r>
              <a:rPr lang="en-US" dirty="0">
                <a:sym typeface="Symbol" charset="2"/>
              </a:rPr>
              <a:t> </a:t>
            </a:r>
            <a:r>
              <a:rPr lang="en-US" i="1" dirty="0" err="1">
                <a:sym typeface="Symbol" charset="2"/>
              </a:rPr>
              <a:t></a:t>
            </a:r>
            <a:r>
              <a:rPr lang="en-US" dirty="0" err="1">
                <a:sym typeface="Symbol" charset="2"/>
              </a:rPr>
              <a:t>(</a:t>
            </a:r>
            <a:r>
              <a:rPr lang="en-US" i="1" dirty="0" err="1">
                <a:sym typeface="Symbol" charset="2"/>
              </a:rPr>
              <a:t>V</a:t>
            </a:r>
            <a:r>
              <a:rPr lang="en-US" baseline="-25000" dirty="0" err="1">
                <a:sym typeface="Symbol" charset="2"/>
              </a:rPr>
              <a:t>in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</a:t>
            </a:r>
            <a:r>
              <a:rPr lang="en-US" dirty="0">
                <a:sym typeface="Symbol" charset="2"/>
              </a:rPr>
              <a:t> 0.6)(</a:t>
            </a:r>
            <a:r>
              <a:rPr lang="en-US" i="1" dirty="0">
                <a:sym typeface="Symbol" charset="2"/>
              </a:rPr>
              <a:t>R</a:t>
            </a:r>
            <a:r>
              <a:rPr lang="en-US" baseline="-25000" dirty="0">
                <a:sym typeface="Symbol" charset="2"/>
              </a:rPr>
              <a:t>c</a:t>
            </a:r>
            <a:r>
              <a:rPr lang="en-US" dirty="0">
                <a:sym typeface="Symbol" charset="2"/>
              </a:rPr>
              <a:t>/</a:t>
            </a:r>
            <a:r>
              <a:rPr lang="en-US" i="1" dirty="0">
                <a:sym typeface="Symbol" charset="2"/>
              </a:rPr>
              <a:t>R</a:t>
            </a:r>
            <a:r>
              <a:rPr lang="en-US" baseline="-25000" dirty="0"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)</a:t>
            </a:r>
          </a:p>
          <a:p>
            <a:pPr lvl="1" eaLnBrk="1" hangingPunct="1">
              <a:defRPr/>
            </a:pPr>
            <a:r>
              <a:rPr lang="en-US" dirty="0">
                <a:sym typeface="Symbol" charset="2"/>
              </a:rPr>
              <a:t>ignoring DC biases, wiggles on </a:t>
            </a:r>
            <a:r>
              <a:rPr lang="en-US" i="1" dirty="0">
                <a:sym typeface="Symbol" charset="2"/>
              </a:rPr>
              <a:t>V</a:t>
            </a:r>
            <a:r>
              <a:rPr lang="en-US" baseline="-25000" dirty="0">
                <a:sym typeface="Symbol" charset="2"/>
              </a:rPr>
              <a:t>in</a:t>
            </a:r>
            <a:r>
              <a:rPr lang="en-US" dirty="0">
                <a:sym typeface="Symbol" charset="2"/>
              </a:rPr>
              <a:t> become </a:t>
            </a:r>
            <a:r>
              <a:rPr lang="en-US" i="1" dirty="0" err="1">
                <a:sym typeface="Symbol" charset="2"/>
              </a:rPr>
              <a:t></a:t>
            </a:r>
            <a:r>
              <a:rPr lang="en-US" i="1" dirty="0">
                <a:sym typeface="Symbol" charset="2"/>
              </a:rPr>
              <a:t> </a:t>
            </a:r>
            <a:r>
              <a:rPr lang="en-US" dirty="0">
                <a:sym typeface="Symbol" charset="2"/>
              </a:rPr>
              <a:t>(</a:t>
            </a:r>
            <a:r>
              <a:rPr lang="en-US" i="1" dirty="0" err="1">
                <a:sym typeface="Symbol" charset="2"/>
              </a:rPr>
              <a:t>R</a:t>
            </a:r>
            <a:r>
              <a:rPr lang="en-US" baseline="-25000" dirty="0" err="1">
                <a:sym typeface="Symbol" charset="2"/>
              </a:rPr>
              <a:t>c</a:t>
            </a:r>
            <a:r>
              <a:rPr lang="en-US" dirty="0" err="1">
                <a:sym typeface="Symbol" charset="2"/>
              </a:rPr>
              <a:t>/</a:t>
            </a:r>
            <a:r>
              <a:rPr lang="en-US" i="1" dirty="0" err="1">
                <a:sym typeface="Symbol" charset="2"/>
              </a:rPr>
              <a:t>R</a:t>
            </a:r>
            <a:r>
              <a:rPr lang="en-US" baseline="-25000" dirty="0" err="1"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) bigger (and inverted): thus </a:t>
            </a:r>
            <a:r>
              <a:rPr lang="en-US" dirty="0">
                <a:solidFill>
                  <a:schemeClr val="accent2"/>
                </a:solidFill>
                <a:sym typeface="Symbol" charset="2"/>
              </a:rPr>
              <a:t>amplified</a:t>
            </a:r>
            <a:endParaRPr lang="en-US" dirty="0">
              <a:sym typeface="Symbol" charset="2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2705100" y="4419600"/>
            <a:ext cx="2546350" cy="2133600"/>
            <a:chOff x="1704" y="2784"/>
            <a:chExt cx="1604" cy="1344"/>
          </a:xfrm>
        </p:grpSpPr>
        <p:grpSp>
          <p:nvGrpSpPr>
            <p:cNvPr id="3" name="Group 40"/>
            <p:cNvGrpSpPr>
              <a:grpSpLocks/>
            </p:cNvGrpSpPr>
            <p:nvPr/>
          </p:nvGrpSpPr>
          <p:grpSpPr bwMode="auto">
            <a:xfrm>
              <a:off x="1920" y="2976"/>
              <a:ext cx="1104" cy="1152"/>
              <a:chOff x="1920" y="2976"/>
              <a:chExt cx="1104" cy="1152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2400" y="3456"/>
                <a:ext cx="240" cy="480"/>
                <a:chOff x="2256" y="2208"/>
                <a:chExt cx="240" cy="480"/>
              </a:xfrm>
            </p:grpSpPr>
            <p:sp>
              <p:nvSpPr>
                <p:cNvPr id="56355" name="Line 4"/>
                <p:cNvSpPr>
                  <a:spLocks noChangeShapeType="1"/>
                </p:cNvSpPr>
                <p:nvPr/>
              </p:nvSpPr>
              <p:spPr bwMode="auto">
                <a:xfrm>
                  <a:off x="2400" y="2352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356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2400" y="2304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357" name="Line 6"/>
                <p:cNvSpPr>
                  <a:spLocks noChangeShapeType="1"/>
                </p:cNvSpPr>
                <p:nvPr/>
              </p:nvSpPr>
              <p:spPr bwMode="auto">
                <a:xfrm>
                  <a:off x="2400" y="2496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358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496" y="220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359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2256" y="2448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360" name="Line 9"/>
                <p:cNvSpPr>
                  <a:spLocks noChangeShapeType="1"/>
                </p:cNvSpPr>
                <p:nvPr/>
              </p:nvSpPr>
              <p:spPr bwMode="auto">
                <a:xfrm>
                  <a:off x="2496" y="259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6347" name="Freeform 11"/>
              <p:cNvSpPr>
                <a:spLocks/>
              </p:cNvSpPr>
              <p:nvPr/>
            </p:nvSpPr>
            <p:spPr bwMode="auto">
              <a:xfrm>
                <a:off x="2592" y="2976"/>
                <a:ext cx="96" cy="480"/>
              </a:xfrm>
              <a:custGeom>
                <a:avLst/>
                <a:gdLst>
                  <a:gd name="T0" fmla="*/ 48 w 96"/>
                  <a:gd name="T1" fmla="*/ 0 h 480"/>
                  <a:gd name="T2" fmla="*/ 48 w 96"/>
                  <a:gd name="T3" fmla="*/ 96 h 480"/>
                  <a:gd name="T4" fmla="*/ 96 w 96"/>
                  <a:gd name="T5" fmla="*/ 144 h 480"/>
                  <a:gd name="T6" fmla="*/ 0 w 96"/>
                  <a:gd name="T7" fmla="*/ 192 h 480"/>
                  <a:gd name="T8" fmla="*/ 96 w 96"/>
                  <a:gd name="T9" fmla="*/ 240 h 480"/>
                  <a:gd name="T10" fmla="*/ 0 w 96"/>
                  <a:gd name="T11" fmla="*/ 288 h 480"/>
                  <a:gd name="T12" fmla="*/ 96 w 96"/>
                  <a:gd name="T13" fmla="*/ 336 h 480"/>
                  <a:gd name="T14" fmla="*/ 0 w 96"/>
                  <a:gd name="T15" fmla="*/ 384 h 480"/>
                  <a:gd name="T16" fmla="*/ 48 w 96"/>
                  <a:gd name="T17" fmla="*/ 432 h 480"/>
                  <a:gd name="T18" fmla="*/ 48 w 96"/>
                  <a:gd name="T19" fmla="*/ 480 h 4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6"/>
                  <a:gd name="T31" fmla="*/ 0 h 480"/>
                  <a:gd name="T32" fmla="*/ 96 w 96"/>
                  <a:gd name="T33" fmla="*/ 480 h 48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6" h="480">
                    <a:moveTo>
                      <a:pt x="48" y="0"/>
                    </a:moveTo>
                    <a:lnTo>
                      <a:pt x="48" y="96"/>
                    </a:lnTo>
                    <a:lnTo>
                      <a:pt x="96" y="144"/>
                    </a:lnTo>
                    <a:lnTo>
                      <a:pt x="0" y="192"/>
                    </a:lnTo>
                    <a:lnTo>
                      <a:pt x="96" y="240"/>
                    </a:lnTo>
                    <a:lnTo>
                      <a:pt x="0" y="288"/>
                    </a:lnTo>
                    <a:lnTo>
                      <a:pt x="96" y="336"/>
                    </a:lnTo>
                    <a:lnTo>
                      <a:pt x="0" y="384"/>
                    </a:lnTo>
                    <a:lnTo>
                      <a:pt x="48" y="432"/>
                    </a:lnTo>
                    <a:lnTo>
                      <a:pt x="48" y="4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2544" y="3936"/>
                <a:ext cx="192" cy="192"/>
                <a:chOff x="4032" y="1968"/>
                <a:chExt cx="192" cy="192"/>
              </a:xfrm>
            </p:grpSpPr>
            <p:sp>
              <p:nvSpPr>
                <p:cNvPr id="56351" name="Line 13"/>
                <p:cNvSpPr>
                  <a:spLocks noChangeShapeType="1"/>
                </p:cNvSpPr>
                <p:nvPr/>
              </p:nvSpPr>
              <p:spPr bwMode="auto">
                <a:xfrm>
                  <a:off x="4128" y="196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352" name="Line 14"/>
                <p:cNvSpPr>
                  <a:spLocks noChangeShapeType="1"/>
                </p:cNvSpPr>
                <p:nvPr/>
              </p:nvSpPr>
              <p:spPr bwMode="auto">
                <a:xfrm>
                  <a:off x="4117" y="2160"/>
                  <a:ext cx="2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353" name="Line 15"/>
                <p:cNvSpPr>
                  <a:spLocks noChangeShapeType="1"/>
                </p:cNvSpPr>
                <p:nvPr/>
              </p:nvSpPr>
              <p:spPr bwMode="auto">
                <a:xfrm>
                  <a:off x="4080" y="2112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354" name="Line 16"/>
                <p:cNvSpPr>
                  <a:spLocks noChangeShapeType="1"/>
                </p:cNvSpPr>
                <p:nvPr/>
              </p:nvSpPr>
              <p:spPr bwMode="auto">
                <a:xfrm>
                  <a:off x="4032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6349" name="Freeform 17"/>
              <p:cNvSpPr>
                <a:spLocks/>
              </p:cNvSpPr>
              <p:nvPr/>
            </p:nvSpPr>
            <p:spPr bwMode="auto">
              <a:xfrm rot="-5400000">
                <a:off x="2112" y="3456"/>
                <a:ext cx="96" cy="480"/>
              </a:xfrm>
              <a:custGeom>
                <a:avLst/>
                <a:gdLst>
                  <a:gd name="T0" fmla="*/ 48 w 96"/>
                  <a:gd name="T1" fmla="*/ 0 h 480"/>
                  <a:gd name="T2" fmla="*/ 48 w 96"/>
                  <a:gd name="T3" fmla="*/ 96 h 480"/>
                  <a:gd name="T4" fmla="*/ 96 w 96"/>
                  <a:gd name="T5" fmla="*/ 144 h 480"/>
                  <a:gd name="T6" fmla="*/ 0 w 96"/>
                  <a:gd name="T7" fmla="*/ 192 h 480"/>
                  <a:gd name="T8" fmla="*/ 96 w 96"/>
                  <a:gd name="T9" fmla="*/ 240 h 480"/>
                  <a:gd name="T10" fmla="*/ 0 w 96"/>
                  <a:gd name="T11" fmla="*/ 288 h 480"/>
                  <a:gd name="T12" fmla="*/ 96 w 96"/>
                  <a:gd name="T13" fmla="*/ 336 h 480"/>
                  <a:gd name="T14" fmla="*/ 0 w 96"/>
                  <a:gd name="T15" fmla="*/ 384 h 480"/>
                  <a:gd name="T16" fmla="*/ 48 w 96"/>
                  <a:gd name="T17" fmla="*/ 432 h 480"/>
                  <a:gd name="T18" fmla="*/ 48 w 96"/>
                  <a:gd name="T19" fmla="*/ 480 h 4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6"/>
                  <a:gd name="T31" fmla="*/ 0 h 480"/>
                  <a:gd name="T32" fmla="*/ 96 w 96"/>
                  <a:gd name="T33" fmla="*/ 480 h 48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6" h="480">
                    <a:moveTo>
                      <a:pt x="48" y="0"/>
                    </a:moveTo>
                    <a:lnTo>
                      <a:pt x="48" y="96"/>
                    </a:lnTo>
                    <a:lnTo>
                      <a:pt x="96" y="144"/>
                    </a:lnTo>
                    <a:lnTo>
                      <a:pt x="0" y="192"/>
                    </a:lnTo>
                    <a:lnTo>
                      <a:pt x="96" y="240"/>
                    </a:lnTo>
                    <a:lnTo>
                      <a:pt x="0" y="288"/>
                    </a:lnTo>
                    <a:lnTo>
                      <a:pt x="96" y="336"/>
                    </a:lnTo>
                    <a:lnTo>
                      <a:pt x="0" y="384"/>
                    </a:lnTo>
                    <a:lnTo>
                      <a:pt x="48" y="432"/>
                    </a:lnTo>
                    <a:lnTo>
                      <a:pt x="48" y="4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50" name="Line 23"/>
              <p:cNvSpPr>
                <a:spLocks noChangeShapeType="1"/>
              </p:cNvSpPr>
              <p:nvPr/>
            </p:nvSpPr>
            <p:spPr bwMode="auto">
              <a:xfrm>
                <a:off x="2640" y="3504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6341" name="Text Box 26"/>
            <p:cNvSpPr txBox="1">
              <a:spLocks noChangeArrowheads="1"/>
            </p:cNvSpPr>
            <p:nvPr/>
          </p:nvSpPr>
          <p:spPr bwMode="auto">
            <a:xfrm>
              <a:off x="3014" y="3449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out</a:t>
              </a:r>
            </a:p>
          </p:txBody>
        </p:sp>
        <p:sp>
          <p:nvSpPr>
            <p:cNvPr id="56342" name="Text Box 27"/>
            <p:cNvSpPr txBox="1">
              <a:spLocks noChangeArrowheads="1"/>
            </p:cNvSpPr>
            <p:nvPr/>
          </p:nvSpPr>
          <p:spPr bwMode="auto">
            <a:xfrm>
              <a:off x="2640" y="3120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R</a:t>
              </a:r>
              <a:r>
                <a:rPr lang="en-US" sz="1600" baseline="-25000">
                  <a:solidFill>
                    <a:srgbClr val="000000"/>
                  </a:solidFill>
                </a:rPr>
                <a:t>c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56343" name="Text Box 28"/>
            <p:cNvSpPr txBox="1">
              <a:spLocks noChangeArrowheads="1"/>
            </p:cNvSpPr>
            <p:nvPr/>
          </p:nvSpPr>
          <p:spPr bwMode="auto">
            <a:xfrm>
              <a:off x="2064" y="3408"/>
              <a:ext cx="2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R</a:t>
              </a:r>
              <a:r>
                <a:rPr lang="en-US" sz="1600" baseline="-25000">
                  <a:solidFill>
                    <a:srgbClr val="000000"/>
                  </a:solidFill>
                </a:rPr>
                <a:t>b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56344" name="Text Box 29"/>
            <p:cNvSpPr txBox="1">
              <a:spLocks noChangeArrowheads="1"/>
            </p:cNvSpPr>
            <p:nvPr/>
          </p:nvSpPr>
          <p:spPr bwMode="auto">
            <a:xfrm>
              <a:off x="1704" y="3600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in</a:t>
              </a:r>
            </a:p>
          </p:txBody>
        </p:sp>
        <p:sp>
          <p:nvSpPr>
            <p:cNvPr id="56345" name="Text Box 30"/>
            <p:cNvSpPr txBox="1">
              <a:spLocks noChangeArrowheads="1"/>
            </p:cNvSpPr>
            <p:nvPr/>
          </p:nvSpPr>
          <p:spPr bwMode="auto">
            <a:xfrm>
              <a:off x="2543" y="2784"/>
              <a:ext cx="28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V</a:t>
              </a:r>
              <a:r>
                <a:rPr lang="en-US" sz="1600" baseline="-25000">
                  <a:solidFill>
                    <a:srgbClr val="000000"/>
                  </a:solidFill>
                </a:rPr>
                <a:t>cc</a:t>
              </a:r>
              <a:endParaRPr 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7772400" y="5486400"/>
            <a:ext cx="846138" cy="990600"/>
            <a:chOff x="4896" y="3456"/>
            <a:chExt cx="533" cy="624"/>
          </a:xfrm>
        </p:grpSpPr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4992" y="3552"/>
              <a:ext cx="240" cy="480"/>
              <a:chOff x="2256" y="2208"/>
              <a:chExt cx="240" cy="480"/>
            </a:xfrm>
          </p:grpSpPr>
          <p:sp>
            <p:nvSpPr>
              <p:cNvPr id="56334" name="Line 34"/>
              <p:cNvSpPr>
                <a:spLocks noChangeShapeType="1"/>
              </p:cNvSpPr>
              <p:nvPr/>
            </p:nvSpPr>
            <p:spPr bwMode="auto">
              <a:xfrm>
                <a:off x="2400" y="235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35" name="Line 35"/>
              <p:cNvSpPr>
                <a:spLocks noChangeShapeType="1"/>
              </p:cNvSpPr>
              <p:nvPr/>
            </p:nvSpPr>
            <p:spPr bwMode="auto">
              <a:xfrm flipV="1">
                <a:off x="2400" y="2304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36" name="Line 36"/>
              <p:cNvSpPr>
                <a:spLocks noChangeShapeType="1"/>
              </p:cNvSpPr>
              <p:nvPr/>
            </p:nvSpPr>
            <p:spPr bwMode="auto">
              <a:xfrm>
                <a:off x="2400" y="2496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37" name="Line 37"/>
              <p:cNvSpPr>
                <a:spLocks noChangeShapeType="1"/>
              </p:cNvSpPr>
              <p:nvPr/>
            </p:nvSpPr>
            <p:spPr bwMode="auto">
              <a:xfrm flipV="1">
                <a:off x="2496" y="220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38" name="Line 38"/>
              <p:cNvSpPr>
                <a:spLocks noChangeShapeType="1"/>
              </p:cNvSpPr>
              <p:nvPr/>
            </p:nvSpPr>
            <p:spPr bwMode="auto">
              <a:xfrm flipH="1">
                <a:off x="2256" y="244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39" name="Line 39"/>
              <p:cNvSpPr>
                <a:spLocks noChangeShapeType="1"/>
              </p:cNvSpPr>
              <p:nvPr/>
            </p:nvSpPr>
            <p:spPr bwMode="auto">
              <a:xfrm>
                <a:off x="2496" y="259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6331" name="Text Box 42"/>
            <p:cNvSpPr txBox="1">
              <a:spLocks noChangeArrowheads="1"/>
            </p:cNvSpPr>
            <p:nvPr/>
          </p:nvSpPr>
          <p:spPr bwMode="auto">
            <a:xfrm>
              <a:off x="4896" y="3648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B</a:t>
              </a:r>
              <a:endParaRPr lang="en-US" sz="1200"/>
            </a:p>
          </p:txBody>
        </p:sp>
        <p:sp>
          <p:nvSpPr>
            <p:cNvPr id="56332" name="Text Box 43"/>
            <p:cNvSpPr txBox="1">
              <a:spLocks noChangeArrowheads="1"/>
            </p:cNvSpPr>
            <p:nvPr/>
          </p:nvSpPr>
          <p:spPr bwMode="auto">
            <a:xfrm>
              <a:off x="5244" y="3456"/>
              <a:ext cx="18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C</a:t>
              </a:r>
              <a:endParaRPr lang="en-US" sz="1200"/>
            </a:p>
          </p:txBody>
        </p:sp>
        <p:sp>
          <p:nvSpPr>
            <p:cNvPr id="56333" name="Text Box 44"/>
            <p:cNvSpPr txBox="1">
              <a:spLocks noChangeArrowheads="1"/>
            </p:cNvSpPr>
            <p:nvPr/>
          </p:nvSpPr>
          <p:spPr bwMode="auto">
            <a:xfrm>
              <a:off x="5244" y="3907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E</a:t>
              </a:r>
              <a:endParaRPr lang="en-US" sz="1200"/>
            </a:p>
          </p:txBody>
        </p:sp>
      </p:grpSp>
      <p:pic>
        <p:nvPicPr>
          <p:cNvPr id="56329" name="Picture 45" descr="to92-us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4989513"/>
            <a:ext cx="1344613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58AB5-E00F-664B-8BB9-9439F308E372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8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Switching: Driving to Saturation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5525"/>
            <a:ext cx="8229600" cy="361647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/>
              <a:t>What would happen if the base current is </a:t>
            </a:r>
            <a:r>
              <a:rPr lang="en-US">
                <a:solidFill>
                  <a:schemeClr val="hlink"/>
                </a:solidFill>
              </a:rPr>
              <a:t>so big</a:t>
            </a:r>
            <a:r>
              <a:rPr lang="en-US"/>
              <a:t> that the collector current got </a:t>
            </a:r>
            <a:r>
              <a:rPr lang="en-US">
                <a:solidFill>
                  <a:schemeClr val="hlink"/>
                </a:solidFill>
              </a:rPr>
              <a:t>so big</a:t>
            </a:r>
            <a:r>
              <a:rPr lang="en-US"/>
              <a:t> that the voltage drop across </a:t>
            </a:r>
            <a:r>
              <a:rPr lang="en-US" i="1"/>
              <a:t>R</a:t>
            </a:r>
            <a:r>
              <a:rPr lang="en-US" baseline="-25000"/>
              <a:t>c</a:t>
            </a:r>
            <a:r>
              <a:rPr lang="en-US"/>
              <a:t> wants to exceed </a:t>
            </a:r>
            <a:r>
              <a:rPr lang="en-US" i="1"/>
              <a:t>V</a:t>
            </a:r>
            <a:r>
              <a:rPr lang="en-US" baseline="-25000"/>
              <a:t>cc</a:t>
            </a:r>
            <a:r>
              <a:rPr lang="en-US"/>
              <a:t>?</a:t>
            </a:r>
          </a:p>
          <a:p>
            <a:pPr lvl="1" eaLnBrk="1" hangingPunct="1">
              <a:defRPr/>
            </a:pPr>
            <a:r>
              <a:rPr lang="en-US"/>
              <a:t>we call this </a:t>
            </a:r>
            <a:r>
              <a:rPr lang="en-US">
                <a:solidFill>
                  <a:schemeClr val="folHlink"/>
                </a:solidFill>
              </a:rPr>
              <a:t>saturated</a:t>
            </a:r>
            <a:r>
              <a:rPr lang="en-US"/>
              <a:t>: </a:t>
            </a:r>
            <a:r>
              <a:rPr lang="en-US" i="1"/>
              <a:t>V</a:t>
            </a:r>
            <a:r>
              <a:rPr lang="en-US" baseline="-25000"/>
              <a:t>c</a:t>
            </a:r>
            <a:r>
              <a:rPr lang="en-US"/>
              <a:t> </a:t>
            </a:r>
            <a:r>
              <a:rPr lang="en-US">
                <a:sym typeface="Symbol" charset="2"/>
              </a:rPr>
              <a:t> </a:t>
            </a:r>
            <a:r>
              <a:rPr lang="en-US" i="1">
                <a:sym typeface="Symbol" charset="2"/>
              </a:rPr>
              <a:t>V</a:t>
            </a:r>
            <a:r>
              <a:rPr lang="en-US" baseline="-25000">
                <a:sym typeface="Symbol" charset="2"/>
              </a:rPr>
              <a:t>e</a:t>
            </a:r>
            <a:r>
              <a:rPr lang="en-US">
                <a:sym typeface="Symbol" charset="2"/>
              </a:rPr>
              <a:t> cannot dip below ~0.2 V</a:t>
            </a:r>
          </a:p>
          <a:p>
            <a:pPr lvl="1" eaLnBrk="1" hangingPunct="1">
              <a:defRPr/>
            </a:pPr>
            <a:r>
              <a:rPr lang="en-US">
                <a:sym typeface="Symbol" charset="2"/>
              </a:rPr>
              <a:t>even if </a:t>
            </a:r>
            <a:r>
              <a:rPr lang="en-US" i="1">
                <a:sym typeface="Symbol" charset="2"/>
              </a:rPr>
              <a:t>I</a:t>
            </a:r>
            <a:r>
              <a:rPr lang="en-US" baseline="-25000">
                <a:sym typeface="Symbol" charset="2"/>
              </a:rPr>
              <a:t>b</a:t>
            </a:r>
            <a:r>
              <a:rPr lang="en-US">
                <a:sym typeface="Symbol" charset="2"/>
              </a:rPr>
              <a:t> is increased, </a:t>
            </a:r>
            <a:r>
              <a:rPr lang="en-US" i="1">
                <a:sym typeface="Symbol" charset="2"/>
              </a:rPr>
              <a:t>I</a:t>
            </a:r>
            <a:r>
              <a:rPr lang="en-US" baseline="-25000">
                <a:sym typeface="Symbol" charset="2"/>
              </a:rPr>
              <a:t>c</a:t>
            </a:r>
            <a:r>
              <a:rPr lang="en-US">
                <a:sym typeface="Symbol" charset="2"/>
              </a:rPr>
              <a:t> won’t budge any more</a:t>
            </a:r>
          </a:p>
          <a:p>
            <a:pPr eaLnBrk="1" hangingPunct="1">
              <a:defRPr/>
            </a:pPr>
            <a:r>
              <a:rPr lang="en-US"/>
              <a:t>The example below is a good </a:t>
            </a:r>
            <a:r>
              <a:rPr lang="en-US">
                <a:solidFill>
                  <a:schemeClr val="accent2"/>
                </a:solidFill>
              </a:rPr>
              <a:t>logic inverter</a:t>
            </a:r>
            <a:endParaRPr lang="en-US"/>
          </a:p>
          <a:p>
            <a:pPr lvl="1" eaLnBrk="1" hangingPunct="1">
              <a:defRPr/>
            </a:pPr>
            <a:r>
              <a:rPr lang="en-US"/>
              <a:t>if </a:t>
            </a:r>
            <a:r>
              <a:rPr lang="en-US" i="1"/>
              <a:t>V</a:t>
            </a:r>
            <a:r>
              <a:rPr lang="en-US" baseline="-25000"/>
              <a:t>cc</a:t>
            </a:r>
            <a:r>
              <a:rPr lang="en-US"/>
              <a:t> = 5 V; </a:t>
            </a:r>
            <a:r>
              <a:rPr lang="en-US" i="1"/>
              <a:t>R</a:t>
            </a:r>
            <a:r>
              <a:rPr lang="en-US" baseline="-25000"/>
              <a:t>c</a:t>
            </a:r>
            <a:r>
              <a:rPr lang="en-US"/>
              <a:t> = 1 k</a:t>
            </a:r>
            <a:r>
              <a:rPr lang="en-US">
                <a:sym typeface="Symbol" charset="2"/>
              </a:rPr>
              <a:t>; </a:t>
            </a:r>
            <a:r>
              <a:rPr lang="en-US" i="1">
                <a:sym typeface="Symbol" charset="2"/>
              </a:rPr>
              <a:t>I</a:t>
            </a:r>
            <a:r>
              <a:rPr lang="en-US" baseline="-25000">
                <a:sym typeface="Symbol" charset="2"/>
              </a:rPr>
              <a:t>c</a:t>
            </a:r>
            <a:r>
              <a:rPr lang="en-US">
                <a:sym typeface="Symbol" charset="2"/>
              </a:rPr>
              <a:t>(sat)  5 mA; need </a:t>
            </a:r>
            <a:r>
              <a:rPr lang="en-US" i="1">
                <a:sym typeface="Symbol" charset="2"/>
              </a:rPr>
              <a:t>I</a:t>
            </a:r>
            <a:r>
              <a:rPr lang="en-US" baseline="-25000">
                <a:sym typeface="Symbol" charset="2"/>
              </a:rPr>
              <a:t>b</a:t>
            </a:r>
            <a:r>
              <a:rPr lang="en-US">
                <a:sym typeface="Symbol" charset="2"/>
              </a:rPr>
              <a:t> &gt; 0.05 mA</a:t>
            </a:r>
          </a:p>
          <a:p>
            <a:pPr lvl="1" eaLnBrk="1" hangingPunct="1">
              <a:defRPr/>
            </a:pPr>
            <a:r>
              <a:rPr lang="en-US">
                <a:sym typeface="Symbol" charset="2"/>
              </a:rPr>
              <a:t>so R</a:t>
            </a:r>
            <a:r>
              <a:rPr lang="en-US" baseline="-25000">
                <a:sym typeface="Symbol" charset="2"/>
              </a:rPr>
              <a:t>b</a:t>
            </a:r>
            <a:r>
              <a:rPr lang="en-US">
                <a:sym typeface="Symbol" charset="2"/>
              </a:rPr>
              <a:t> &lt; 20 k would put us safely into saturation if </a:t>
            </a:r>
            <a:r>
              <a:rPr lang="en-US" i="1">
                <a:sym typeface="Symbol" charset="2"/>
              </a:rPr>
              <a:t>V</a:t>
            </a:r>
            <a:r>
              <a:rPr lang="en-US" baseline="-25000">
                <a:sym typeface="Symbol" charset="2"/>
              </a:rPr>
              <a:t>in</a:t>
            </a:r>
            <a:r>
              <a:rPr lang="en-US">
                <a:sym typeface="Symbol" charset="2"/>
              </a:rPr>
              <a:t> = 5V</a:t>
            </a:r>
          </a:p>
          <a:p>
            <a:pPr lvl="1" eaLnBrk="1" hangingPunct="1">
              <a:defRPr/>
            </a:pPr>
            <a:r>
              <a:rPr lang="en-US">
                <a:sym typeface="Symbol" charset="2"/>
              </a:rPr>
              <a:t>now </a:t>
            </a:r>
            <a:r>
              <a:rPr lang="en-US">
                <a:solidFill>
                  <a:schemeClr val="accent2"/>
                </a:solidFill>
                <a:sym typeface="Symbol" charset="2"/>
              </a:rPr>
              <a:t>5 V in  ~0.2 V out</a:t>
            </a:r>
            <a:r>
              <a:rPr lang="en-US">
                <a:sym typeface="Symbol" charset="2"/>
              </a:rPr>
              <a:t>; </a:t>
            </a:r>
            <a:r>
              <a:rPr lang="en-US">
                <a:solidFill>
                  <a:schemeClr val="accent2"/>
                </a:solidFill>
                <a:sym typeface="Symbol" charset="2"/>
              </a:rPr>
              <a:t>&lt; 0.6 V in  5 V out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05100" y="4572000"/>
            <a:ext cx="2546350" cy="2133600"/>
            <a:chOff x="1704" y="2400"/>
            <a:chExt cx="1604" cy="134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20" y="2592"/>
              <a:ext cx="1104" cy="1152"/>
              <a:chOff x="1920" y="2400"/>
              <a:chExt cx="1104" cy="1152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2400" y="2880"/>
                <a:ext cx="240" cy="480"/>
                <a:chOff x="2256" y="2208"/>
                <a:chExt cx="240" cy="480"/>
              </a:xfrm>
            </p:grpSpPr>
            <p:sp>
              <p:nvSpPr>
                <p:cNvPr id="58391" name="Line 7"/>
                <p:cNvSpPr>
                  <a:spLocks noChangeShapeType="1"/>
                </p:cNvSpPr>
                <p:nvPr/>
              </p:nvSpPr>
              <p:spPr bwMode="auto">
                <a:xfrm>
                  <a:off x="2400" y="2352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392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400" y="2304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393" name="Line 9"/>
                <p:cNvSpPr>
                  <a:spLocks noChangeShapeType="1"/>
                </p:cNvSpPr>
                <p:nvPr/>
              </p:nvSpPr>
              <p:spPr bwMode="auto">
                <a:xfrm>
                  <a:off x="2400" y="2496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394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496" y="220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395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2256" y="2448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396" name="Line 12"/>
                <p:cNvSpPr>
                  <a:spLocks noChangeShapeType="1"/>
                </p:cNvSpPr>
                <p:nvPr/>
              </p:nvSpPr>
              <p:spPr bwMode="auto">
                <a:xfrm>
                  <a:off x="2496" y="259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8383" name="Freeform 13"/>
              <p:cNvSpPr>
                <a:spLocks/>
              </p:cNvSpPr>
              <p:nvPr/>
            </p:nvSpPr>
            <p:spPr bwMode="auto">
              <a:xfrm>
                <a:off x="2592" y="2400"/>
                <a:ext cx="96" cy="480"/>
              </a:xfrm>
              <a:custGeom>
                <a:avLst/>
                <a:gdLst>
                  <a:gd name="T0" fmla="*/ 48 w 96"/>
                  <a:gd name="T1" fmla="*/ 0 h 480"/>
                  <a:gd name="T2" fmla="*/ 48 w 96"/>
                  <a:gd name="T3" fmla="*/ 96 h 480"/>
                  <a:gd name="T4" fmla="*/ 96 w 96"/>
                  <a:gd name="T5" fmla="*/ 144 h 480"/>
                  <a:gd name="T6" fmla="*/ 0 w 96"/>
                  <a:gd name="T7" fmla="*/ 192 h 480"/>
                  <a:gd name="T8" fmla="*/ 96 w 96"/>
                  <a:gd name="T9" fmla="*/ 240 h 480"/>
                  <a:gd name="T10" fmla="*/ 0 w 96"/>
                  <a:gd name="T11" fmla="*/ 288 h 480"/>
                  <a:gd name="T12" fmla="*/ 96 w 96"/>
                  <a:gd name="T13" fmla="*/ 336 h 480"/>
                  <a:gd name="T14" fmla="*/ 0 w 96"/>
                  <a:gd name="T15" fmla="*/ 384 h 480"/>
                  <a:gd name="T16" fmla="*/ 48 w 96"/>
                  <a:gd name="T17" fmla="*/ 432 h 480"/>
                  <a:gd name="T18" fmla="*/ 48 w 96"/>
                  <a:gd name="T19" fmla="*/ 480 h 4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6"/>
                  <a:gd name="T31" fmla="*/ 0 h 480"/>
                  <a:gd name="T32" fmla="*/ 96 w 96"/>
                  <a:gd name="T33" fmla="*/ 480 h 48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6" h="480">
                    <a:moveTo>
                      <a:pt x="48" y="0"/>
                    </a:moveTo>
                    <a:lnTo>
                      <a:pt x="48" y="96"/>
                    </a:lnTo>
                    <a:lnTo>
                      <a:pt x="96" y="144"/>
                    </a:lnTo>
                    <a:lnTo>
                      <a:pt x="0" y="192"/>
                    </a:lnTo>
                    <a:lnTo>
                      <a:pt x="96" y="240"/>
                    </a:lnTo>
                    <a:lnTo>
                      <a:pt x="0" y="288"/>
                    </a:lnTo>
                    <a:lnTo>
                      <a:pt x="96" y="336"/>
                    </a:lnTo>
                    <a:lnTo>
                      <a:pt x="0" y="384"/>
                    </a:lnTo>
                    <a:lnTo>
                      <a:pt x="48" y="432"/>
                    </a:lnTo>
                    <a:lnTo>
                      <a:pt x="48" y="4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2544" y="3360"/>
                <a:ext cx="192" cy="192"/>
                <a:chOff x="4032" y="1968"/>
                <a:chExt cx="192" cy="192"/>
              </a:xfrm>
            </p:grpSpPr>
            <p:sp>
              <p:nvSpPr>
                <p:cNvPr id="58387" name="Line 15"/>
                <p:cNvSpPr>
                  <a:spLocks noChangeShapeType="1"/>
                </p:cNvSpPr>
                <p:nvPr/>
              </p:nvSpPr>
              <p:spPr bwMode="auto">
                <a:xfrm>
                  <a:off x="4128" y="196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388" name="Line 16"/>
                <p:cNvSpPr>
                  <a:spLocks noChangeShapeType="1"/>
                </p:cNvSpPr>
                <p:nvPr/>
              </p:nvSpPr>
              <p:spPr bwMode="auto">
                <a:xfrm>
                  <a:off x="4117" y="2160"/>
                  <a:ext cx="2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389" name="Line 17"/>
                <p:cNvSpPr>
                  <a:spLocks noChangeShapeType="1"/>
                </p:cNvSpPr>
                <p:nvPr/>
              </p:nvSpPr>
              <p:spPr bwMode="auto">
                <a:xfrm>
                  <a:off x="4080" y="2112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390" name="Line 18"/>
                <p:cNvSpPr>
                  <a:spLocks noChangeShapeType="1"/>
                </p:cNvSpPr>
                <p:nvPr/>
              </p:nvSpPr>
              <p:spPr bwMode="auto">
                <a:xfrm>
                  <a:off x="4032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8385" name="Freeform 19"/>
              <p:cNvSpPr>
                <a:spLocks/>
              </p:cNvSpPr>
              <p:nvPr/>
            </p:nvSpPr>
            <p:spPr bwMode="auto">
              <a:xfrm rot="-5400000">
                <a:off x="2112" y="2880"/>
                <a:ext cx="96" cy="480"/>
              </a:xfrm>
              <a:custGeom>
                <a:avLst/>
                <a:gdLst>
                  <a:gd name="T0" fmla="*/ 48 w 96"/>
                  <a:gd name="T1" fmla="*/ 0 h 480"/>
                  <a:gd name="T2" fmla="*/ 48 w 96"/>
                  <a:gd name="T3" fmla="*/ 96 h 480"/>
                  <a:gd name="T4" fmla="*/ 96 w 96"/>
                  <a:gd name="T5" fmla="*/ 144 h 480"/>
                  <a:gd name="T6" fmla="*/ 0 w 96"/>
                  <a:gd name="T7" fmla="*/ 192 h 480"/>
                  <a:gd name="T8" fmla="*/ 96 w 96"/>
                  <a:gd name="T9" fmla="*/ 240 h 480"/>
                  <a:gd name="T10" fmla="*/ 0 w 96"/>
                  <a:gd name="T11" fmla="*/ 288 h 480"/>
                  <a:gd name="T12" fmla="*/ 96 w 96"/>
                  <a:gd name="T13" fmla="*/ 336 h 480"/>
                  <a:gd name="T14" fmla="*/ 0 w 96"/>
                  <a:gd name="T15" fmla="*/ 384 h 480"/>
                  <a:gd name="T16" fmla="*/ 48 w 96"/>
                  <a:gd name="T17" fmla="*/ 432 h 480"/>
                  <a:gd name="T18" fmla="*/ 48 w 96"/>
                  <a:gd name="T19" fmla="*/ 480 h 4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6"/>
                  <a:gd name="T31" fmla="*/ 0 h 480"/>
                  <a:gd name="T32" fmla="*/ 96 w 96"/>
                  <a:gd name="T33" fmla="*/ 480 h 48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6" h="480">
                    <a:moveTo>
                      <a:pt x="48" y="0"/>
                    </a:moveTo>
                    <a:lnTo>
                      <a:pt x="48" y="96"/>
                    </a:lnTo>
                    <a:lnTo>
                      <a:pt x="96" y="144"/>
                    </a:lnTo>
                    <a:lnTo>
                      <a:pt x="0" y="192"/>
                    </a:lnTo>
                    <a:lnTo>
                      <a:pt x="96" y="240"/>
                    </a:lnTo>
                    <a:lnTo>
                      <a:pt x="0" y="288"/>
                    </a:lnTo>
                    <a:lnTo>
                      <a:pt x="96" y="336"/>
                    </a:lnTo>
                    <a:lnTo>
                      <a:pt x="0" y="384"/>
                    </a:lnTo>
                    <a:lnTo>
                      <a:pt x="48" y="432"/>
                    </a:lnTo>
                    <a:lnTo>
                      <a:pt x="48" y="4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6" name="Line 20"/>
              <p:cNvSpPr>
                <a:spLocks noChangeShapeType="1"/>
              </p:cNvSpPr>
              <p:nvPr/>
            </p:nvSpPr>
            <p:spPr bwMode="auto">
              <a:xfrm>
                <a:off x="2640" y="2928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8377" name="Text Box 21"/>
            <p:cNvSpPr txBox="1">
              <a:spLocks noChangeArrowheads="1"/>
            </p:cNvSpPr>
            <p:nvPr/>
          </p:nvSpPr>
          <p:spPr bwMode="auto">
            <a:xfrm>
              <a:off x="3014" y="3065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out</a:t>
              </a:r>
            </a:p>
          </p:txBody>
        </p:sp>
        <p:sp>
          <p:nvSpPr>
            <p:cNvPr id="58378" name="Text Box 22"/>
            <p:cNvSpPr txBox="1">
              <a:spLocks noChangeArrowheads="1"/>
            </p:cNvSpPr>
            <p:nvPr/>
          </p:nvSpPr>
          <p:spPr bwMode="auto">
            <a:xfrm>
              <a:off x="2640" y="2736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R</a:t>
              </a:r>
              <a:r>
                <a:rPr lang="en-US" sz="1600" baseline="-25000">
                  <a:solidFill>
                    <a:srgbClr val="000000"/>
                  </a:solidFill>
                </a:rPr>
                <a:t>c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58379" name="Text Box 23"/>
            <p:cNvSpPr txBox="1">
              <a:spLocks noChangeArrowheads="1"/>
            </p:cNvSpPr>
            <p:nvPr/>
          </p:nvSpPr>
          <p:spPr bwMode="auto">
            <a:xfrm>
              <a:off x="2064" y="3024"/>
              <a:ext cx="2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R</a:t>
              </a:r>
              <a:r>
                <a:rPr lang="en-US" sz="1600" baseline="-25000">
                  <a:solidFill>
                    <a:srgbClr val="000000"/>
                  </a:solidFill>
                </a:rPr>
                <a:t>b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58380" name="Text Box 24"/>
            <p:cNvSpPr txBox="1">
              <a:spLocks noChangeArrowheads="1"/>
            </p:cNvSpPr>
            <p:nvPr/>
          </p:nvSpPr>
          <p:spPr bwMode="auto">
            <a:xfrm>
              <a:off x="1704" y="3216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in</a:t>
              </a:r>
            </a:p>
          </p:txBody>
        </p:sp>
        <p:sp>
          <p:nvSpPr>
            <p:cNvPr id="58381" name="Text Box 25"/>
            <p:cNvSpPr txBox="1">
              <a:spLocks noChangeArrowheads="1"/>
            </p:cNvSpPr>
            <p:nvPr/>
          </p:nvSpPr>
          <p:spPr bwMode="auto">
            <a:xfrm>
              <a:off x="2543" y="2400"/>
              <a:ext cx="28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V</a:t>
              </a:r>
              <a:r>
                <a:rPr lang="en-US" sz="1600" baseline="-25000">
                  <a:solidFill>
                    <a:srgbClr val="000000"/>
                  </a:solidFill>
                </a:rPr>
                <a:t>cc</a:t>
              </a:r>
              <a:endParaRPr lang="en-US" sz="16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Lecture 5</a:t>
            </a:r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FC57A6-468D-9046-8FE5-A120DD080E72}" type="slidenum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9</a:t>
            </a:fld>
            <a:endParaRPr lang="en-US" smtClean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Transistor Buffer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8077200" cy="3962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/>
              <a:t>In the hookup above (</a:t>
            </a:r>
            <a:r>
              <a:rPr lang="en-US">
                <a:solidFill>
                  <a:schemeClr val="accent2"/>
                </a:solidFill>
              </a:rPr>
              <a:t>emitter follower</a:t>
            </a:r>
            <a:r>
              <a:rPr lang="en-US"/>
              <a:t>), </a:t>
            </a:r>
            <a:r>
              <a:rPr lang="en-US" i="1"/>
              <a:t>V</a:t>
            </a:r>
            <a:r>
              <a:rPr lang="en-US" baseline="-25000"/>
              <a:t>out</a:t>
            </a:r>
            <a:r>
              <a:rPr lang="en-US"/>
              <a:t> = </a:t>
            </a:r>
            <a:r>
              <a:rPr lang="en-US" i="1"/>
              <a:t>V</a:t>
            </a:r>
            <a:r>
              <a:rPr lang="en-US" baseline="-25000"/>
              <a:t>in</a:t>
            </a:r>
            <a:r>
              <a:rPr lang="en-US"/>
              <a:t> </a:t>
            </a:r>
            <a:r>
              <a:rPr lang="en-US">
                <a:sym typeface="Symbol" charset="2"/>
              </a:rPr>
              <a:t></a:t>
            </a:r>
            <a:r>
              <a:rPr lang="en-US"/>
              <a:t> 0.6</a:t>
            </a:r>
          </a:p>
          <a:p>
            <a:pPr lvl="1" eaLnBrk="1" hangingPunct="1">
              <a:defRPr/>
            </a:pPr>
            <a:r>
              <a:rPr lang="en-US"/>
              <a:t>sounds useless, right?</a:t>
            </a:r>
          </a:p>
          <a:p>
            <a:pPr lvl="1" eaLnBrk="1" hangingPunct="1">
              <a:defRPr/>
            </a:pPr>
            <a:r>
              <a:rPr lang="en-US"/>
              <a:t>there is no voltage “gain,” but there </a:t>
            </a:r>
            <a:r>
              <a:rPr lang="en-US" i="1"/>
              <a:t>is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current gain</a:t>
            </a:r>
            <a:endParaRPr lang="en-US"/>
          </a:p>
          <a:p>
            <a:pPr lvl="1" eaLnBrk="1" hangingPunct="1">
              <a:defRPr/>
            </a:pPr>
            <a:r>
              <a:rPr lang="en-US"/>
              <a:t>Imagine we wiggle </a:t>
            </a:r>
            <a:r>
              <a:rPr lang="en-US" i="1"/>
              <a:t>V</a:t>
            </a:r>
            <a:r>
              <a:rPr lang="en-US" baseline="-25000"/>
              <a:t>in</a:t>
            </a:r>
            <a:r>
              <a:rPr lang="en-US"/>
              <a:t> by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V</a:t>
            </a:r>
            <a:r>
              <a:rPr lang="en-US"/>
              <a:t>: </a:t>
            </a:r>
            <a:r>
              <a:rPr lang="en-US" i="1"/>
              <a:t>V</a:t>
            </a:r>
            <a:r>
              <a:rPr lang="en-US" baseline="-25000"/>
              <a:t>out</a:t>
            </a:r>
            <a:r>
              <a:rPr lang="en-US"/>
              <a:t> wiggles by the same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V</a:t>
            </a:r>
            <a:endParaRPr lang="en-US"/>
          </a:p>
          <a:p>
            <a:pPr lvl="1" eaLnBrk="1" hangingPunct="1">
              <a:defRPr/>
            </a:pPr>
            <a:r>
              <a:rPr lang="en-US"/>
              <a:t>so the transistor current changes by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I</a:t>
            </a:r>
            <a:r>
              <a:rPr lang="en-US" baseline="-25000"/>
              <a:t>e</a:t>
            </a:r>
            <a:r>
              <a:rPr lang="en-US"/>
              <a:t> =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V/R</a:t>
            </a:r>
            <a:r>
              <a:rPr lang="en-US"/>
              <a:t> </a:t>
            </a:r>
          </a:p>
          <a:p>
            <a:pPr lvl="1" eaLnBrk="1" hangingPunct="1">
              <a:defRPr/>
            </a:pPr>
            <a:r>
              <a:rPr lang="en-US"/>
              <a:t>but the base current changes 1/</a:t>
            </a:r>
            <a:r>
              <a:rPr lang="en-US" i="1">
                <a:sym typeface="Symbol" charset="2"/>
              </a:rPr>
              <a:t></a:t>
            </a:r>
            <a:r>
              <a:rPr lang="en-US">
                <a:sym typeface="Symbol" charset="2"/>
              </a:rPr>
              <a:t> times this (much less)</a:t>
            </a:r>
          </a:p>
          <a:p>
            <a:pPr lvl="1" eaLnBrk="1" hangingPunct="1">
              <a:defRPr/>
            </a:pPr>
            <a:r>
              <a:rPr lang="en-US">
                <a:sym typeface="Symbol" charset="2"/>
              </a:rPr>
              <a:t>so the “wiggler” </a:t>
            </a:r>
            <a:r>
              <a:rPr lang="en-US" i="1">
                <a:solidFill>
                  <a:schemeClr val="accent2"/>
                </a:solidFill>
                <a:sym typeface="Symbol" charset="2"/>
              </a:rPr>
              <a:t>thinks</a:t>
            </a:r>
            <a:r>
              <a:rPr lang="en-US">
                <a:sym typeface="Symbol" charset="2"/>
              </a:rPr>
              <a:t> the load is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V/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I</a:t>
            </a:r>
            <a:r>
              <a:rPr lang="en-US" baseline="-25000"/>
              <a:t>b</a:t>
            </a:r>
            <a:r>
              <a:rPr lang="en-US"/>
              <a:t> = </a:t>
            </a:r>
            <a:r>
              <a:rPr lang="en-US" i="1">
                <a:sym typeface="Symbol" charset="2"/>
              </a:rPr>
              <a:t>·</a:t>
            </a:r>
            <a:r>
              <a:rPr lang="en-US" i="1"/>
              <a:t>V/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I</a:t>
            </a:r>
            <a:r>
              <a:rPr lang="en-US" baseline="-25000"/>
              <a:t>e</a:t>
            </a:r>
            <a:r>
              <a:rPr lang="en-US"/>
              <a:t> = </a:t>
            </a:r>
            <a:r>
              <a:rPr lang="en-US" i="1">
                <a:sym typeface="Symbol" charset="2"/>
              </a:rPr>
              <a:t>R</a:t>
            </a:r>
          </a:p>
          <a:p>
            <a:pPr lvl="1" eaLnBrk="1" hangingPunct="1">
              <a:defRPr/>
            </a:pPr>
            <a:r>
              <a:rPr lang="en-US">
                <a:sym typeface="Symbol" charset="2"/>
              </a:rPr>
              <a:t>the load therefore is less formidable</a:t>
            </a:r>
          </a:p>
          <a:p>
            <a:pPr eaLnBrk="1" hangingPunct="1">
              <a:defRPr/>
            </a:pPr>
            <a:r>
              <a:rPr lang="en-US">
                <a:sym typeface="Symbol" charset="2"/>
              </a:rPr>
              <a:t>The “buffer” is a way to drive a load without the driver feeling the pain (as much): it’s </a:t>
            </a:r>
            <a:r>
              <a:rPr lang="en-US">
                <a:solidFill>
                  <a:schemeClr val="accent2"/>
                </a:solidFill>
                <a:sym typeface="Symbol" charset="2"/>
              </a:rPr>
              <a:t>impedance isolation</a:t>
            </a:r>
            <a:endParaRPr lang="en-US" i="1">
              <a:solidFill>
                <a:schemeClr val="accent2"/>
              </a:solidFill>
              <a:sym typeface="Symbol" charset="2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81000" y="228600"/>
            <a:ext cx="2317750" cy="2133600"/>
            <a:chOff x="1848" y="2880"/>
            <a:chExt cx="1460" cy="1344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400" y="3072"/>
              <a:ext cx="240" cy="480"/>
              <a:chOff x="2256" y="2208"/>
              <a:chExt cx="240" cy="480"/>
            </a:xfrm>
          </p:grpSpPr>
          <p:sp>
            <p:nvSpPr>
              <p:cNvPr id="60437" name="Line 7"/>
              <p:cNvSpPr>
                <a:spLocks noChangeShapeType="1"/>
              </p:cNvSpPr>
              <p:nvPr/>
            </p:nvSpPr>
            <p:spPr bwMode="auto">
              <a:xfrm>
                <a:off x="2400" y="235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8" name="Line 8"/>
              <p:cNvSpPr>
                <a:spLocks noChangeShapeType="1"/>
              </p:cNvSpPr>
              <p:nvPr/>
            </p:nvSpPr>
            <p:spPr bwMode="auto">
              <a:xfrm flipV="1">
                <a:off x="2400" y="2304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9" name="Line 9"/>
              <p:cNvSpPr>
                <a:spLocks noChangeShapeType="1"/>
              </p:cNvSpPr>
              <p:nvPr/>
            </p:nvSpPr>
            <p:spPr bwMode="auto">
              <a:xfrm>
                <a:off x="2400" y="2496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40" name="Line 10"/>
              <p:cNvSpPr>
                <a:spLocks noChangeShapeType="1"/>
              </p:cNvSpPr>
              <p:nvPr/>
            </p:nvSpPr>
            <p:spPr bwMode="auto">
              <a:xfrm flipV="1">
                <a:off x="2496" y="220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41" name="Line 11"/>
              <p:cNvSpPr>
                <a:spLocks noChangeShapeType="1"/>
              </p:cNvSpPr>
              <p:nvPr/>
            </p:nvSpPr>
            <p:spPr bwMode="auto">
              <a:xfrm flipH="1">
                <a:off x="2256" y="244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42" name="Line 12"/>
              <p:cNvSpPr>
                <a:spLocks noChangeShapeType="1"/>
              </p:cNvSpPr>
              <p:nvPr/>
            </p:nvSpPr>
            <p:spPr bwMode="auto">
              <a:xfrm>
                <a:off x="2496" y="259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25" name="Freeform 13"/>
            <p:cNvSpPr>
              <a:spLocks/>
            </p:cNvSpPr>
            <p:nvPr/>
          </p:nvSpPr>
          <p:spPr bwMode="auto">
            <a:xfrm>
              <a:off x="2592" y="3552"/>
              <a:ext cx="96" cy="480"/>
            </a:xfrm>
            <a:custGeom>
              <a:avLst/>
              <a:gdLst>
                <a:gd name="T0" fmla="*/ 48 w 96"/>
                <a:gd name="T1" fmla="*/ 0 h 480"/>
                <a:gd name="T2" fmla="*/ 48 w 96"/>
                <a:gd name="T3" fmla="*/ 96 h 480"/>
                <a:gd name="T4" fmla="*/ 96 w 96"/>
                <a:gd name="T5" fmla="*/ 144 h 480"/>
                <a:gd name="T6" fmla="*/ 0 w 96"/>
                <a:gd name="T7" fmla="*/ 192 h 480"/>
                <a:gd name="T8" fmla="*/ 96 w 96"/>
                <a:gd name="T9" fmla="*/ 240 h 480"/>
                <a:gd name="T10" fmla="*/ 0 w 96"/>
                <a:gd name="T11" fmla="*/ 288 h 480"/>
                <a:gd name="T12" fmla="*/ 96 w 96"/>
                <a:gd name="T13" fmla="*/ 336 h 480"/>
                <a:gd name="T14" fmla="*/ 0 w 96"/>
                <a:gd name="T15" fmla="*/ 384 h 480"/>
                <a:gd name="T16" fmla="*/ 48 w 96"/>
                <a:gd name="T17" fmla="*/ 432 h 480"/>
                <a:gd name="T18" fmla="*/ 48 w 96"/>
                <a:gd name="T19" fmla="*/ 480 h 4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480"/>
                <a:gd name="T32" fmla="*/ 96 w 96"/>
                <a:gd name="T33" fmla="*/ 480 h 4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480">
                  <a:moveTo>
                    <a:pt x="48" y="0"/>
                  </a:moveTo>
                  <a:lnTo>
                    <a:pt x="48" y="96"/>
                  </a:lnTo>
                  <a:lnTo>
                    <a:pt x="96" y="144"/>
                  </a:lnTo>
                  <a:lnTo>
                    <a:pt x="0" y="192"/>
                  </a:lnTo>
                  <a:lnTo>
                    <a:pt x="96" y="240"/>
                  </a:lnTo>
                  <a:lnTo>
                    <a:pt x="0" y="288"/>
                  </a:lnTo>
                  <a:lnTo>
                    <a:pt x="96" y="336"/>
                  </a:lnTo>
                  <a:lnTo>
                    <a:pt x="0" y="384"/>
                  </a:lnTo>
                  <a:lnTo>
                    <a:pt x="48" y="432"/>
                  </a:lnTo>
                  <a:lnTo>
                    <a:pt x="48" y="4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2544" y="4032"/>
              <a:ext cx="192" cy="192"/>
              <a:chOff x="4032" y="1968"/>
              <a:chExt cx="192" cy="192"/>
            </a:xfrm>
          </p:grpSpPr>
          <p:sp>
            <p:nvSpPr>
              <p:cNvPr id="60433" name="Line 15"/>
              <p:cNvSpPr>
                <a:spLocks noChangeShapeType="1"/>
              </p:cNvSpPr>
              <p:nvPr/>
            </p:nvSpPr>
            <p:spPr bwMode="auto">
              <a:xfrm>
                <a:off x="4128" y="196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4" name="Line 16"/>
              <p:cNvSpPr>
                <a:spLocks noChangeShapeType="1"/>
              </p:cNvSpPr>
              <p:nvPr/>
            </p:nvSpPr>
            <p:spPr bwMode="auto">
              <a:xfrm>
                <a:off x="4117" y="2160"/>
                <a:ext cx="2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5" name="Line 17"/>
              <p:cNvSpPr>
                <a:spLocks noChangeShapeType="1"/>
              </p:cNvSpPr>
              <p:nvPr/>
            </p:nvSpPr>
            <p:spPr bwMode="auto">
              <a:xfrm>
                <a:off x="4080" y="2112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6" name="Line 18"/>
              <p:cNvSpPr>
                <a:spLocks noChangeShapeType="1"/>
              </p:cNvSpPr>
              <p:nvPr/>
            </p:nvSpPr>
            <p:spPr bwMode="auto">
              <a:xfrm>
                <a:off x="4032" y="2064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27" name="Line 20"/>
            <p:cNvSpPr>
              <a:spLocks noChangeShapeType="1"/>
            </p:cNvSpPr>
            <p:nvPr/>
          </p:nvSpPr>
          <p:spPr bwMode="auto">
            <a:xfrm>
              <a:off x="2640" y="3552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21"/>
            <p:cNvSpPr txBox="1">
              <a:spLocks noChangeArrowheads="1"/>
            </p:cNvSpPr>
            <p:nvPr/>
          </p:nvSpPr>
          <p:spPr bwMode="auto">
            <a:xfrm>
              <a:off x="3014" y="3436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out</a:t>
              </a:r>
            </a:p>
          </p:txBody>
        </p:sp>
        <p:sp>
          <p:nvSpPr>
            <p:cNvPr id="60429" name="Text Box 22"/>
            <p:cNvSpPr txBox="1">
              <a:spLocks noChangeArrowheads="1"/>
            </p:cNvSpPr>
            <p:nvPr/>
          </p:nvSpPr>
          <p:spPr bwMode="auto">
            <a:xfrm>
              <a:off x="2672" y="3676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60430" name="Text Box 24"/>
            <p:cNvSpPr txBox="1">
              <a:spLocks noChangeArrowheads="1"/>
            </p:cNvSpPr>
            <p:nvPr/>
          </p:nvSpPr>
          <p:spPr bwMode="auto">
            <a:xfrm>
              <a:off x="1848" y="3196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in</a:t>
              </a:r>
            </a:p>
          </p:txBody>
        </p:sp>
        <p:sp>
          <p:nvSpPr>
            <p:cNvPr id="60431" name="Text Box 25"/>
            <p:cNvSpPr txBox="1">
              <a:spLocks noChangeArrowheads="1"/>
            </p:cNvSpPr>
            <p:nvPr/>
          </p:nvSpPr>
          <p:spPr bwMode="auto">
            <a:xfrm>
              <a:off x="2543" y="2880"/>
              <a:ext cx="28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V</a:t>
              </a:r>
              <a:r>
                <a:rPr lang="en-US" sz="1600" baseline="-25000">
                  <a:solidFill>
                    <a:srgbClr val="000000"/>
                  </a:solidFill>
                </a:rPr>
                <a:t>cc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60432" name="Line 26"/>
            <p:cNvSpPr>
              <a:spLocks noChangeShapeType="1"/>
            </p:cNvSpPr>
            <p:nvPr/>
          </p:nvSpPr>
          <p:spPr bwMode="auto">
            <a:xfrm flipH="1">
              <a:off x="2064" y="3312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16582</TotalTime>
  <Words>3004</Words>
  <Application>Microsoft Macintosh PowerPoint</Application>
  <PresentationFormat>On-screen Show (4:3)</PresentationFormat>
  <Paragraphs>680</Paragraphs>
  <Slides>26</Slides>
  <Notes>24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Physics 120B: Lecture 5</vt:lpstr>
      <vt:lpstr>A quick note on hexadecimal</vt:lpstr>
      <vt:lpstr>Hexadecimal, continued</vt:lpstr>
      <vt:lpstr>Logic Families</vt:lpstr>
      <vt:lpstr>Logic Family Levels</vt:lpstr>
      <vt:lpstr>Transistors</vt:lpstr>
      <vt:lpstr>BJT Amplifier Mode</vt:lpstr>
      <vt:lpstr>Switching: Driving to Saturation</vt:lpstr>
      <vt:lpstr>Transistor Buffer</vt:lpstr>
      <vt:lpstr>Field-Effect Transistors</vt:lpstr>
      <vt:lpstr>FET Generalities</vt:lpstr>
      <vt:lpstr>FET Types</vt:lpstr>
      <vt:lpstr>MOSFET Switches </vt:lpstr>
      <vt:lpstr>Data manipulation</vt:lpstr>
      <vt:lpstr>An inverter (NOT) from MOSFETS:</vt:lpstr>
      <vt:lpstr>A NAND gate from scratch:</vt:lpstr>
      <vt:lpstr>A NOR gate from scratch:</vt:lpstr>
      <vt:lpstr>All Logic from NANDs Alone</vt:lpstr>
      <vt:lpstr>One last type: XOR</vt:lpstr>
      <vt:lpstr>Rule the World</vt:lpstr>
      <vt:lpstr>Arithmetic Example</vt:lpstr>
      <vt:lpstr>Can make rule table:</vt:lpstr>
      <vt:lpstr>Binary Arithmetic in Gates</vt:lpstr>
      <vt:lpstr>8-bit binary arithmetic (cascaded)</vt:lpstr>
      <vt:lpstr>Computer technology built up from pieces</vt:lpstr>
      <vt:lpstr>Bitwise logic operators in C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Physics UCSD</cp:lastModifiedBy>
  <cp:revision>57</cp:revision>
  <dcterms:created xsi:type="dcterms:W3CDTF">2014-01-14T23:12:06Z</dcterms:created>
  <dcterms:modified xsi:type="dcterms:W3CDTF">2014-01-22T16:18:24Z</dcterms:modified>
</cp:coreProperties>
</file>