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6931-9A40-C742-AE52-5B2A5BF3C011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C5F6-CC8B-B547-81F3-6FF280A52ED1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6CB0-9BF1-F34D-931A-B79FC16F3A0C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EE8D-7601-E441-9861-2D75F62C9A98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EC02-CBE0-BB41-B84A-E62F67E7D160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A85A-C9A1-B744-97ED-236E4F2C2420}" type="datetime1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1973-C325-5F4C-86E0-8433C1DF7304}" type="datetime1">
              <a:rPr lang="en-US" smtClean="0"/>
              <a:t>1/24/14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3FF1-F31B-2940-B1D4-542D10A7C75F}" type="datetime1">
              <a:rPr lang="en-US" smtClean="0"/>
              <a:t>1/24/14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5EB55-7650-DA41-8EB8-7A2A58B3954C}" type="datetime1">
              <a:rPr lang="en-US" smtClean="0"/>
              <a:t>1/24/14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6392-C7A9-964D-8DEB-F85B58257A5A}" type="datetime1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CD59B-7D5E-0448-942A-1051A95C8104}" type="datetime1">
              <a:rPr lang="en-US" smtClean="0"/>
              <a:t>1/24/14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426ED-9BD6-634D-BE92-5F36ECBE95BF}" type="datetime1">
              <a:rPr lang="en-US" smtClean="0"/>
              <a:t>1/24/14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en.wikipedia.org/wiki/List_of_sensor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</a:p>
          <a:p>
            <a:r>
              <a:rPr lang="en-US" dirty="0" smtClean="0"/>
              <a:t>(bit incomplete</a:t>
            </a:r>
            <a:r>
              <a:rPr lang="en-US" smtClean="0"/>
              <a:t>, still)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Photodiode IV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46141"/>
            <a:ext cx="8229600" cy="1943253"/>
          </a:xfrm>
        </p:spPr>
        <p:txBody>
          <a:bodyPr/>
          <a:lstStyle/>
          <a:p>
            <a:r>
              <a:rPr lang="en-US" dirty="0" smtClean="0"/>
              <a:t>At zero or reverse bias, current is proportional to incident light power</a:t>
            </a:r>
          </a:p>
          <a:p>
            <a:pPr lvl="1"/>
            <a:r>
              <a:rPr lang="en-US" dirty="0" smtClean="0"/>
              <a:t>note approximate relation: </a:t>
            </a:r>
            <a:r>
              <a:rPr lang="en-US" i="1" dirty="0" smtClean="0"/>
              <a:t>I</a:t>
            </a:r>
            <a:r>
              <a:rPr lang="en-US" dirty="0" smtClean="0"/>
              <a:t> ≈ 0.4</a:t>
            </a:r>
            <a:r>
              <a:rPr lang="en-US" i="1" dirty="0" smtClean="0"/>
              <a:t>P</a:t>
            </a:r>
          </a:p>
          <a:p>
            <a:pPr lvl="1"/>
            <a:r>
              <a:rPr lang="en-US" dirty="0" smtClean="0"/>
              <a:t>matches quantum expectations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photodiode-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990142"/>
            <a:ext cx="6604000" cy="35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Passage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often need to know if something is physically present, has passed through, count rotations, etc.</a:t>
            </a:r>
          </a:p>
          <a:p>
            <a:r>
              <a:rPr lang="en-US" dirty="0" smtClean="0"/>
              <a:t>Can have simple scheme of light source and light detector, where the something of interest passes between</a:t>
            </a:r>
          </a:p>
          <a:p>
            <a:pPr lvl="1"/>
            <a:r>
              <a:rPr lang="en-US" dirty="0" smtClean="0"/>
              <a:t>termed a </a:t>
            </a:r>
            <a:r>
              <a:rPr lang="en-US" i="1" dirty="0" err="1" smtClean="0">
                <a:solidFill>
                  <a:schemeClr val="accent4"/>
                </a:solidFill>
              </a:rPr>
              <a:t>photogate</a:t>
            </a:r>
            <a:endParaRPr lang="en-US" i="1" dirty="0" smtClean="0">
              <a:solidFill>
                <a:schemeClr val="accent4"/>
              </a:solidFill>
            </a:endParaRPr>
          </a:p>
          <a:p>
            <a:pPr lvl="1"/>
            <a:r>
              <a:rPr lang="en-US" dirty="0" smtClean="0"/>
              <a:t>interruption of light level pretty unmistakably sensed</a:t>
            </a:r>
          </a:p>
          <a:p>
            <a:pPr lvl="1"/>
            <a:r>
              <a:rPr lang="en-US" dirty="0" smtClean="0"/>
              <a:t>pulse duration, via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pulseIn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, may even speak to velocity</a:t>
            </a:r>
          </a:p>
          <a:p>
            <a:r>
              <a:rPr lang="en-US" dirty="0" smtClean="0"/>
              <a:t>Magnetic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Exploit temperature dependence of materials</a:t>
            </a:r>
          </a:p>
          <a:p>
            <a:pPr lvl="1"/>
            <a:r>
              <a:rPr lang="en-US" dirty="0" smtClean="0"/>
              <a:t>RTD: resistive temperature device</a:t>
            </a:r>
          </a:p>
          <a:p>
            <a:pPr lvl="2"/>
            <a:r>
              <a:rPr lang="en-US" dirty="0" smtClean="0"/>
              <a:t>usually laser-etched platinum spiral, often 1000 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 + 3.85×(T °C)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</a:p>
          <a:p>
            <a:pPr lvl="2"/>
            <a:r>
              <a:rPr lang="en-US" dirty="0" smtClean="0">
                <a:latin typeface="Calibri (Body)"/>
                <a:cs typeface="Calibri (Body)"/>
              </a:rPr>
              <a:t>linear, good absolute calibration</a:t>
            </a:r>
          </a:p>
          <a:p>
            <a:pPr lvl="2"/>
            <a:r>
              <a:rPr lang="en-US" dirty="0" smtClean="0">
                <a:latin typeface="Calibri (Body)"/>
                <a:cs typeface="Calibri (Body)"/>
              </a:rPr>
              <a:t>but a resistor: need to fashion accurate current source and read off voltage (make ohmmeter)</a:t>
            </a:r>
          </a:p>
          <a:p>
            <a:pPr lvl="1"/>
            <a:r>
              <a:rPr lang="en-US" dirty="0" err="1" smtClean="0">
                <a:latin typeface="Calibri (Body)"/>
                <a:cs typeface="Calibri (Body)"/>
              </a:rPr>
              <a:t>thermistor</a:t>
            </a:r>
            <a:r>
              <a:rPr lang="en-US" dirty="0" smtClean="0">
                <a:latin typeface="Calibri (Body)"/>
                <a:cs typeface="Calibri (Body)"/>
              </a:rPr>
              <a:t>: exploits conduction electron density as </a:t>
            </a:r>
            <a:r>
              <a:rPr lang="en-US" i="1" dirty="0" err="1" smtClean="0">
                <a:latin typeface="Calibri (Body)"/>
                <a:cs typeface="Calibri (Body)"/>
              </a:rPr>
              <a:t>e</a:t>
            </a:r>
            <a:r>
              <a:rPr lang="en-US" baseline="30000" dirty="0" err="1" smtClean="0">
                <a:latin typeface="Calibri (Body)"/>
                <a:cs typeface="Calibri (Body)"/>
              </a:rPr>
              <a:t>T</a:t>
            </a:r>
            <a:endParaRPr lang="en-US" dirty="0" smtClean="0">
              <a:latin typeface="Calibri (Body)"/>
              <a:cs typeface="Calibri (Body)"/>
            </a:endParaRPr>
          </a:p>
          <a:p>
            <a:pPr lvl="2"/>
            <a:r>
              <a:rPr lang="en-US" dirty="0" smtClean="0">
                <a:latin typeface="Calibri (Body)"/>
                <a:cs typeface="Calibri (Body)"/>
              </a:rPr>
              <a:t>nonlinear, due to exponential dependence on T</a:t>
            </a:r>
          </a:p>
          <a:p>
            <a:pPr lvl="1"/>
            <a:r>
              <a:rPr lang="en-US" dirty="0" smtClean="0">
                <a:latin typeface="Calibri (Body)"/>
                <a:cs typeface="Calibri (Body)"/>
              </a:rPr>
              <a:t>AD-590: Analog Devices</a:t>
            </a:r>
          </a:p>
          <a:p>
            <a:pPr lvl="2"/>
            <a:r>
              <a:rPr lang="en-US" dirty="0" smtClean="0">
                <a:latin typeface="Calibri (Body)"/>
                <a:cs typeface="Calibri (Body)"/>
              </a:rPr>
              <a:t>supply 5 V and a route for current (resistor), and output current is proportional to temperature</a:t>
            </a:r>
          </a:p>
          <a:p>
            <a:pPr lvl="2"/>
            <a:r>
              <a:rPr lang="en-US" dirty="0" smtClean="0">
                <a:latin typeface="Calibri (Body)"/>
                <a:cs typeface="Calibri (Body)"/>
              </a:rPr>
              <a:t>measure current as voltage across provided resistor</a:t>
            </a:r>
          </a:p>
          <a:p>
            <a:r>
              <a:rPr lang="en-US" dirty="0" smtClean="0">
                <a:latin typeface="Calibri (Body)"/>
                <a:cs typeface="Calibri (Body)"/>
              </a:rPr>
              <a:t>Caution: resistors often 200 </a:t>
            </a:r>
            <a:r>
              <a:rPr lang="en-US" dirty="0" err="1" smtClean="0">
                <a:latin typeface="Calibri (Body)"/>
                <a:cs typeface="Calibri (Body)"/>
              </a:rPr>
              <a:t>ppm</a:t>
            </a:r>
            <a:r>
              <a:rPr lang="en-US" dirty="0" smtClean="0">
                <a:latin typeface="Calibri (Body)"/>
                <a:cs typeface="Calibri (Body)"/>
              </a:rPr>
              <a:t> per °C</a:t>
            </a:r>
          </a:p>
          <a:p>
            <a:pPr lvl="1"/>
            <a:r>
              <a:rPr lang="en-US" dirty="0" smtClean="0">
                <a:latin typeface="Calibri (Body)"/>
                <a:cs typeface="Calibri (Body)"/>
              </a:rPr>
              <a:t>for accuracy, may want low “</a:t>
            </a:r>
            <a:r>
              <a:rPr lang="en-US" dirty="0" err="1" smtClean="0">
                <a:latin typeface="Calibri (Body)"/>
                <a:cs typeface="Calibri (Body)"/>
              </a:rPr>
              <a:t>tempco</a:t>
            </a:r>
            <a:r>
              <a:rPr lang="en-US" dirty="0" smtClean="0">
                <a:latin typeface="Calibri (Body)"/>
                <a:cs typeface="Calibri (Body)"/>
              </a:rPr>
              <a:t>” resistors</a:t>
            </a:r>
            <a:endParaRPr lang="en-US" dirty="0">
              <a:latin typeface="Calibri (Body)"/>
              <a:cs typeface="Calibri (Body)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Microphone is transducer for acoustic vibrations into voltage</a:t>
            </a:r>
          </a:p>
          <a:p>
            <a:pPr lvl="1"/>
            <a:r>
              <a:rPr lang="en-US" dirty="0" smtClean="0"/>
              <a:t>usually membrane that vibrates is part of capacitor</a:t>
            </a:r>
          </a:p>
          <a:p>
            <a:pPr lvl="1"/>
            <a:r>
              <a:rPr lang="en-US" dirty="0" smtClean="0"/>
              <a:t>can rectify resulting waveform, low-pass, and measure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Flux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loop of wire (or many loops) will develop EMF according to changing magnetic field</a:t>
            </a:r>
          </a:p>
          <a:p>
            <a:pPr lvl="1"/>
            <a:r>
              <a:rPr lang="en-US" dirty="0" smtClean="0"/>
              <a:t>can amplify, rectify, etc.</a:t>
            </a:r>
          </a:p>
          <a:p>
            <a:r>
              <a:rPr lang="en-US" dirty="0" smtClean="0"/>
              <a:t>A Hall sensor can measure DC magnetic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pads: 2 conductors separated by carbon film, squeezes out; so more conductivity: bite pads</a:t>
            </a:r>
          </a:p>
          <a:p>
            <a:r>
              <a:rPr lang="en-US" dirty="0" smtClean="0"/>
              <a:t>Capacitive pressure deflects membrane (lab pressure meter)</a:t>
            </a:r>
          </a:p>
          <a:p>
            <a:r>
              <a:rPr lang="en-US" dirty="0" smtClean="0"/>
              <a:t>Party-roller paper tube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Mass/Weight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“Spring” stretch plus </a:t>
            </a:r>
            <a:r>
              <a:rPr lang="en-US" dirty="0" err="1" smtClean="0"/>
              <a:t>flexometer</a:t>
            </a:r>
            <a:r>
              <a:rPr lang="en-US" dirty="0" smtClean="0"/>
              <a:t> (strain gauge)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Strain gauge can tell you about minute flexing of a structural beam/material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HM55B Compass Module from Parallax ($30)</a:t>
            </a:r>
          </a:p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infrared motion sensor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Sensing Categories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Voltage</a:t>
            </a:r>
          </a:p>
          <a:p>
            <a:pPr lvl="1"/>
            <a:r>
              <a:rPr lang="en-US" dirty="0" smtClean="0"/>
              <a:t>starting easy: analog in</a:t>
            </a:r>
          </a:p>
          <a:p>
            <a:r>
              <a:rPr lang="en-US" dirty="0" smtClean="0"/>
              <a:t>Distance</a:t>
            </a:r>
          </a:p>
          <a:p>
            <a:pPr lvl="1"/>
            <a:r>
              <a:rPr lang="en-US" dirty="0" smtClean="0"/>
              <a:t>acoustic or light</a:t>
            </a:r>
          </a:p>
          <a:p>
            <a:r>
              <a:rPr lang="en-US" dirty="0" smtClean="0"/>
              <a:t>Speed</a:t>
            </a:r>
          </a:p>
          <a:p>
            <a:pPr lvl="1"/>
            <a:r>
              <a:rPr lang="en-US" dirty="0" smtClean="0"/>
              <a:t>hard; usu. via distance</a:t>
            </a:r>
          </a:p>
          <a:p>
            <a:r>
              <a:rPr lang="en-US" dirty="0" smtClean="0"/>
              <a:t>Acceleration</a:t>
            </a:r>
          </a:p>
          <a:p>
            <a:pPr lvl="1"/>
            <a:r>
              <a:rPr lang="en-US" dirty="0" smtClean="0"/>
              <a:t>accelerometers</a:t>
            </a:r>
          </a:p>
          <a:p>
            <a:r>
              <a:rPr lang="en-US" dirty="0" smtClean="0"/>
              <a:t>Light Level</a:t>
            </a:r>
          </a:p>
          <a:p>
            <a:pPr lvl="1"/>
            <a:r>
              <a:rPr lang="en-US" dirty="0" smtClean="0"/>
              <a:t>phototransistors, photodiodes</a:t>
            </a:r>
          </a:p>
          <a:p>
            <a:r>
              <a:rPr lang="en-US" dirty="0" smtClean="0"/>
              <a:t>Object Passage</a:t>
            </a:r>
          </a:p>
          <a:p>
            <a:pPr lvl="1"/>
            <a:r>
              <a:rPr lang="en-US" dirty="0" err="1" smtClean="0"/>
              <a:t>photogate</a:t>
            </a:r>
            <a:r>
              <a:rPr lang="en-US" dirty="0" smtClean="0"/>
              <a:t> (light source/sense)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Sound Level</a:t>
            </a:r>
          </a:p>
          <a:p>
            <a:pPr lvl="1"/>
            <a:r>
              <a:rPr lang="en-US" dirty="0" smtClean="0"/>
              <a:t>microphone to rectifier?</a:t>
            </a:r>
          </a:p>
          <a:p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RTD, </a:t>
            </a:r>
            <a:r>
              <a:rPr lang="en-US" dirty="0" err="1" smtClean="0"/>
              <a:t>thermistor</a:t>
            </a:r>
            <a:r>
              <a:rPr lang="en-US" dirty="0" smtClean="0"/>
              <a:t>, AD-590</a:t>
            </a:r>
          </a:p>
          <a:p>
            <a:r>
              <a:rPr lang="en-US" dirty="0" smtClean="0"/>
              <a:t>Magnetic Flux</a:t>
            </a:r>
          </a:p>
          <a:p>
            <a:pPr lvl="1"/>
            <a:r>
              <a:rPr lang="en-US" dirty="0" smtClean="0"/>
              <a:t>coil and EMF</a:t>
            </a:r>
          </a:p>
          <a:p>
            <a:r>
              <a:rPr lang="en-US" dirty="0" smtClean="0"/>
              <a:t>Pressure</a:t>
            </a:r>
          </a:p>
          <a:p>
            <a:pPr lvl="1"/>
            <a:r>
              <a:rPr lang="en-US" dirty="0" smtClean="0"/>
              <a:t>pads?</a:t>
            </a:r>
          </a:p>
          <a:p>
            <a:r>
              <a:rPr lang="en-US" dirty="0" smtClean="0"/>
              <a:t>Mass</a:t>
            </a:r>
          </a:p>
          <a:p>
            <a:pPr lvl="1"/>
            <a:r>
              <a:rPr lang="en-US" dirty="0" smtClean="0"/>
              <a:t>spring stretch?</a:t>
            </a:r>
          </a:p>
          <a:p>
            <a:r>
              <a:rPr lang="en-US" dirty="0" smtClean="0"/>
              <a:t>Strain</a:t>
            </a:r>
          </a:p>
          <a:p>
            <a:pPr lvl="1"/>
            <a:r>
              <a:rPr lang="en-US" dirty="0" smtClean="0"/>
              <a:t>strain gauge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85977" y="6126163"/>
            <a:ext cx="6404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http://en.wikipedia.org/wiki/List_of_sensors</a:t>
            </a:r>
            <a:r>
              <a:rPr lang="en-US" dirty="0" smtClean="0"/>
              <a:t> for overwhelming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Crudest version is digital: HIGH or LOW: </a:t>
            </a:r>
            <a:r>
              <a:rPr lang="en-US" dirty="0" smtClean="0">
                <a:solidFill>
                  <a:srgbClr val="FF0000"/>
                </a:solidFill>
              </a:rPr>
              <a:t>1-bit</a:t>
            </a:r>
            <a:r>
              <a:rPr lang="en-US" dirty="0" smtClean="0"/>
              <a:t> resolution</a:t>
            </a:r>
          </a:p>
          <a:p>
            <a:pPr lvl="1"/>
            <a:r>
              <a:rPr lang="en-US" dirty="0" smtClean="0"/>
              <a:t>lots of digital inputs to handle this</a:t>
            </a:r>
          </a:p>
          <a:p>
            <a:pPr lvl="1"/>
            <a:r>
              <a:rPr lang="en-US" dirty="0" smtClean="0"/>
              <a:t>option for internal pull-up resistor to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cc</a:t>
            </a:r>
            <a:endParaRPr lang="en-US" dirty="0" smtClean="0"/>
          </a:p>
          <a:p>
            <a:r>
              <a:rPr lang="en-US" dirty="0" smtClean="0"/>
              <a:t>Analog in provides </a:t>
            </a:r>
            <a:r>
              <a:rPr lang="en-US" dirty="0" smtClean="0">
                <a:solidFill>
                  <a:srgbClr val="FF0000"/>
                </a:solidFill>
              </a:rPr>
              <a:t>10-bit </a:t>
            </a:r>
            <a:r>
              <a:rPr lang="en-US" dirty="0" smtClean="0"/>
              <a:t>(0−1023) on </a:t>
            </a:r>
            <a:r>
              <a:rPr lang="en-US" dirty="0" err="1" smtClean="0"/>
              <a:t>Arduino</a:t>
            </a:r>
            <a:endParaRPr lang="en-US" dirty="0" smtClean="0"/>
          </a:p>
          <a:p>
            <a:pPr lvl="1"/>
            <a:r>
              <a:rPr lang="en-US" dirty="0" smtClean="0"/>
              <a:t>considered on crude-to-modest side: 50 mV in 5 V</a:t>
            </a:r>
          </a:p>
          <a:p>
            <a:pPr lvl="1"/>
            <a:r>
              <a:rPr lang="en-US" dirty="0" smtClean="0"/>
              <a:t>high-end is </a:t>
            </a:r>
            <a:r>
              <a:rPr lang="en-US" dirty="0" smtClean="0">
                <a:solidFill>
                  <a:srgbClr val="FF0000"/>
                </a:solidFill>
              </a:rPr>
              <a:t>16-bit </a:t>
            </a:r>
            <a:r>
              <a:rPr lang="en-US" dirty="0" smtClean="0"/>
              <a:t>(65536 values)</a:t>
            </a:r>
          </a:p>
          <a:p>
            <a:pPr lvl="2"/>
            <a:r>
              <a:rPr lang="en-US" dirty="0" smtClean="0"/>
              <a:t>seldom meaningful to carry more precision than this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12-bit</a:t>
            </a:r>
            <a:r>
              <a:rPr lang="en-US" dirty="0" smtClean="0"/>
              <a:t> is also common, and 4× improvement over 10-bit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8-bit</a:t>
            </a:r>
            <a:r>
              <a:rPr lang="en-US" dirty="0" smtClean="0"/>
              <a:t> is painful: 0.2 V in 5 V</a:t>
            </a:r>
          </a:p>
          <a:p>
            <a:pPr lvl="2"/>
            <a:r>
              <a:rPr lang="en-US" dirty="0" smtClean="0"/>
              <a:t>but fine for some applications</a:t>
            </a:r>
          </a:p>
          <a:p>
            <a:r>
              <a:rPr lang="en-US" dirty="0" smtClean="0"/>
              <a:t>Voltage is seldom what you fundamentally want to know, but is often the electronic analog of a physical quantity of greater interest</a:t>
            </a:r>
          </a:p>
          <a:p>
            <a:pPr lvl="1"/>
            <a:r>
              <a:rPr lang="en-US" dirty="0" smtClean="0"/>
              <a:t>generally, “converter” can be termed </a:t>
            </a:r>
            <a:r>
              <a:rPr lang="en-US" i="1" dirty="0" smtClean="0">
                <a:solidFill>
                  <a:srgbClr val="8064A2"/>
                </a:solidFill>
              </a:rPr>
              <a:t>transducer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120B metric</a:t>
            </a:r>
          </a:p>
          <a:p>
            <a:pPr lvl="1"/>
            <a:r>
              <a:rPr lang="en-US" dirty="0" smtClean="0"/>
              <a:t>collision avoidance; parallel park; target approach</a:t>
            </a:r>
          </a:p>
          <a:p>
            <a:r>
              <a:rPr lang="en-US" dirty="0" smtClean="0"/>
              <a:t>Acoustic variety</a:t>
            </a:r>
          </a:p>
          <a:p>
            <a:pPr lvl="1"/>
            <a:r>
              <a:rPr lang="en-US" dirty="0" smtClean="0"/>
              <a:t>ultrasound burst and time-of-flight measurement</a:t>
            </a:r>
          </a:p>
          <a:p>
            <a:pPr lvl="1"/>
            <a:r>
              <a:rPr lang="en-US" dirty="0" smtClean="0"/>
              <a:t>Parallax Ping unit is integrated unit, $30</a:t>
            </a:r>
          </a:p>
          <a:p>
            <a:pPr lvl="2"/>
            <a:r>
              <a:rPr lang="en-US" dirty="0" smtClean="0"/>
              <a:t>2 cm to 3 </a:t>
            </a:r>
            <a:r>
              <a:rPr lang="en-US" dirty="0" err="1" smtClean="0"/>
              <a:t>m</a:t>
            </a:r>
            <a:r>
              <a:rPr lang="en-US" dirty="0" smtClean="0"/>
              <a:t> (dep. on surface type)</a:t>
            </a:r>
          </a:p>
          <a:p>
            <a:pPr lvl="1"/>
            <a:r>
              <a:rPr lang="en-US" dirty="0" smtClean="0"/>
              <a:t>must send 2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s pulse on SIG pin</a:t>
            </a:r>
          </a:p>
          <a:p>
            <a:pPr lvl="1"/>
            <a:r>
              <a:rPr lang="en-US" dirty="0" smtClean="0"/>
              <a:t>then listen for return pulse</a:t>
            </a:r>
          </a:p>
          <a:p>
            <a:pPr lvl="2"/>
            <a:r>
              <a:rPr lang="en-US" dirty="0" smtClean="0"/>
              <a:t>duration of pulse is round-trip time</a:t>
            </a:r>
          </a:p>
          <a:p>
            <a:pPr lvl="1"/>
            <a:r>
              <a:rPr lang="en-US" dirty="0" smtClean="0"/>
              <a:t>must switch same pin between input/output</a:t>
            </a:r>
          </a:p>
          <a:p>
            <a:pPr lvl="1"/>
            <a:r>
              <a:rPr lang="en-US" dirty="0" smtClean="0"/>
              <a:t>use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pulseIn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to measure input duration</a:t>
            </a:r>
          </a:p>
          <a:p>
            <a:r>
              <a:rPr lang="en-US" dirty="0" smtClean="0"/>
              <a:t>Other modules in lab to roll your own acoustic sensor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ping.jpg"/>
          <p:cNvPicPr>
            <a:picLocks noChangeAspect="1"/>
          </p:cNvPicPr>
          <p:nvPr/>
        </p:nvPicPr>
        <p:blipFill>
          <a:blip r:embed="rId2"/>
          <a:srcRect l="9670" t="23625" r="9517" b="24135"/>
          <a:stretch>
            <a:fillRect/>
          </a:stretch>
        </p:blipFill>
        <p:spPr>
          <a:xfrm>
            <a:off x="6508013" y="2785961"/>
            <a:ext cx="2565827" cy="1658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via Light?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time-of-flight; forget about it! Leave that to pros</a:t>
            </a:r>
          </a:p>
          <a:p>
            <a:r>
              <a:rPr lang="en-US" dirty="0" smtClean="0"/>
              <a:t>Clever sensing of angle between emitter and receiver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Detector is linear array behind lens</a:t>
            </a:r>
          </a:p>
          <a:p>
            <a:pPr lvl="1"/>
            <a:r>
              <a:rPr lang="en-US" dirty="0" smtClean="0"/>
              <a:t>angle maps to position, indicating distance</a:t>
            </a:r>
          </a:p>
          <a:p>
            <a:r>
              <a:rPr lang="en-US" dirty="0" smtClean="0"/>
              <a:t>Smarts on board, so GND, +5 V in; analog voltage out proportional to distance, though not linearly </a:t>
            </a:r>
            <a:r>
              <a:rPr lang="en-US" dirty="0" smtClean="0"/>
              <a:t>so</a:t>
            </a:r>
          </a:p>
          <a:p>
            <a:r>
              <a:rPr lang="en-US" dirty="0" smtClean="0"/>
              <a:t>Also a proximity version: logic out dep. on “too close”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gp2d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5" y="2047376"/>
            <a:ext cx="1724025" cy="1438275"/>
          </a:xfrm>
          <a:prstGeom prst="rect">
            <a:avLst/>
          </a:prstGeom>
        </p:spPr>
      </p:pic>
      <p:pic>
        <p:nvPicPr>
          <p:cNvPr id="7" name="Picture 6" descr="gp2d12angl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678" y="1886108"/>
            <a:ext cx="3153300" cy="2138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08910" y="1840021"/>
            <a:ext cx="3479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from http://</a:t>
            </a:r>
            <a:r>
              <a:rPr lang="en-US" sz="1400" dirty="0" err="1" smtClean="0"/>
              <a:t>roborugby.ucd.ie/distsensor.html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Speed?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Galileo and Einstein would both agree that this is hard to directly sense</a:t>
            </a:r>
          </a:p>
          <a:p>
            <a:r>
              <a:rPr lang="en-US" dirty="0" smtClean="0"/>
              <a:t>Options</a:t>
            </a:r>
          </a:p>
          <a:p>
            <a:pPr lvl="1"/>
            <a:r>
              <a:rPr lang="en-US" dirty="0" smtClean="0"/>
              <a:t>measure distance and rate of change</a:t>
            </a:r>
          </a:p>
          <a:p>
            <a:pPr lvl="2"/>
            <a:r>
              <a:rPr lang="en-US" dirty="0" smtClean="0"/>
              <a:t>noise in distance measurement can make for ratty/spiky velocity</a:t>
            </a:r>
          </a:p>
          <a:p>
            <a:pPr lvl="1"/>
            <a:r>
              <a:rPr lang="en-US" dirty="0" smtClean="0"/>
              <a:t>Doppler?</a:t>
            </a:r>
          </a:p>
          <a:p>
            <a:pPr lvl="1"/>
            <a:r>
              <a:rPr lang="en-US" dirty="0" smtClean="0"/>
              <a:t>measure rotation rate of wheel or axle engaged in motion</a:t>
            </a:r>
          </a:p>
          <a:p>
            <a:pPr lvl="2"/>
            <a:r>
              <a:rPr lang="en-US" dirty="0" smtClean="0"/>
              <a:t>what speedometers do</a:t>
            </a:r>
          </a:p>
          <a:p>
            <a:pPr lvl="2"/>
            <a:r>
              <a:rPr lang="en-US" dirty="0" smtClean="0"/>
              <a:t>can use </a:t>
            </a:r>
            <a:r>
              <a:rPr lang="en-US" dirty="0" err="1" smtClean="0"/>
              <a:t>photogate</a:t>
            </a:r>
            <a:r>
              <a:rPr lang="en-US" dirty="0" smtClean="0"/>
              <a:t> for once/revolution knowledge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8286"/>
            <a:ext cx="8229600" cy="330985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is something we </a:t>
            </a:r>
            <a:r>
              <a:rPr lang="en-US" i="1" dirty="0" smtClean="0"/>
              <a:t>can </a:t>
            </a:r>
            <a:r>
              <a:rPr lang="en-US" dirty="0" smtClean="0"/>
              <a:t>directly sense</a:t>
            </a:r>
          </a:p>
          <a:p>
            <a:r>
              <a:rPr lang="en-US" dirty="0" smtClean="0"/>
              <a:t>Recent rapid advances; driven by </a:t>
            </a:r>
            <a:r>
              <a:rPr lang="en-US" dirty="0" err="1" smtClean="0"/>
              <a:t>MEMs</a:t>
            </a:r>
            <a:r>
              <a:rPr lang="en-US" dirty="0" smtClean="0"/>
              <a:t> and </a:t>
            </a:r>
            <a:r>
              <a:rPr lang="en-US" dirty="0" err="1" smtClean="0"/>
              <a:t>smartphones</a:t>
            </a:r>
            <a:endParaRPr lang="en-US" dirty="0" smtClean="0"/>
          </a:p>
          <a:p>
            <a:pPr lvl="1"/>
            <a:r>
              <a:rPr lang="en-US" dirty="0" smtClean="0"/>
              <a:t>3-axis accelerometer based on micro-cantilevers </a:t>
            </a:r>
            <a:r>
              <a:rPr lang="en-US" dirty="0" err="1" smtClean="0"/>
              <a:t>capacitively</a:t>
            </a:r>
            <a:r>
              <a:rPr lang="en-US" dirty="0" smtClean="0"/>
              <a:t> sensed</a:t>
            </a:r>
          </a:p>
          <a:p>
            <a:pPr lvl="1"/>
            <a:r>
              <a:rPr lang="en-US" dirty="0" smtClean="0"/>
              <a:t>bitty MMA7361L unit, $15</a:t>
            </a:r>
          </a:p>
          <a:p>
            <a:pPr lvl="2"/>
            <a:r>
              <a:rPr lang="en-US" dirty="0" smtClean="0"/>
              <a:t> centers output on ½ of 3.3 V</a:t>
            </a:r>
          </a:p>
          <a:p>
            <a:pPr lvl="2"/>
            <a:r>
              <a:rPr lang="en-US" dirty="0" smtClean="0"/>
              <a:t>default roughly ±1.5g, but can </a:t>
            </a:r>
            <a:r>
              <a:rPr lang="en-US" dirty="0" err="1" smtClean="0"/>
              <a:t>config</a:t>
            </a:r>
            <a:r>
              <a:rPr lang="en-US" dirty="0" smtClean="0"/>
              <a:t>. for ±6g</a:t>
            </a:r>
          </a:p>
          <a:p>
            <a:pPr lvl="2"/>
            <a:r>
              <a:rPr lang="en-US" dirty="0" smtClean="0"/>
              <a:t>zero-</a:t>
            </a:r>
            <a:r>
              <a:rPr lang="en-US" dirty="0" err="1" smtClean="0"/>
              <a:t>g</a:t>
            </a:r>
            <a:r>
              <a:rPr lang="en-US" dirty="0" smtClean="0"/>
              <a:t> detection and digital flag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3d-accel-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11809"/>
            <a:ext cx="2381250" cy="2381250"/>
          </a:xfrm>
          <a:prstGeom prst="rect">
            <a:avLst/>
          </a:prstGeom>
        </p:spPr>
      </p:pic>
      <p:pic>
        <p:nvPicPr>
          <p:cNvPr id="7" name="Picture 6" descr="3d-ac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211809"/>
            <a:ext cx="2381250" cy="2381250"/>
          </a:xfrm>
          <a:prstGeom prst="rect">
            <a:avLst/>
          </a:prstGeom>
        </p:spPr>
      </p:pic>
      <p:pic>
        <p:nvPicPr>
          <p:cNvPr id="8" name="Picture 7" descr="3d-accel-qt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5550" y="4211809"/>
            <a:ext cx="238125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4"/>
            <a:ext cx="4250461" cy="5533871"/>
          </a:xfrm>
        </p:spPr>
        <p:txBody>
          <a:bodyPr/>
          <a:lstStyle/>
          <a:p>
            <a:r>
              <a:rPr lang="en-US" dirty="0" smtClean="0"/>
              <a:t>Lots of options: phototransistor, photodiode most common</a:t>
            </a:r>
          </a:p>
          <a:p>
            <a:pPr lvl="1"/>
            <a:r>
              <a:rPr lang="en-US" dirty="0" smtClean="0"/>
              <a:t>photons knock electrons loose, which either constitute a base current (phototransistor) or direct into current (photodiode)</a:t>
            </a:r>
          </a:p>
          <a:p>
            <a:r>
              <a:rPr lang="en-US" dirty="0" smtClean="0"/>
              <a:t>Phototransistor (right) effectively has some gain already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kΩ</a:t>
            </a:r>
            <a:r>
              <a:rPr lang="en-US" dirty="0" smtClean="0"/>
              <a:t> usually about right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 descr="Phototransistor_amplifier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015840"/>
            <a:ext cx="381000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Photodiode Read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options for photodiode</a:t>
            </a:r>
          </a:p>
          <a:p>
            <a:pPr lvl="1"/>
            <a:r>
              <a:rPr lang="en-US" dirty="0" smtClean="0"/>
              <a:t>reverse bias, developing voltage across resistor</a:t>
            </a:r>
          </a:p>
          <a:p>
            <a:pPr lvl="1"/>
            <a:r>
              <a:rPr lang="en-US" dirty="0" smtClean="0"/>
              <a:t>zero bias, in op-amp feedback mode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Typically &lt; 0.4 A per Watt incident</a:t>
            </a:r>
          </a:p>
          <a:p>
            <a:pPr lvl="1"/>
            <a:r>
              <a:rPr lang="en-US" dirty="0" smtClean="0"/>
              <a:t>stream of photons at 550 nm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0.447 A at 100% Q.E.</a:t>
            </a:r>
          </a:p>
          <a:p>
            <a:pPr lvl="1"/>
            <a:r>
              <a:rPr lang="en-US" dirty="0" smtClean="0">
                <a:sym typeface="Wingdings"/>
              </a:rPr>
              <a:t>so 1 mm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detector in full sun (1000 W/m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) is 1 </a:t>
            </a:r>
            <a:r>
              <a:rPr lang="en-US" dirty="0" err="1" smtClean="0">
                <a:sym typeface="Wingdings"/>
              </a:rPr>
              <a:t>mW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thus at best 0.5 </a:t>
            </a:r>
            <a:r>
              <a:rPr lang="en-US" dirty="0" err="1" smtClean="0">
                <a:sym typeface="Wingdings"/>
              </a:rPr>
              <a:t>mA</a:t>
            </a:r>
            <a:r>
              <a:rPr lang="en-US" dirty="0" smtClean="0">
                <a:sym typeface="Wingdings"/>
              </a:rPr>
              <a:t> current (puny)</a:t>
            </a:r>
          </a:p>
          <a:p>
            <a:pPr lvl="1"/>
            <a:r>
              <a:rPr lang="en-US" dirty="0" smtClean="0">
                <a:sym typeface="Wingdings"/>
              </a:rPr>
              <a:t>tend to want pretty large resistor to build up voltage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pd-circ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62200"/>
            <a:ext cx="1851406" cy="1578864"/>
          </a:xfrm>
          <a:prstGeom prst="rect">
            <a:avLst/>
          </a:prstGeom>
        </p:spPr>
      </p:pic>
      <p:pic>
        <p:nvPicPr>
          <p:cNvPr id="7" name="Picture 6" descr="pd-circ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2362200"/>
            <a:ext cx="2914650" cy="1685925"/>
          </a:xfrm>
          <a:prstGeom prst="rect">
            <a:avLst/>
          </a:prstGeom>
        </p:spPr>
      </p:pic>
      <p:pic>
        <p:nvPicPr>
          <p:cNvPr id="8" name="Picture 7" descr="pd-circ1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799" y="2362200"/>
            <a:ext cx="2183073" cy="1674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15119</TotalTime>
  <Words>1049</Words>
  <Application>Microsoft Macintosh PowerPoint</Application>
  <PresentationFormat>On-screen Show (4:3)</PresentationFormat>
  <Paragraphs>182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Physics 120B: Lecture 7</vt:lpstr>
      <vt:lpstr>Sensing Categories</vt:lpstr>
      <vt:lpstr>Voltage</vt:lpstr>
      <vt:lpstr>Distance</vt:lpstr>
      <vt:lpstr>Distance via Light?</vt:lpstr>
      <vt:lpstr>Measure Speed?</vt:lpstr>
      <vt:lpstr>Acceleration</vt:lpstr>
      <vt:lpstr>Light Level</vt:lpstr>
      <vt:lpstr>Photodiode Read Out</vt:lpstr>
      <vt:lpstr>Photodiode IV Curve</vt:lpstr>
      <vt:lpstr>Object Passage</vt:lpstr>
      <vt:lpstr>Temperature</vt:lpstr>
      <vt:lpstr>Sound Level</vt:lpstr>
      <vt:lpstr>Magnetic Flux</vt:lpstr>
      <vt:lpstr>Pressure</vt:lpstr>
      <vt:lpstr>Mass/Weight</vt:lpstr>
      <vt:lpstr>Strain</vt:lpstr>
      <vt:lpstr>Other Sensors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58</cp:revision>
  <dcterms:created xsi:type="dcterms:W3CDTF">2014-01-17T02:02:03Z</dcterms:created>
  <dcterms:modified xsi:type="dcterms:W3CDTF">2014-01-24T18:42:14Z</dcterms:modified>
</cp:coreProperties>
</file>