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4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DCF1B-C97D-6A4D-9DAC-90D8C35F3D61}" type="slidenum">
              <a:rPr lang="en-US"/>
              <a:pPr/>
              <a:t>8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2E148-8533-F04A-AEE2-C909D05B8E98}" type="slidenum">
              <a:rPr lang="en-US"/>
              <a:pPr/>
              <a:t>17</a:t>
            </a:fld>
            <a:endParaRPr lang="en-US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Sound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05/02/2006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Lecture 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EFED0-CF5E-2542-B1BF-F6CA852F3105}" type="slidenum">
              <a:rPr lang="en-US"/>
              <a:pPr/>
              <a:t>19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Sound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05/02/2006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Lecture 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12960-485C-EC41-A9C7-8842F07A7D01}" type="slidenum">
              <a:rPr lang="en-US"/>
              <a:pPr/>
              <a:t>20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BE8C0-3E14-6F44-A39E-6B0C8C060894}" type="slidenum">
              <a:rPr lang="en-US"/>
              <a:pPr/>
              <a:t>9</a:t>
            </a:fld>
            <a:endParaRPr 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DCED1-2752-CB4B-9701-5049926F7834}" type="slidenum">
              <a:rPr lang="en-US"/>
              <a:pPr/>
              <a:t>10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A4223-AC25-9845-99F6-BD70D50A1B69}" type="slidenum">
              <a:rPr lang="en-US"/>
              <a:pPr/>
              <a:t>11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94290-372F-B845-A88F-A7752E33EF26}" type="slidenum">
              <a:rPr lang="en-US"/>
              <a:pPr/>
              <a:t>12</a:t>
            </a:fld>
            <a:endParaRPr lang="en-US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5D42F-5AEE-034C-B936-EAB092F0A119}" type="slidenum">
              <a:rPr lang="en-US"/>
              <a:pPr/>
              <a:t>13</a:t>
            </a:fld>
            <a:endParaRPr lang="en-US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9829C-3E60-014F-AB6E-61557908F3D0}" type="slidenum">
              <a:rPr lang="en-US"/>
              <a:pPr/>
              <a:t>14</a:t>
            </a:fld>
            <a:endParaRPr lang="en-US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CB88C-9651-9C43-A485-F99068234851}" type="slidenum">
              <a:rPr lang="en-US"/>
              <a:pPr/>
              <a:t>15</a:t>
            </a:fld>
            <a:endParaRPr lang="en-US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32E23E-2894-F240-83D4-E3AFAF831212}" type="slidenum">
              <a:rPr lang="en-US"/>
              <a:pPr/>
              <a:t>16</a:t>
            </a:fld>
            <a:endParaRPr lang="en-US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71EA-27DE-244B-BD8F-D4CCF1C7242C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14B1-4A49-5A4B-ABE1-F810DD9E9FD2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DAFF-4301-1742-9100-751496F6ECBC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5C34-4715-CD44-83C3-7C9F1D479881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7D12-5C69-A149-896A-AF3BEA4ED3F3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D0CB-CEE4-6743-A0E5-EB7541FA88B1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5AFA-F0AB-2041-9BA7-D201DC57E540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F697-DBC8-DE41-8FCD-2FD3400B0DC8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6BFB-C2AF-464C-90F0-249AFAACD9EB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670-F9C8-934F-B35A-D8727116DEA5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BBFE-71F0-3F43-A120-2B09C9C8CCD6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85467-B52C-3644-99E4-F5D7D68363DA}" type="datetime1">
              <a:rPr lang="en-US" smtClean="0"/>
              <a:pPr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IEEE_754-1985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120B: Lecture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077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Odds and Ends</a:t>
            </a:r>
          </a:p>
          <a:p>
            <a:r>
              <a:rPr lang="en-US" dirty="0" smtClean="0"/>
              <a:t>Binary/Hex/ASCII</a:t>
            </a:r>
          </a:p>
          <a:p>
            <a:r>
              <a:rPr lang="en-US" dirty="0" smtClean="0"/>
              <a:t>Memory &amp; Pointers in C</a:t>
            </a:r>
          </a:p>
          <a:p>
            <a:r>
              <a:rPr lang="en-US" dirty="0" smtClean="0"/>
              <a:t>Decibels &amp; dB Scales</a:t>
            </a:r>
          </a:p>
          <a:p>
            <a:r>
              <a:rPr lang="en-US" dirty="0" smtClean="0"/>
              <a:t>Coherent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3D484F-3566-EE42-9409-BEF7E83C122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Allocation in Arrays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8000"/>
                </a:solidFill>
                <a:latin typeface="Courier" charset="0"/>
              </a:rPr>
              <a:t>state[]=“California”;</a:t>
            </a:r>
            <a:r>
              <a:rPr lang="en-US" dirty="0"/>
              <a:t> </a:t>
            </a:r>
            <a:r>
              <a:rPr lang="en-US" dirty="0" err="1">
                <a:sym typeface="Symbol" charset="2"/>
              </a:rPr>
              <a:t></a:t>
            </a: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008000"/>
                </a:solidFill>
                <a:latin typeface="Courier" charset="0"/>
              </a:rPr>
              <a:t>name[11]=“Bob”;</a:t>
            </a:r>
            <a:r>
              <a:rPr lang="en-US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</a:t>
            </a: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empty spaces at the end could contain any random garbage</a:t>
            </a:r>
          </a:p>
          <a:p>
            <a:pPr eaLnBrk="1" hangingPunct="1">
              <a:defRPr/>
            </a:pPr>
            <a:r>
              <a:rPr lang="en-US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[] = {9,8,7,6,5,4,3,2};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</a:t>
            </a: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eaLnBrk="1" hangingPunct="1">
              <a:defRPr/>
            </a:pP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indexing </a:t>
            </a:r>
            <a:r>
              <a:rPr lang="en-US" smtClean="0">
                <a:solidFill>
                  <a:srgbClr val="008000"/>
                </a:solidFill>
                <a:latin typeface="Courier" charset="0"/>
              </a:rPr>
              <a:t>i[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8]</a:t>
            </a:r>
            <a:r>
              <a:rPr lang="en-US" dirty="0">
                <a:sym typeface="Symbol" charset="2"/>
              </a:rPr>
              <a:t> is out of bounds, and will either cause a segmentation fault (if writing), or return garbage (if reading)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828800" y="1828800"/>
            <a:ext cx="5029200" cy="457200"/>
            <a:chOff x="1152" y="1776"/>
            <a:chExt cx="3168" cy="288"/>
          </a:xfrm>
          <a:solidFill>
            <a:srgbClr val="CCFFCC"/>
          </a:solidFill>
        </p:grpSpPr>
        <p:sp>
          <p:nvSpPr>
            <p:cNvPr id="27677" name="Rectangle 4"/>
            <p:cNvSpPr>
              <a:spLocks noChangeArrowheads="1"/>
            </p:cNvSpPr>
            <p:nvPr/>
          </p:nvSpPr>
          <p:spPr bwMode="auto">
            <a:xfrm>
              <a:off x="1152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7678" name="Rectangle 6"/>
            <p:cNvSpPr>
              <a:spLocks noChangeArrowheads="1"/>
            </p:cNvSpPr>
            <p:nvPr/>
          </p:nvSpPr>
          <p:spPr bwMode="auto">
            <a:xfrm>
              <a:off x="1440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7679" name="Rectangle 7"/>
            <p:cNvSpPr>
              <a:spLocks noChangeArrowheads="1"/>
            </p:cNvSpPr>
            <p:nvPr/>
          </p:nvSpPr>
          <p:spPr bwMode="auto">
            <a:xfrm>
              <a:off x="1728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27680" name="Rectangle 8"/>
            <p:cNvSpPr>
              <a:spLocks noChangeArrowheads="1"/>
            </p:cNvSpPr>
            <p:nvPr/>
          </p:nvSpPr>
          <p:spPr bwMode="auto">
            <a:xfrm>
              <a:off x="2016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27681" name="Rectangle 9"/>
            <p:cNvSpPr>
              <a:spLocks noChangeArrowheads="1"/>
            </p:cNvSpPr>
            <p:nvPr/>
          </p:nvSpPr>
          <p:spPr bwMode="auto">
            <a:xfrm>
              <a:off x="2304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27682" name="Rectangle 10"/>
            <p:cNvSpPr>
              <a:spLocks noChangeArrowheads="1"/>
            </p:cNvSpPr>
            <p:nvPr/>
          </p:nvSpPr>
          <p:spPr bwMode="auto">
            <a:xfrm>
              <a:off x="2592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o</a:t>
              </a:r>
            </a:p>
          </p:txBody>
        </p:sp>
        <p:sp>
          <p:nvSpPr>
            <p:cNvPr id="27683" name="Rectangle 11"/>
            <p:cNvSpPr>
              <a:spLocks noChangeArrowheads="1"/>
            </p:cNvSpPr>
            <p:nvPr/>
          </p:nvSpPr>
          <p:spPr bwMode="auto">
            <a:xfrm>
              <a:off x="2880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27684" name="Rectangle 12"/>
            <p:cNvSpPr>
              <a:spLocks noChangeArrowheads="1"/>
            </p:cNvSpPr>
            <p:nvPr/>
          </p:nvSpPr>
          <p:spPr bwMode="auto">
            <a:xfrm>
              <a:off x="3168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27685" name="Rectangle 13"/>
            <p:cNvSpPr>
              <a:spLocks noChangeArrowheads="1"/>
            </p:cNvSpPr>
            <p:nvPr/>
          </p:nvSpPr>
          <p:spPr bwMode="auto">
            <a:xfrm>
              <a:off x="3456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27686" name="Rectangle 14"/>
            <p:cNvSpPr>
              <a:spLocks noChangeArrowheads="1"/>
            </p:cNvSpPr>
            <p:nvPr/>
          </p:nvSpPr>
          <p:spPr bwMode="auto">
            <a:xfrm>
              <a:off x="3744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7687" name="Rectangle 15"/>
            <p:cNvSpPr>
              <a:spLocks noChangeArrowheads="1"/>
            </p:cNvSpPr>
            <p:nvPr/>
          </p:nvSpPr>
          <p:spPr bwMode="auto">
            <a:xfrm>
              <a:off x="4032" y="1776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\0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828800" y="3200400"/>
            <a:ext cx="5029200" cy="457200"/>
            <a:chOff x="1152" y="2352"/>
            <a:chExt cx="3168" cy="288"/>
          </a:xfrm>
          <a:solidFill>
            <a:srgbClr val="CCFFCC"/>
          </a:solidFill>
        </p:grpSpPr>
        <p:sp>
          <p:nvSpPr>
            <p:cNvPr id="27666" name="Rectangle 16"/>
            <p:cNvSpPr>
              <a:spLocks noChangeArrowheads="1"/>
            </p:cNvSpPr>
            <p:nvPr/>
          </p:nvSpPr>
          <p:spPr bwMode="auto">
            <a:xfrm>
              <a:off x="1152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7667" name="Rectangle 17"/>
            <p:cNvSpPr>
              <a:spLocks noChangeArrowheads="1"/>
            </p:cNvSpPr>
            <p:nvPr/>
          </p:nvSpPr>
          <p:spPr bwMode="auto">
            <a:xfrm>
              <a:off x="1440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o</a:t>
              </a:r>
            </a:p>
          </p:txBody>
        </p:sp>
        <p:sp>
          <p:nvSpPr>
            <p:cNvPr id="27668" name="Rectangle 18"/>
            <p:cNvSpPr>
              <a:spLocks noChangeArrowheads="1"/>
            </p:cNvSpPr>
            <p:nvPr/>
          </p:nvSpPr>
          <p:spPr bwMode="auto">
            <a:xfrm>
              <a:off x="1728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7669" name="Rectangle 19"/>
            <p:cNvSpPr>
              <a:spLocks noChangeArrowheads="1"/>
            </p:cNvSpPr>
            <p:nvPr/>
          </p:nvSpPr>
          <p:spPr bwMode="auto">
            <a:xfrm>
              <a:off x="2016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\0</a:t>
              </a:r>
            </a:p>
          </p:txBody>
        </p:sp>
        <p:sp>
          <p:nvSpPr>
            <p:cNvPr id="27670" name="Rectangle 20"/>
            <p:cNvSpPr>
              <a:spLocks noChangeArrowheads="1"/>
            </p:cNvSpPr>
            <p:nvPr/>
          </p:nvSpPr>
          <p:spPr bwMode="auto">
            <a:xfrm>
              <a:off x="2304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1" name="Rectangle 21"/>
            <p:cNvSpPr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2" name="Rectangle 22"/>
            <p:cNvSpPr>
              <a:spLocks noChangeArrowheads="1"/>
            </p:cNvSpPr>
            <p:nvPr/>
          </p:nvSpPr>
          <p:spPr bwMode="auto">
            <a:xfrm>
              <a:off x="2880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3" name="Rectangle 23"/>
            <p:cNvSpPr>
              <a:spLocks noChangeArrowheads="1"/>
            </p:cNvSpPr>
            <p:nvPr/>
          </p:nvSpPr>
          <p:spPr bwMode="auto">
            <a:xfrm>
              <a:off x="3168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4" name="Rectangle 24"/>
            <p:cNvSpPr>
              <a:spLocks noChangeArrowheads="1"/>
            </p:cNvSpPr>
            <p:nvPr/>
          </p:nvSpPr>
          <p:spPr bwMode="auto">
            <a:xfrm>
              <a:off x="3456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5" name="Rectangle 25"/>
            <p:cNvSpPr>
              <a:spLocks noChangeArrowheads="1"/>
            </p:cNvSpPr>
            <p:nvPr/>
          </p:nvSpPr>
          <p:spPr bwMode="auto">
            <a:xfrm>
              <a:off x="3744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7676" name="Rectangle 26"/>
            <p:cNvSpPr>
              <a:spLocks noChangeArrowheads="1"/>
            </p:cNvSpPr>
            <p:nvPr/>
          </p:nvSpPr>
          <p:spPr bwMode="auto">
            <a:xfrm>
              <a:off x="4032" y="2352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905000" y="4800600"/>
            <a:ext cx="3657600" cy="457200"/>
            <a:chOff x="1200" y="3024"/>
            <a:chExt cx="2304" cy="288"/>
          </a:xfrm>
          <a:solidFill>
            <a:srgbClr val="CCFFCC"/>
          </a:solidFill>
        </p:grpSpPr>
        <p:sp>
          <p:nvSpPr>
            <p:cNvPr id="27658" name="Rectangle 30"/>
            <p:cNvSpPr>
              <a:spLocks noChangeArrowheads="1"/>
            </p:cNvSpPr>
            <p:nvPr/>
          </p:nvSpPr>
          <p:spPr bwMode="auto">
            <a:xfrm>
              <a:off x="1200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7659" name="Rectangle 31"/>
            <p:cNvSpPr>
              <a:spLocks noChangeArrowheads="1"/>
            </p:cNvSpPr>
            <p:nvPr/>
          </p:nvSpPr>
          <p:spPr bwMode="auto">
            <a:xfrm>
              <a:off x="1488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7660" name="Rectangle 32"/>
            <p:cNvSpPr>
              <a:spLocks noChangeArrowheads="1"/>
            </p:cNvSpPr>
            <p:nvPr/>
          </p:nvSpPr>
          <p:spPr bwMode="auto">
            <a:xfrm>
              <a:off x="1776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7661" name="Rectangle 33"/>
            <p:cNvSpPr>
              <a:spLocks noChangeArrowheads="1"/>
            </p:cNvSpPr>
            <p:nvPr/>
          </p:nvSpPr>
          <p:spPr bwMode="auto">
            <a:xfrm>
              <a:off x="2064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27662" name="Rectangle 34"/>
            <p:cNvSpPr>
              <a:spLocks noChangeArrowheads="1"/>
            </p:cNvSpPr>
            <p:nvPr/>
          </p:nvSpPr>
          <p:spPr bwMode="auto">
            <a:xfrm>
              <a:off x="2352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27663" name="Rectangle 35"/>
            <p:cNvSpPr>
              <a:spLocks noChangeArrowheads="1"/>
            </p:cNvSpPr>
            <p:nvPr/>
          </p:nvSpPr>
          <p:spPr bwMode="auto">
            <a:xfrm>
              <a:off x="2640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7664" name="Rectangle 36"/>
            <p:cNvSpPr>
              <a:spLocks noChangeArrowheads="1"/>
            </p:cNvSpPr>
            <p:nvPr/>
          </p:nvSpPr>
          <p:spPr bwMode="auto">
            <a:xfrm>
              <a:off x="2928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7665" name="Rectangle 37"/>
            <p:cNvSpPr>
              <a:spLocks noChangeArrowheads="1"/>
            </p:cNvSpPr>
            <p:nvPr/>
          </p:nvSpPr>
          <p:spPr bwMode="auto">
            <a:xfrm>
              <a:off x="3216" y="3024"/>
              <a:ext cx="288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660772" y="1427102"/>
            <a:ext cx="2472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block is 8-bit </a:t>
            </a:r>
            <a:r>
              <a:rPr lang="en-US" dirty="0" smtClean="0">
                <a:latin typeface="Courier"/>
                <a:cs typeface="Courier"/>
              </a:rPr>
              <a:t>char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64392" y="5257800"/>
            <a:ext cx="299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block is 16 or 32-bit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6A8412-150E-114D-B187-557584F08C8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Multi-Dimensional Arrays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C is a row-major language: the first index describes which row (not column), and arranged in memory row-by-row</a:t>
            </a:r>
          </a:p>
          <a:p>
            <a:pPr lvl="1" eaLnBrk="1" hangingPunct="1">
              <a:defRPr/>
            </a:pPr>
            <a:r>
              <a:rPr lang="en-US" dirty="0"/>
              <a:t>memory is, after all, strictly one-dimensional</a:t>
            </a:r>
          </a:p>
          <a:p>
            <a:pPr eaLnBrk="1" hangingPunct="1">
              <a:defRPr/>
            </a:pPr>
            <a:r>
              <a:rPr lang="en-US" dirty="0"/>
              <a:t>Have the option of treating a 2-D array as 1-D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8000"/>
                </a:solidFill>
                <a:latin typeface="Courier" charset="0"/>
              </a:rPr>
              <a:t>arr[5] = arr[1][1] = 3</a:t>
            </a:r>
            <a:endParaRPr lang="en-US" dirty="0">
              <a:solidFill>
                <a:srgbClr val="008000"/>
              </a:solidFill>
            </a:endParaRPr>
          </a:p>
          <a:p>
            <a:pPr eaLnBrk="1" hangingPunct="1">
              <a:defRPr/>
            </a:pPr>
            <a:r>
              <a:rPr lang="en-US" dirty="0"/>
              <a:t>Can have arrays of 2, 3, 4, … dimensions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14375" y="1139825"/>
            <a:ext cx="31115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int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 i,j,arr[2][4];</a:t>
            </a:r>
          </a:p>
          <a:p>
            <a:pPr>
              <a:defRPr/>
            </a:pPr>
            <a:endParaRPr lang="en-US" sz="1600" dirty="0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for (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&lt;2; 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++){</a:t>
            </a:r>
          </a:p>
          <a:p>
            <a:pPr>
              <a:defRPr/>
            </a:pP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  for (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&lt;4; 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++){</a:t>
            </a:r>
          </a:p>
          <a:p>
            <a:pPr>
              <a:defRPr/>
            </a:pP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    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arr[i][j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] = 4+j-2*</a:t>
            </a:r>
            <a:r>
              <a:rPr lang="en-US" sz="1600" dirty="0" err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;</a:t>
            </a:r>
          </a:p>
          <a:p>
            <a:pPr>
              <a:defRPr/>
            </a:pP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  }</a:t>
            </a:r>
          </a:p>
          <a:p>
            <a:pPr>
              <a:defRPr/>
            </a:pPr>
            <a:r>
              <a:rPr lang="en-U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" charset="0"/>
              </a:rPr>
              <a:t>}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572000" y="2514600"/>
            <a:ext cx="3657600" cy="457200"/>
            <a:chOff x="2880" y="1584"/>
            <a:chExt cx="2304" cy="288"/>
          </a:xfrm>
        </p:grpSpPr>
        <p:sp>
          <p:nvSpPr>
            <p:cNvPr id="31772" name="Rectangle 19"/>
            <p:cNvSpPr>
              <a:spLocks noChangeArrowheads="1"/>
            </p:cNvSpPr>
            <p:nvPr/>
          </p:nvSpPr>
          <p:spPr bwMode="auto">
            <a:xfrm>
              <a:off x="2880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1773" name="Rectangle 20"/>
            <p:cNvSpPr>
              <a:spLocks noChangeArrowheads="1"/>
            </p:cNvSpPr>
            <p:nvPr/>
          </p:nvSpPr>
          <p:spPr bwMode="auto">
            <a:xfrm>
              <a:off x="3168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31774" name="Rectangle 21"/>
            <p:cNvSpPr>
              <a:spLocks noChangeArrowheads="1"/>
            </p:cNvSpPr>
            <p:nvPr/>
          </p:nvSpPr>
          <p:spPr bwMode="auto">
            <a:xfrm>
              <a:off x="3456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31775" name="Rectangle 22"/>
            <p:cNvSpPr>
              <a:spLocks noChangeArrowheads="1"/>
            </p:cNvSpPr>
            <p:nvPr/>
          </p:nvSpPr>
          <p:spPr bwMode="auto">
            <a:xfrm>
              <a:off x="3744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31776" name="Rectangle 23"/>
            <p:cNvSpPr>
              <a:spLocks noChangeArrowheads="1"/>
            </p:cNvSpPr>
            <p:nvPr/>
          </p:nvSpPr>
          <p:spPr bwMode="auto">
            <a:xfrm>
              <a:off x="4032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1777" name="Rectangle 24"/>
            <p:cNvSpPr>
              <a:spLocks noChangeArrowheads="1"/>
            </p:cNvSpPr>
            <p:nvPr/>
          </p:nvSpPr>
          <p:spPr bwMode="auto">
            <a:xfrm>
              <a:off x="4320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1778" name="Rectangle 25"/>
            <p:cNvSpPr>
              <a:spLocks noChangeArrowheads="1"/>
            </p:cNvSpPr>
            <p:nvPr/>
          </p:nvSpPr>
          <p:spPr bwMode="auto">
            <a:xfrm>
              <a:off x="4608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1779" name="Rectangle 26"/>
            <p:cNvSpPr>
              <a:spLocks noChangeArrowheads="1"/>
            </p:cNvSpPr>
            <p:nvPr/>
          </p:nvSpPr>
          <p:spPr bwMode="auto">
            <a:xfrm>
              <a:off x="4896" y="1584"/>
              <a:ext cx="288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241925" y="838200"/>
            <a:ext cx="2378075" cy="1447800"/>
            <a:chOff x="3302" y="480"/>
            <a:chExt cx="1498" cy="912"/>
          </a:xfrm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3648" y="816"/>
              <a:ext cx="1152" cy="576"/>
              <a:chOff x="3648" y="816"/>
              <a:chExt cx="1152" cy="576"/>
            </a:xfrm>
          </p:grpSpPr>
          <p:sp>
            <p:nvSpPr>
              <p:cNvPr id="31764" name="Rectangle 5"/>
              <p:cNvSpPr>
                <a:spLocks noChangeArrowheads="1"/>
              </p:cNvSpPr>
              <p:nvPr/>
            </p:nvSpPr>
            <p:spPr bwMode="auto">
              <a:xfrm>
                <a:off x="3648" y="816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4</a:t>
                </a:r>
              </a:p>
            </p:txBody>
          </p:sp>
          <p:sp>
            <p:nvSpPr>
              <p:cNvPr id="31765" name="Rectangle 6"/>
              <p:cNvSpPr>
                <a:spLocks noChangeArrowheads="1"/>
              </p:cNvSpPr>
              <p:nvPr/>
            </p:nvSpPr>
            <p:spPr bwMode="auto">
              <a:xfrm>
                <a:off x="3936" y="816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5</a:t>
                </a:r>
              </a:p>
            </p:txBody>
          </p:sp>
          <p:sp>
            <p:nvSpPr>
              <p:cNvPr id="31766" name="Rectangle 7"/>
              <p:cNvSpPr>
                <a:spLocks noChangeArrowheads="1"/>
              </p:cNvSpPr>
              <p:nvPr/>
            </p:nvSpPr>
            <p:spPr bwMode="auto">
              <a:xfrm>
                <a:off x="4224" y="816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6</a:t>
                </a:r>
              </a:p>
            </p:txBody>
          </p:sp>
          <p:sp>
            <p:nvSpPr>
              <p:cNvPr id="31767" name="Rectangle 8"/>
              <p:cNvSpPr>
                <a:spLocks noChangeArrowheads="1"/>
              </p:cNvSpPr>
              <p:nvPr/>
            </p:nvSpPr>
            <p:spPr bwMode="auto">
              <a:xfrm>
                <a:off x="4512" y="816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7</a:t>
                </a:r>
              </a:p>
            </p:txBody>
          </p:sp>
          <p:sp>
            <p:nvSpPr>
              <p:cNvPr id="31768" name="Rectangle 9"/>
              <p:cNvSpPr>
                <a:spLocks noChangeArrowheads="1"/>
              </p:cNvSpPr>
              <p:nvPr/>
            </p:nvSpPr>
            <p:spPr bwMode="auto">
              <a:xfrm>
                <a:off x="3648" y="1104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2</a:t>
                </a:r>
              </a:p>
            </p:txBody>
          </p:sp>
          <p:sp>
            <p:nvSpPr>
              <p:cNvPr id="31769" name="Rectangle 10"/>
              <p:cNvSpPr>
                <a:spLocks noChangeArrowheads="1"/>
              </p:cNvSpPr>
              <p:nvPr/>
            </p:nvSpPr>
            <p:spPr bwMode="auto">
              <a:xfrm>
                <a:off x="3936" y="1104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3</a:t>
                </a:r>
              </a:p>
            </p:txBody>
          </p:sp>
          <p:sp>
            <p:nvSpPr>
              <p:cNvPr id="31770" name="Rectangle 11"/>
              <p:cNvSpPr>
                <a:spLocks noChangeArrowheads="1"/>
              </p:cNvSpPr>
              <p:nvPr/>
            </p:nvSpPr>
            <p:spPr bwMode="auto">
              <a:xfrm>
                <a:off x="4224" y="1104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4</a:t>
                </a:r>
              </a:p>
            </p:txBody>
          </p:sp>
          <p:sp>
            <p:nvSpPr>
              <p:cNvPr id="31771" name="Rectangle 12"/>
              <p:cNvSpPr>
                <a:spLocks noChangeArrowheads="1"/>
              </p:cNvSpPr>
              <p:nvPr/>
            </p:nvSpPr>
            <p:spPr bwMode="auto">
              <a:xfrm>
                <a:off x="4512" y="1104"/>
                <a:ext cx="288" cy="28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31756" name="Text Box 13"/>
            <p:cNvSpPr txBox="1">
              <a:spLocks noChangeArrowheads="1"/>
            </p:cNvSpPr>
            <p:nvPr/>
          </p:nvSpPr>
          <p:spPr bwMode="auto">
            <a:xfrm>
              <a:off x="3456" y="873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0</a:t>
              </a:r>
              <a:endParaRPr lang="en-US" sz="1400"/>
            </a:p>
          </p:txBody>
        </p:sp>
        <p:sp>
          <p:nvSpPr>
            <p:cNvPr id="31757" name="Text Box 14"/>
            <p:cNvSpPr txBox="1">
              <a:spLocks noChangeArrowheads="1"/>
            </p:cNvSpPr>
            <p:nvPr/>
          </p:nvSpPr>
          <p:spPr bwMode="auto">
            <a:xfrm>
              <a:off x="3456" y="1152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1758" name="Text Box 15"/>
            <p:cNvSpPr txBox="1">
              <a:spLocks noChangeArrowheads="1"/>
            </p:cNvSpPr>
            <p:nvPr/>
          </p:nvSpPr>
          <p:spPr bwMode="auto">
            <a:xfrm>
              <a:off x="3696" y="62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0</a:t>
              </a:r>
              <a:endParaRPr lang="en-US" sz="1400"/>
            </a:p>
          </p:txBody>
        </p:sp>
        <p:sp>
          <p:nvSpPr>
            <p:cNvPr id="31759" name="Text Box 16"/>
            <p:cNvSpPr txBox="1">
              <a:spLocks noChangeArrowheads="1"/>
            </p:cNvSpPr>
            <p:nvPr/>
          </p:nvSpPr>
          <p:spPr bwMode="auto">
            <a:xfrm>
              <a:off x="3998" y="62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400"/>
            </a:p>
          </p:txBody>
        </p:sp>
        <p:sp>
          <p:nvSpPr>
            <p:cNvPr id="31760" name="Text Box 17"/>
            <p:cNvSpPr txBox="1">
              <a:spLocks noChangeArrowheads="1"/>
            </p:cNvSpPr>
            <p:nvPr/>
          </p:nvSpPr>
          <p:spPr bwMode="auto">
            <a:xfrm>
              <a:off x="4286" y="62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</a:t>
              </a:r>
              <a:endParaRPr lang="en-US" sz="1400"/>
            </a:p>
          </p:txBody>
        </p:sp>
        <p:sp>
          <p:nvSpPr>
            <p:cNvPr id="31761" name="Text Box 18"/>
            <p:cNvSpPr txBox="1">
              <a:spLocks noChangeArrowheads="1"/>
            </p:cNvSpPr>
            <p:nvPr/>
          </p:nvSpPr>
          <p:spPr bwMode="auto">
            <a:xfrm>
              <a:off x="4574" y="62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3</a:t>
              </a:r>
              <a:endParaRPr lang="en-US" sz="1400"/>
            </a:p>
          </p:txBody>
        </p:sp>
        <p:sp>
          <p:nvSpPr>
            <p:cNvPr id="31762" name="Text Box 27"/>
            <p:cNvSpPr txBox="1">
              <a:spLocks noChangeArrowheads="1"/>
            </p:cNvSpPr>
            <p:nvPr/>
          </p:nvSpPr>
          <p:spPr bwMode="auto">
            <a:xfrm>
              <a:off x="3302" y="958"/>
              <a:ext cx="1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hlink"/>
                  </a:solidFill>
                  <a:latin typeface="Courier" charset="0"/>
                </a:rPr>
                <a:t>i</a:t>
              </a:r>
            </a:p>
          </p:txBody>
        </p:sp>
        <p:sp>
          <p:nvSpPr>
            <p:cNvPr id="31763" name="Text Box 28"/>
            <p:cNvSpPr txBox="1">
              <a:spLocks noChangeArrowheads="1"/>
            </p:cNvSpPr>
            <p:nvPr/>
          </p:nvSpPr>
          <p:spPr bwMode="auto">
            <a:xfrm>
              <a:off x="4128" y="480"/>
              <a:ext cx="1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j</a:t>
              </a:r>
              <a:endParaRPr lang="en-US" sz="1600">
                <a:solidFill>
                  <a:schemeClr val="hlink"/>
                </a:solidFill>
                <a:latin typeface="Courier" charset="0"/>
              </a:endParaRPr>
            </a:p>
          </p:txBody>
        </p:sp>
      </p:grpSp>
      <p:sp>
        <p:nvSpPr>
          <p:cNvPr id="31754" name="Text Box 32"/>
          <p:cNvSpPr txBox="1">
            <a:spLocks noChangeArrowheads="1"/>
          </p:cNvSpPr>
          <p:nvPr/>
        </p:nvSpPr>
        <p:spPr bwMode="auto">
          <a:xfrm>
            <a:off x="2816225" y="2579688"/>
            <a:ext cx="178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chemeClr val="hlink"/>
                </a:solidFill>
              </a:rPr>
              <a:t>in memory space: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2C5848-B16B-5D48-955B-0F2D9DCD764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Arrays and functions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How to pass arrays into and out of functions?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An array in C is actually handled as a “</a:t>
            </a:r>
            <a:r>
              <a:rPr lang="en-US" sz="2400" dirty="0">
                <a:solidFill>
                  <a:srgbClr val="FF0000"/>
                </a:solidFill>
              </a:rPr>
              <a:t>pointer</a:t>
            </a:r>
            <a:r>
              <a:rPr lang="en-US" sz="2400" dirty="0"/>
              <a:t>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</a:rPr>
              <a:t>pointer </a:t>
            </a:r>
            <a:r>
              <a:rPr lang="en-US" sz="2000" dirty="0"/>
              <a:t>is a direction to a place in memory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A pointer to </a:t>
            </a:r>
            <a:r>
              <a:rPr lang="en-US" sz="2400" dirty="0" smtClean="0"/>
              <a:t>a </a:t>
            </a:r>
            <a:r>
              <a:rPr lang="en-US" sz="2400" dirty="0"/>
              <a:t>variable’s address is given by the </a:t>
            </a:r>
            <a:r>
              <a:rPr lang="en-US" sz="2400" dirty="0">
                <a:solidFill>
                  <a:srgbClr val="FF0000"/>
                </a:solidFill>
              </a:rPr>
              <a:t>&amp; </a:t>
            </a:r>
            <a:r>
              <a:rPr lang="en-US" sz="2400" dirty="0"/>
              <a:t>symbol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you may remember </a:t>
            </a:r>
            <a:r>
              <a:rPr lang="en-US" sz="2000" dirty="0"/>
              <a:t>this from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scanf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/>
              <a:t>functions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For an array, the name is </a:t>
            </a:r>
            <a:r>
              <a:rPr lang="en-US" sz="2400" i="1" dirty="0">
                <a:solidFill>
                  <a:srgbClr val="660066"/>
                </a:solidFill>
              </a:rPr>
              <a:t>already </a:t>
            </a:r>
            <a:r>
              <a:rPr lang="en-US" sz="2400" dirty="0"/>
              <a:t>an 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because it’s a block of memory, the name by itself doesn’t contain a unique value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instead, the name returns the address of the first element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if we have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arr[i][j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]</a:t>
            </a:r>
            <a:r>
              <a:rPr lang="en-US" sz="2000" dirty="0" smtClean="0">
                <a:solidFill>
                  <a:srgbClr val="008000"/>
                </a:solidFill>
                <a:latin typeface="Courier" charset="0"/>
              </a:rPr>
              <a:t>;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arr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&amp;arr[0]</a:t>
            </a:r>
            <a:r>
              <a:rPr lang="en-US" sz="1600" dirty="0"/>
              <a:t> and 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&amp;arr[0][0]</a:t>
            </a:r>
            <a:r>
              <a:rPr lang="en-US" sz="1600" dirty="0">
                <a:solidFill>
                  <a:schemeClr val="accent2"/>
                </a:solidFill>
                <a:latin typeface="Courier" charset="0"/>
              </a:rPr>
              <a:t> </a:t>
            </a:r>
            <a:r>
              <a:rPr lang="en-US" sz="1600" dirty="0"/>
              <a:t>mean the same thing: the address of the first element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By passing an address to a function, it can manipulate the contents of memory directly, without having to pass bulky objects back and forth explicitly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2F3251-B877-B542-808A-4B462D1C318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Example: 3x3 matrix multiplication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17525" y="1139825"/>
            <a:ext cx="8403262" cy="501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void mm3x3(double a[], double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[], double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[])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// Takes two 3x3 matrix pointers, a,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, stored in 1-d arrays nine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// elements long (row major, such that elements 0,1,2 go across a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// row, and 0,3,6 go down a column), and multiplies a*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=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.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{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;	// pointer type variable: * gets at contents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i,j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=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;			// without *, it’s address; point to </a:t>
            </a: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addr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. for </a:t>
            </a: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for (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&lt;3;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++){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for (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&lt;3;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j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++){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  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a[3*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b[j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 + a[3*i+1]*b[j+3] + a[3*i+2]*b[j+6]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     // calc value to stick in current </a:t>
            </a: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location, then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     // increment the value for </a:t>
            </a: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to point to next element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}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}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}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8C4696-D682-5643-9984-877ED421791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mm3x3, expanded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function is basically doing the following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which you could confirm is the proper set of operations for multiplying out 3×3 matrices</a:t>
            </a:r>
            <a:endParaRPr lang="en-US" dirty="0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784225" y="2125663"/>
            <a:ext cx="8131175" cy="307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a[0]*b[0] + a[1]*b[3] + a[2]*b[6];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a[0]*b[1] + a[1]*b[4] + a[2]*b[7];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a[0]*b[2] + a[1]*b[5] + a[2]*b[8];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a[3]*b[0] + a[4]*b[3] + a[5]*b[6];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a[3]*b[1] + a[4]*b[4] + a[5]*b[7];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a[3]*b[2] + a[4]*b[5] + a[5]*b[8];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a[6]*b[0] + a[7]*b[3] + a[8]*b[6];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a[6]*b[1] + a[7]*b[4] + a[8]*b[7];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 = a[6]*b[2] + a[7]*b[5] + a[8]*b[8];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06E3F8-1CED-DC4E-B08D-5703B6F45FB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Notes on mm3x3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function is</a:t>
            </a:r>
            <a:r>
              <a:rPr lang="en-US" dirty="0" smtClean="0"/>
              <a:t> constructed to </a:t>
            </a:r>
            <a:r>
              <a:rPr lang="en-US" dirty="0"/>
              <a:t>deal with 1-d instead of 2-d arrays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9 elements instead of </a:t>
            </a:r>
            <a:r>
              <a:rPr lang="en-US" dirty="0" smtClean="0"/>
              <a:t>3×3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it could have been done either way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There is a pointer, </a:t>
            </a:r>
            <a:r>
              <a:rPr lang="en-US" sz="24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24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 being used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by specifying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 as a double pointer, and assigning its address (just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) to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dirty="0"/>
              <a:t>, we can stock the memory by using “pointer math”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 is the address; 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 is the value at that 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just like 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&amp;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x_val</a:t>
            </a:r>
            <a:r>
              <a:rPr lang="en-US" dirty="0"/>
              <a:t> is an address, while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x_val</a:t>
            </a:r>
            <a:r>
              <a:rPr lang="en-US" dirty="0"/>
              <a:t> contains the value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++</a:t>
            </a:r>
            <a:r>
              <a:rPr lang="en-US" dirty="0"/>
              <a:t> bumps the address </a:t>
            </a:r>
            <a:r>
              <a:rPr lang="en-US" i="1" dirty="0">
                <a:solidFill>
                  <a:srgbClr val="FF0000"/>
                </a:solidFill>
              </a:rPr>
              <a:t>by the amount appropriate to that particular data </a:t>
            </a:r>
            <a:r>
              <a:rPr lang="en-US" i="1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, called “</a:t>
            </a:r>
            <a:r>
              <a:rPr lang="en-US" dirty="0" smtClean="0">
                <a:solidFill>
                  <a:schemeClr val="accent4"/>
                </a:solidFill>
              </a:rPr>
              <a:t>pointer math</a:t>
            </a:r>
            <a:r>
              <a:rPr lang="en-US" dirty="0" smtClean="0"/>
              <a:t>”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++ = value;</a:t>
            </a:r>
            <a:r>
              <a:rPr lang="en-US" dirty="0"/>
              <a:t> assigns value to 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*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, then advances the 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cptr</a:t>
            </a:r>
            <a:r>
              <a:rPr lang="en-US" dirty="0"/>
              <a:t> 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C99A85-4C3F-3F48-90A9-A2282DB642C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Using mm3x3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14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passing just the names (addresses) of the arrays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filling out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b</a:t>
            </a:r>
            <a:r>
              <a:rPr lang="en-US" dirty="0"/>
              <a:t>,</a:t>
            </a:r>
            <a:r>
              <a:rPr lang="en-US" dirty="0" smtClean="0"/>
              <a:t> but just </a:t>
            </a:r>
            <a:r>
              <a:rPr lang="en-US" dirty="0"/>
              <a:t>making space for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note function declaration before main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622300" y="762000"/>
            <a:ext cx="73787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#include &lt;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stdio.h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&gt;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void mm3x3(double a[], double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[], double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[]);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main()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{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a[]={1.0, 2.0, 3.0, 4.0, 5.0, 6.0, 7.0, 8.0, 9.0};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b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[]={1.0, 2.0, 3.0, 4.0, 5.0, 4.0, 3.0, 2.0, 1.0};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c[9];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mm3x3(a,b,c);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printf("c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=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%f\n",c[0],c[1],c[2]);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printf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("   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%f\n",c[3],c[4],c[5]);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printf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("   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f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%f\n",c[6],c[7],c[8]);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return 0;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}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72655-734E-544D-93C1-8F7651885D2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365125" y="838200"/>
            <a:ext cx="44513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a[3][3]={{1.0, 2.0, 3.0},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              {4.0, 5.0, 6.0},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              {7.0, 8.0, 9.0}};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b[3][3]={{1.0, 2.0, 3.0},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              {4.0, 5.0, 4.0},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              {3.0, 2.0, 1.0}};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c[3][3];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mm3x3(a,b,c);</a:t>
            </a:r>
          </a:p>
          <a:p>
            <a:endParaRPr lang="en-US" dirty="0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Another way to skin the cat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772400" cy="2590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Here, we define the arrays as 2-d, knowing that in memory they will still be 1-d</a:t>
            </a:r>
          </a:p>
          <a:p>
            <a:pPr lvl="1" eaLnBrk="1" hangingPunct="1">
              <a:defRPr/>
            </a:pPr>
            <a:r>
              <a:rPr lang="en-US" dirty="0"/>
              <a:t>we will get compiler warnings, but the thing will still </a:t>
            </a:r>
            <a:r>
              <a:rPr lang="en-US" i="1" dirty="0"/>
              <a:t>work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not a recommended approach, just presented here for educational purposes</a:t>
            </a:r>
          </a:p>
          <a:p>
            <a:pPr lvl="1" eaLnBrk="1" hangingPunct="1">
              <a:defRPr/>
            </a:pPr>
            <a:r>
              <a:rPr lang="en-US" dirty="0"/>
              <a:t>Note that we could replace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a</a:t>
            </a:r>
            <a:r>
              <a:rPr lang="en-US" dirty="0"/>
              <a:t> with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&amp;a[0][0]</a:t>
            </a:r>
            <a:r>
              <a:rPr lang="en-US" dirty="0"/>
              <a:t> in the function call, and the same for the others, and get no compiler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is measured in decibels, or dB</a:t>
            </a:r>
          </a:p>
          <a:p>
            <a:pPr lvl="1"/>
            <a:r>
              <a:rPr lang="en-US" dirty="0" smtClean="0"/>
              <a:t>as are many radio-frequency (RF) applications</a:t>
            </a:r>
          </a:p>
          <a:p>
            <a:r>
              <a:rPr lang="en-US" dirty="0" smtClean="0"/>
              <a:t>Logarithmic scale</a:t>
            </a:r>
          </a:p>
          <a:p>
            <a:pPr lvl="1"/>
            <a:r>
              <a:rPr lang="en-US" dirty="0" smtClean="0"/>
              <a:t>common feature is that every 10 dB is a factor of 10 in power/intensity</a:t>
            </a:r>
          </a:p>
          <a:p>
            <a:pPr lvl="1"/>
            <a:r>
              <a:rPr lang="en-US" dirty="0" smtClean="0"/>
              <a:t>other handy metrics</a:t>
            </a:r>
          </a:p>
          <a:p>
            <a:pPr lvl="2"/>
            <a:r>
              <a:rPr lang="en-US" dirty="0" smtClean="0"/>
              <a:t>3 dB is 2×</a:t>
            </a:r>
          </a:p>
          <a:p>
            <a:pPr lvl="2"/>
            <a:r>
              <a:rPr lang="en-US" dirty="0" smtClean="0"/>
              <a:t>7 dB is 5×</a:t>
            </a:r>
          </a:p>
          <a:p>
            <a:pPr lvl="2"/>
            <a:r>
              <a:rPr lang="en-US" dirty="0" smtClean="0"/>
              <a:t>obviously piling 2× and 5× is 10×, which is 10 dB = 3 dB + 7 dB</a:t>
            </a:r>
          </a:p>
          <a:p>
            <a:pPr lvl="1"/>
            <a:r>
              <a:rPr lang="en-US" dirty="0" smtClean="0"/>
              <a:t>decibels thus combine like logarithms: addition represents multiplicative factors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3FD2-1CCF-144A-9AC7-04DA165F99FE}" type="slidenum">
              <a:rPr lang="en-US"/>
              <a:pPr/>
              <a:t>19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Sound Intensity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Sound requires energy (pushing atoms/molecules through a distance), and therefore a power</a:t>
            </a:r>
          </a:p>
          <a:p>
            <a:pPr>
              <a:lnSpc>
                <a:spcPct val="90000"/>
              </a:lnSpc>
            </a:pPr>
            <a:r>
              <a:rPr lang="en-US" dirty="0"/>
              <a:t>Sound is characterized in decibels (dB), according to: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sound level = 10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log(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I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/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I</a:t>
            </a:r>
            <a:r>
              <a:rPr lang="en-US" baseline="-25000" dirty="0">
                <a:solidFill>
                  <a:schemeClr val="hlink"/>
                </a:solidFill>
                <a:sym typeface="Symbol" charset="2"/>
              </a:rPr>
              <a:t>0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)  =  20log(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P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/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P</a:t>
            </a:r>
            <a:r>
              <a:rPr lang="en-US" baseline="-25000" dirty="0">
                <a:solidFill>
                  <a:schemeClr val="hlink"/>
                </a:solidFill>
                <a:sym typeface="Symbol" charset="2"/>
              </a:rPr>
              <a:t>0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)  dB</a:t>
            </a:r>
            <a:endParaRPr lang="en-US" dirty="0">
              <a:sym typeface="Symbol" charset="2"/>
            </a:endParaRP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chemeClr val="hlink"/>
                </a:solidFill>
                <a:sym typeface="Symbol" charset="2"/>
              </a:rPr>
              <a:t>I</a:t>
            </a:r>
            <a:r>
              <a:rPr lang="en-US" baseline="-25000" dirty="0">
                <a:solidFill>
                  <a:schemeClr val="hlink"/>
                </a:solidFill>
                <a:sym typeface="Symbol" charset="2"/>
              </a:rPr>
              <a:t>0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 = 10</a:t>
            </a:r>
            <a:r>
              <a:rPr lang="en-US" baseline="30000" dirty="0">
                <a:solidFill>
                  <a:schemeClr val="hlink"/>
                </a:solidFill>
                <a:sym typeface="Symbol" charset="2"/>
              </a:rPr>
              <a:t>12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 W/m</a:t>
            </a:r>
            <a:r>
              <a:rPr lang="en-US" baseline="30000" dirty="0">
                <a:solidFill>
                  <a:schemeClr val="hlink"/>
                </a:solidFill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 is the threshold power </a:t>
            </a:r>
            <a:r>
              <a:rPr lang="en-US" dirty="0">
                <a:solidFill>
                  <a:srgbClr val="660066"/>
                </a:solidFill>
                <a:sym typeface="Symbol" charset="2"/>
              </a:rPr>
              <a:t>intensity </a:t>
            </a:r>
            <a:r>
              <a:rPr lang="en-US" dirty="0">
                <a:sym typeface="Symbol" charset="2"/>
              </a:rPr>
              <a:t>(0 dB)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chemeClr val="hlink"/>
                </a:solidFill>
                <a:sym typeface="Symbol" charset="2"/>
              </a:rPr>
              <a:t>P</a:t>
            </a:r>
            <a:r>
              <a:rPr lang="en-US" baseline="-25000" dirty="0">
                <a:solidFill>
                  <a:schemeClr val="hlink"/>
                </a:solidFill>
                <a:sym typeface="Symbol" charset="2"/>
              </a:rPr>
              <a:t>0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 = 210</a:t>
            </a:r>
            <a:r>
              <a:rPr lang="en-US" baseline="30000" dirty="0">
                <a:solidFill>
                  <a:schemeClr val="hlink"/>
                </a:solidFill>
                <a:sym typeface="Symbol" charset="2"/>
              </a:rPr>
              <a:t>5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 N/m</a:t>
            </a:r>
            <a:r>
              <a:rPr lang="en-US" baseline="30000" dirty="0">
                <a:solidFill>
                  <a:schemeClr val="hlink"/>
                </a:solidFill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 is the threshold </a:t>
            </a:r>
            <a:r>
              <a:rPr lang="en-US" dirty="0">
                <a:solidFill>
                  <a:srgbClr val="660066"/>
                </a:solidFill>
                <a:sym typeface="Symbol" charset="2"/>
              </a:rPr>
              <a:t>pressure </a:t>
            </a:r>
            <a:r>
              <a:rPr lang="en-US" dirty="0">
                <a:sym typeface="Symbol" charset="2"/>
              </a:rPr>
              <a:t>(0 dB)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Symbol" charset="2"/>
              </a:rPr>
              <a:t>atmospheric pressure is about 10</a:t>
            </a:r>
            <a:r>
              <a:rPr lang="en-US" baseline="30000" dirty="0">
                <a:sym typeface="Symbol" charset="2"/>
              </a:rPr>
              <a:t>5</a:t>
            </a:r>
            <a:r>
              <a:rPr lang="en-US" dirty="0">
                <a:sym typeface="Symbol" charset="2"/>
              </a:rPr>
              <a:t> N/</a:t>
            </a:r>
            <a:r>
              <a:rPr lang="en-US" dirty="0" smtClean="0">
                <a:sym typeface="Symbol" charset="2"/>
              </a:rPr>
              <a:t>m</a:t>
            </a:r>
            <a:r>
              <a:rPr lang="en-US" baseline="30000" dirty="0" smtClean="0">
                <a:sym typeface="Symbol" charset="2"/>
              </a:rPr>
              <a:t>2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20 out front accounts for intensity going like </a:t>
            </a:r>
            <a:r>
              <a:rPr lang="en-US" i="1" dirty="0" smtClean="0">
                <a:sym typeface="Symbol" charset="2"/>
              </a:rPr>
              <a:t>P</a:t>
            </a:r>
            <a:r>
              <a:rPr lang="en-US" baseline="30000" dirty="0" smtClean="0">
                <a:sym typeface="Symbol" charset="2"/>
              </a:rPr>
              <a:t>2</a:t>
            </a:r>
            <a:endParaRPr lang="en-US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Symbol" charset="2"/>
              </a:rPr>
              <a:t>Examples: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sym typeface="Symbol" charset="2"/>
              </a:rPr>
              <a:t>60 dB (conversation)</a:t>
            </a:r>
            <a:r>
              <a:rPr lang="en-US" dirty="0">
                <a:sym typeface="Symbol" charset="2"/>
              </a:rPr>
              <a:t> means log(</a:t>
            </a:r>
            <a:r>
              <a:rPr lang="en-US" i="1" dirty="0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I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6,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I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10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6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W/m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endParaRPr lang="en-US" dirty="0">
              <a:sym typeface="Symbol" charset="2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sym typeface="Symbol" charset="2"/>
              </a:rPr>
              <a:t>and log(</a:t>
            </a:r>
            <a:r>
              <a:rPr lang="en-US" i="1" dirty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P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3,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P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210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2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N/m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 = 0.0000002 atmosphere!!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sym typeface="Symbol" charset="2"/>
              </a:rPr>
              <a:t>120 dB (pain threshold)</a:t>
            </a:r>
            <a:r>
              <a:rPr lang="en-US" dirty="0">
                <a:sym typeface="Symbol" charset="2"/>
              </a:rPr>
              <a:t> means log (</a:t>
            </a:r>
            <a:r>
              <a:rPr lang="en-US" i="1" dirty="0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I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12,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I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1 W/m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endParaRPr lang="en-US" dirty="0">
              <a:sym typeface="Symbol" charset="2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sym typeface="Symbol" charset="2"/>
              </a:rPr>
              <a:t>and log(</a:t>
            </a:r>
            <a:r>
              <a:rPr lang="en-US" i="1" dirty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P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6,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P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20 N/m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 = 0.0002 atmosphere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sym typeface="Symbol" charset="2"/>
              </a:rPr>
              <a:t>10 dB (barely detectable)</a:t>
            </a:r>
            <a:r>
              <a:rPr lang="en-US" dirty="0">
                <a:sym typeface="Symbol" charset="2"/>
              </a:rPr>
              <a:t> means log(</a:t>
            </a:r>
            <a:r>
              <a:rPr lang="en-US" i="1" dirty="0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I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1,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I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10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11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W/m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endParaRPr lang="en-US" dirty="0">
              <a:sym typeface="Symbol" charset="2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sym typeface="Symbol" charset="2"/>
              </a:rPr>
              <a:t>and log(</a:t>
            </a:r>
            <a:r>
              <a:rPr lang="en-US" i="1" dirty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P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) = 0.5, so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P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</a:t>
            </a:r>
            <a:r>
              <a:rPr lang="en-US" dirty="0" err="1">
                <a:solidFill>
                  <a:schemeClr val="folHlink"/>
                </a:solidFill>
                <a:sym typeface="Symbol" charset="2"/>
              </a:rPr>
              <a:t>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610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5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N/m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"/>
            <a:ext cx="8229600" cy="729263"/>
          </a:xfrm>
        </p:spPr>
        <p:txBody>
          <a:bodyPr/>
          <a:lstStyle/>
          <a:p>
            <a:r>
              <a:rPr lang="en-US" dirty="0" smtClean="0"/>
              <a:t>Binary, Hexadecimal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2986"/>
            <a:ext cx="8229600" cy="5533871"/>
          </a:xfrm>
        </p:spPr>
        <p:txBody>
          <a:bodyPr>
            <a:normAutofit/>
          </a:bodyPr>
          <a:lstStyle/>
          <a:p>
            <a:r>
              <a:rPr lang="en-US" dirty="0" smtClean="0"/>
              <a:t>Computers store information in binary</a:t>
            </a:r>
          </a:p>
          <a:p>
            <a:pPr lvl="1"/>
            <a:r>
              <a:rPr lang="en-US" dirty="0" smtClean="0"/>
              <a:t>1 or 0, corresponding to V</a:t>
            </a:r>
            <a:r>
              <a:rPr lang="en-US" baseline="-25000" dirty="0" smtClean="0"/>
              <a:t>CC</a:t>
            </a:r>
            <a:r>
              <a:rPr lang="en-US" dirty="0" smtClean="0"/>
              <a:t> and 0 volts, typically</a:t>
            </a:r>
          </a:p>
          <a:p>
            <a:pPr lvl="1"/>
            <a:r>
              <a:rPr lang="en-US" dirty="0" smtClean="0"/>
              <a:t>the CC subscript originates from “collector” of transistor</a:t>
            </a:r>
          </a:p>
          <a:p>
            <a:r>
              <a:rPr lang="en-US" dirty="0" smtClean="0"/>
              <a:t>Become familiar with binary counting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34953" y="2876667"/>
          <a:ext cx="6839103" cy="384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701"/>
                <a:gridCol w="3066339"/>
                <a:gridCol w="1493063"/>
              </a:tblGrid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binary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decimal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hexadecimal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0x00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0x01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0x02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2+1 =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0x03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0x04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4+1</a:t>
                      </a:r>
                      <a:r>
                        <a:rPr lang="en-US" sz="1400" baseline="0" dirty="0" smtClean="0"/>
                        <a:t> = </a:t>
                      </a: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0x05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</a:t>
                      </a:r>
                      <a:r>
                        <a:rPr lang="en-US" sz="1400" baseline="0" dirty="0" smtClean="0"/>
                        <a:t> 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128+64+32+16+8+4</a:t>
                      </a:r>
                      <a:r>
                        <a:rPr lang="en-US" sz="1400" baseline="0" dirty="0" smtClean="0"/>
                        <a:t> = 252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0xfc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1111 1101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128+64+32+16+8+4+1 = 253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0xfd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1111 1110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128+64+32+16+8+4+2 = 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0xfe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1111 1111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128+64+32+16+8+4+2+1 = 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0xff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CB1C-A548-FA43-81C6-4FE851E0520F}" type="slidenum">
              <a:rPr lang="en-US"/>
              <a:pPr/>
              <a:t>20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Sound hitting your eardrum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Pressure variations displace membrane (eardrum, microphone) which can be used to measure sound</a:t>
            </a:r>
          </a:p>
          <a:p>
            <a:pPr lvl="1"/>
            <a:r>
              <a:rPr lang="en-US"/>
              <a:t>my speaking voice is moving your eardrum by a mere 1.5</a:t>
            </a:r>
            <a:r>
              <a:rPr lang="en-US">
                <a:sym typeface="Symbol" charset="2"/>
              </a:rPr>
              <a:t>10</a:t>
            </a:r>
            <a:r>
              <a:rPr lang="en-US" baseline="30000">
                <a:sym typeface="Symbol" charset="2"/>
              </a:rPr>
              <a:t>-4</a:t>
            </a:r>
            <a:r>
              <a:rPr lang="en-US">
                <a:sym typeface="Symbol" charset="2"/>
              </a:rPr>
              <a:t> mm = 150 nm = 1/4 wavelength of visible light!</a:t>
            </a:r>
          </a:p>
          <a:p>
            <a:pPr lvl="1"/>
            <a:r>
              <a:rPr lang="en-US">
                <a:sym typeface="Symbol" charset="2"/>
              </a:rPr>
              <a:t>threshold of hearing detects 510</a:t>
            </a:r>
            <a:r>
              <a:rPr lang="en-US" baseline="30000">
                <a:sym typeface="Symbol" charset="2"/>
              </a:rPr>
              <a:t>-8</a:t>
            </a:r>
            <a:r>
              <a:rPr lang="en-US">
                <a:sym typeface="Symbol" charset="2"/>
              </a:rPr>
              <a:t> mm motion, one-half the diameter of a single atom!!!</a:t>
            </a:r>
          </a:p>
          <a:p>
            <a:pPr lvl="1"/>
            <a:r>
              <a:rPr lang="en-US">
                <a:sym typeface="Symbol" charset="2"/>
              </a:rPr>
              <a:t>pain threshold corresponds to 0.05 mm displacement</a:t>
            </a:r>
          </a:p>
          <a:p>
            <a:r>
              <a:rPr lang="en-US">
                <a:sym typeface="Symbol" charset="2"/>
              </a:rPr>
              <a:t>Ear ignores changes slower than 20 Hz</a:t>
            </a:r>
          </a:p>
          <a:p>
            <a:pPr lvl="1"/>
            <a:r>
              <a:rPr lang="en-US">
                <a:sym typeface="Symbol" charset="2"/>
              </a:rPr>
              <a:t>so though pressure changes even as you climb stairs, it is too slow to perceive as sound</a:t>
            </a:r>
          </a:p>
          <a:p>
            <a:r>
              <a:rPr lang="en-US">
                <a:sym typeface="Symbol" charset="2"/>
              </a:rPr>
              <a:t>Eardrum can’t be wiggled faster than about 20 kHz</a:t>
            </a:r>
          </a:p>
          <a:p>
            <a:pPr lvl="1"/>
            <a:r>
              <a:rPr lang="en-US">
                <a:sym typeface="Symbol" charset="2"/>
              </a:rPr>
              <a:t>just like trying to wiggle resonant system too fast produces no significant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radio-frequency (RF) world, dB is used several ways</a:t>
            </a:r>
          </a:p>
          <a:p>
            <a:pPr lvl="1"/>
            <a:r>
              <a:rPr lang="en-US" dirty="0" smtClean="0"/>
              <a:t>dB is a relative scale: a ratio: often characterizing a gain or loss</a:t>
            </a:r>
          </a:p>
          <a:p>
            <a:pPr lvl="2"/>
            <a:r>
              <a:rPr lang="en-US" dirty="0" smtClean="0"/>
              <a:t>+3 dB means a factor of two more</a:t>
            </a:r>
          </a:p>
          <a:p>
            <a:pPr lvl="2"/>
            <a:r>
              <a:rPr lang="en-US" dirty="0" smtClean="0"/>
              <a:t>−17 dB means a factor of 50 loss, or 2% throughput</a:t>
            </a:r>
          </a:p>
          <a:p>
            <a:pPr lvl="1"/>
            <a:r>
              <a:rPr lang="en-US" dirty="0" err="1" smtClean="0"/>
              <a:t>dBm</a:t>
            </a:r>
            <a:r>
              <a:rPr lang="en-US" dirty="0" smtClean="0"/>
              <a:t> is an absolute scale, in </a:t>
            </a:r>
            <a:r>
              <a:rPr lang="en-US" dirty="0" err="1" smtClean="0"/>
              <a:t>milliwatts</a:t>
            </a:r>
            <a:r>
              <a:rPr lang="en-US" dirty="0" smtClean="0"/>
              <a:t>: 10×log(P/1 </a:t>
            </a:r>
            <a:r>
              <a:rPr lang="en-US" dirty="0" err="1" smtClean="0"/>
              <a:t>mW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 23 </a:t>
            </a:r>
            <a:r>
              <a:rPr lang="en-US" dirty="0" err="1" smtClean="0"/>
              <a:t>dBm</a:t>
            </a:r>
            <a:r>
              <a:rPr lang="en-US" dirty="0" smtClean="0"/>
              <a:t> signal is 200 </a:t>
            </a:r>
            <a:r>
              <a:rPr lang="en-US" dirty="0" err="1" smtClean="0"/>
              <a:t>mW</a:t>
            </a:r>
            <a:endParaRPr lang="en-US" dirty="0" smtClean="0"/>
          </a:p>
          <a:p>
            <a:pPr lvl="2"/>
            <a:r>
              <a:rPr lang="en-US" dirty="0" smtClean="0"/>
              <a:t>36 </a:t>
            </a:r>
            <a:r>
              <a:rPr lang="en-US" dirty="0" err="1" smtClean="0"/>
              <a:t>dBm</a:t>
            </a:r>
            <a:r>
              <a:rPr lang="en-US" dirty="0" smtClean="0"/>
              <a:t> is 4 W (note 6 dB is two 3 dB, each a factor of 2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4×)</a:t>
            </a:r>
          </a:p>
          <a:p>
            <a:pPr lvl="2"/>
            <a:r>
              <a:rPr lang="en-US" dirty="0" smtClean="0"/>
              <a:t>−27 </a:t>
            </a:r>
            <a:r>
              <a:rPr lang="en-US" dirty="0" err="1" smtClean="0"/>
              <a:t>dBm</a:t>
            </a:r>
            <a:r>
              <a:rPr lang="en-US" dirty="0" smtClean="0"/>
              <a:t> is 2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W</a:t>
            </a:r>
            <a:endParaRPr lang="en-US" dirty="0" smtClean="0"/>
          </a:p>
          <a:p>
            <a:pPr lvl="1"/>
            <a:r>
              <a:rPr lang="en-US" dirty="0" err="1" smtClean="0"/>
              <a:t>dBc</a:t>
            </a:r>
            <a:r>
              <a:rPr lang="en-US" dirty="0" smtClean="0"/>
              <a:t> is signal strength relative to the carrier</a:t>
            </a:r>
          </a:p>
          <a:p>
            <a:pPr lvl="2"/>
            <a:r>
              <a:rPr lang="en-US" dirty="0" smtClean="0"/>
              <a:t>often characterizes distortion from sinusoid</a:t>
            </a:r>
          </a:p>
          <a:p>
            <a:pPr lvl="2"/>
            <a:r>
              <a:rPr lang="en-US" dirty="0" smtClean="0"/>
              <a:t>−85 </a:t>
            </a:r>
            <a:r>
              <a:rPr lang="en-US" dirty="0" err="1" smtClean="0"/>
              <a:t>dBc</a:t>
            </a:r>
            <a:r>
              <a:rPr lang="en-US" dirty="0" smtClean="0"/>
              <a:t> means any distortions are almost nine orders-of-magnitude weaker than the main sinusoidal </a:t>
            </a:r>
            <a:r>
              <a:rPr lang="en-US" smtClean="0"/>
              <a:t>“carrier”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fighting to discern signal against background noise</a:t>
            </a:r>
          </a:p>
          <a:p>
            <a:pPr lvl="1"/>
            <a:r>
              <a:rPr lang="en-US" dirty="0" err="1" smtClean="0"/>
              <a:t>photogate</a:t>
            </a:r>
            <a:r>
              <a:rPr lang="en-US" dirty="0" smtClean="0"/>
              <a:t> in bright setting, for instance</a:t>
            </a:r>
          </a:p>
          <a:p>
            <a:r>
              <a:rPr lang="en-US" dirty="0" smtClean="0"/>
              <a:t>One approach is </a:t>
            </a:r>
            <a:r>
              <a:rPr lang="en-US" i="1" dirty="0" smtClean="0">
                <a:solidFill>
                  <a:srgbClr val="8064A2"/>
                </a:solidFill>
              </a:rPr>
              <a:t>coherent detection</a:t>
            </a:r>
          </a:p>
          <a:p>
            <a:pPr lvl="1"/>
            <a:r>
              <a:rPr lang="en-US" dirty="0" smtClean="0"/>
              <a:t>modulate signal at known phase, in ON/OFF pattern at 50% duty cycle</a:t>
            </a:r>
          </a:p>
          <a:p>
            <a:pPr lvl="1"/>
            <a:r>
              <a:rPr lang="en-US" dirty="0" smtClean="0"/>
              <a:t>accumulate (add) in-phase parts, while subtracting out-of-phase parts</a:t>
            </a:r>
          </a:p>
          <a:p>
            <a:pPr lvl="1"/>
            <a:r>
              <a:rPr lang="en-US" dirty="0" smtClean="0"/>
              <a:t>have integrator perform accumulation, or try in software</a:t>
            </a:r>
          </a:p>
          <a:p>
            <a:pPr lvl="2"/>
            <a:r>
              <a:rPr lang="en-US" dirty="0" smtClean="0"/>
              <a:t>but if background is noisy in addition to high, integration better</a:t>
            </a:r>
          </a:p>
          <a:p>
            <a:pPr lvl="1"/>
            <a:r>
              <a:rPr lang="en-US" dirty="0" smtClean="0"/>
              <a:t>basically background subtraction</a:t>
            </a:r>
          </a:p>
          <a:p>
            <a:pPr lvl="1"/>
            <a:r>
              <a:rPr lang="en-US" dirty="0" smtClean="0"/>
              <a:t>gain more the greater the number of cycles integrated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Signal, Background, and Noise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 descr="no-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12" y="840930"/>
            <a:ext cx="7316176" cy="5487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Modulated Signal; still hard to discern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 descr="mod-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12" y="866846"/>
            <a:ext cx="7316176" cy="5487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Integration, subtracting “OFF” portions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 descr="mod-int-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12" y="827972"/>
            <a:ext cx="7316176" cy="5487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Expressed in Electronics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 descr="coher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964" y="918607"/>
            <a:ext cx="6034638" cy="43400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7342" y="5273888"/>
            <a:ext cx="7067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op-amp just inverting; second sums two inputs, only one on at a time</a:t>
            </a:r>
          </a:p>
          <a:p>
            <a:pPr algn="ctr"/>
            <a:r>
              <a:rPr lang="en-US" dirty="0" smtClean="0"/>
              <a:t>has effect of adding parts when Ref = +1, subtracting where Ref = -1</a:t>
            </a:r>
          </a:p>
          <a:p>
            <a:pPr algn="ctr"/>
            <a:r>
              <a:rPr lang="en-US" dirty="0" smtClean="0"/>
              <a:t>clears “memory” on timescale of </a:t>
            </a:r>
            <a:r>
              <a:rPr lang="en-US" i="1" dirty="0" smtClean="0">
                <a:latin typeface="Symbol" charset="2"/>
                <a:cs typeface="Symbol" charset="2"/>
              </a:rPr>
              <a:t>t</a:t>
            </a:r>
            <a:r>
              <a:rPr lang="en-US" baseline="-25000" dirty="0" smtClean="0"/>
              <a:t>int</a:t>
            </a:r>
            <a:r>
              <a:rPr lang="en-US" dirty="0" smtClean="0"/>
              <a:t> = </a:t>
            </a:r>
            <a:r>
              <a:rPr lang="en-US" i="1" dirty="0" err="1" smtClean="0"/>
              <a:t>R</a:t>
            </a:r>
            <a:r>
              <a:rPr lang="en-US" baseline="-25000" dirty="0" err="1" smtClean="0"/>
              <a:t>int</a:t>
            </a:r>
            <a:r>
              <a:rPr lang="en-US" i="1" dirty="0" err="1" smtClean="0"/>
              <a:t>C</a:t>
            </a:r>
            <a:endParaRPr lang="en-US" i="1" dirty="0" smtClean="0"/>
          </a:p>
          <a:p>
            <a:pPr algn="ctr"/>
            <a:r>
              <a:rPr lang="en-US" dirty="0" smtClean="0"/>
              <a:t>could also conceive of performing math in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Proposals due next Friday, Feb</a:t>
            </a:r>
            <a:r>
              <a:rPr lang="en-US" dirty="0" smtClean="0"/>
              <a:t> 7</a:t>
            </a:r>
          </a:p>
          <a:p>
            <a:r>
              <a:rPr lang="en-US" dirty="0" smtClean="0"/>
              <a:t>Lab 4 due following </a:t>
            </a:r>
            <a:r>
              <a:rPr lang="en-US" dirty="0" err="1" smtClean="0"/>
              <a:t>Tu</a:t>
            </a:r>
            <a:r>
              <a:rPr lang="en-US" dirty="0" smtClean="0"/>
              <a:t>/Wed (2/</a:t>
            </a:r>
            <a:r>
              <a:rPr lang="en-US" dirty="0" smtClean="0"/>
              <a:t>11, </a:t>
            </a:r>
            <a:r>
              <a:rPr lang="en-US" dirty="0" smtClean="0"/>
              <a:t>2/</a:t>
            </a:r>
            <a:r>
              <a:rPr lang="en-US" smtClean="0"/>
              <a:t>12)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641"/>
            <a:ext cx="8229600" cy="729263"/>
          </a:xfrm>
        </p:spPr>
        <p:txBody>
          <a:bodyPr/>
          <a:lstStyle/>
          <a:p>
            <a:r>
              <a:rPr lang="en-US" dirty="0" smtClean="0"/>
              <a:t>Binary to Hex: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8616"/>
            <a:ext cx="8229600" cy="5533871"/>
          </a:xfrm>
        </p:spPr>
        <p:txBody>
          <a:bodyPr/>
          <a:lstStyle/>
          <a:p>
            <a:r>
              <a:rPr lang="en-US" dirty="0" smtClean="0"/>
              <a:t>Note separation of previous 8-bit (one-byte) numbers into two 4-bit pieces (nibbles)</a:t>
            </a:r>
          </a:p>
          <a:p>
            <a:pPr lvl="1"/>
            <a:r>
              <a:rPr lang="en-US" dirty="0" smtClean="0"/>
              <a:t>makes expression in hex (base-16; 4-bits) natural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982570"/>
          <a:ext cx="6096000" cy="475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binary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hexadecimal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decimal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0000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5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5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6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6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7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7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1000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8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8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9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9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A (lower case fine)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B 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1100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C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12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D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13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E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14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F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15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47913" y="307775"/>
          <a:ext cx="8229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27"/>
                <a:gridCol w="2461129"/>
                <a:gridCol w="1593923"/>
                <a:gridCol w="1040651"/>
                <a:gridCol w="464654"/>
                <a:gridCol w="495631"/>
                <a:gridCol w="495631"/>
                <a:gridCol w="480142"/>
                <a:gridCol w="6173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NUL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^@</a:t>
                      </a:r>
                      <a:r>
                        <a:rPr lang="en-US" dirty="0" smtClean="0"/>
                        <a:t> null (\0)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DLE ^P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SP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space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@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P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`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p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SOH ^A</a:t>
                      </a:r>
                      <a:r>
                        <a:rPr lang="en-US" dirty="0" smtClean="0"/>
                        <a:t> start of </a:t>
                      </a:r>
                      <a:r>
                        <a:rPr lang="en-US" dirty="0" err="1" smtClean="0"/>
                        <a:t>hdr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DC1 ^Q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!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Q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q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STX ^B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 start text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DC2 ^R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“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B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b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ETX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^C</a:t>
                      </a:r>
                      <a:r>
                        <a:rPr lang="en-US" dirty="0" smtClean="0"/>
                        <a:t> end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DC3 ^S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#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3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C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c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EOT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^D</a:t>
                      </a:r>
                      <a:r>
                        <a:rPr lang="en-US" dirty="0" smtClean="0"/>
                        <a:t> end </a:t>
                      </a:r>
                      <a:r>
                        <a:rPr lang="en-US" baseline="0" dirty="0" smtClean="0"/>
                        <a:t>trans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DC4 ^T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$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4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d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ENQ ^E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NAK ^U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%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5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U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u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ACK ^F</a:t>
                      </a:r>
                      <a:r>
                        <a:rPr lang="en-US" dirty="0" smtClean="0"/>
                        <a:t> acknowledge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SYN ^V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&amp;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6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F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V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f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v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BEL ^G</a:t>
                      </a:r>
                      <a:r>
                        <a:rPr lang="en-US" dirty="0" smtClean="0"/>
                        <a:t> bell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ETB ^W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‘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7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G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W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g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w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BS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^H</a:t>
                      </a:r>
                      <a:r>
                        <a:rPr lang="en-US" dirty="0" smtClean="0"/>
                        <a:t> backspace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CAN ^X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(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8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H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X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h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x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HT ^I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horiz</a:t>
                      </a:r>
                      <a:r>
                        <a:rPr lang="en-US" dirty="0" smtClean="0"/>
                        <a:t>. tab (\</a:t>
                      </a:r>
                      <a:r>
                        <a:rPr lang="en-US" dirty="0" err="1" smtClean="0"/>
                        <a:t>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EM ^Y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)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9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I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Y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i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y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LF ^J</a:t>
                      </a:r>
                      <a:r>
                        <a:rPr lang="en-US" dirty="0" smtClean="0"/>
                        <a:t> linefeed (\</a:t>
                      </a:r>
                      <a:r>
                        <a:rPr lang="en-US" dirty="0" err="1" smtClean="0"/>
                        <a:t>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SUB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^Z</a:t>
                      </a:r>
                      <a:endParaRPr lang="en-US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*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: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J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Z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j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z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VT ^K</a:t>
                      </a:r>
                      <a:r>
                        <a:rPr lang="en-US" dirty="0" smtClean="0"/>
                        <a:t> vertical tab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ESC</a:t>
                      </a:r>
                      <a:r>
                        <a:rPr lang="en-US" dirty="0" smtClean="0"/>
                        <a:t> escape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+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K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[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k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{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FF ^L</a:t>
                      </a:r>
                      <a:r>
                        <a:rPr lang="en-US" dirty="0" smtClean="0"/>
                        <a:t> form feed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FS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,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&lt;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L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\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l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|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CR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^M</a:t>
                      </a:r>
                      <a:r>
                        <a:rPr lang="en-US" dirty="0" smtClean="0"/>
                        <a:t> carriage</a:t>
                      </a:r>
                      <a:r>
                        <a:rPr lang="en-US" baseline="0" dirty="0" smtClean="0"/>
                        <a:t> ret (\</a:t>
                      </a:r>
                      <a:r>
                        <a:rPr lang="en-US" baseline="0" dirty="0" err="1" smtClean="0"/>
                        <a:t>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GS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-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=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M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]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m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}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SO ^N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RS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.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&gt;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N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^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n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~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SI ^O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US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?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O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_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o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DEL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84212" y="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first hex digit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600514" y="3456679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second hex digit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913" y="-32266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ASCII Table in Hex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the patterns and conveniences in the ASCII table</a:t>
            </a:r>
          </a:p>
          <a:p>
            <a:pPr lvl="1"/>
            <a:r>
              <a:rPr lang="en-US" dirty="0" smtClean="0"/>
              <a:t>0 thru 9 is hex 0x30 to 0x39 (just add 0x30)</a:t>
            </a:r>
          </a:p>
          <a:p>
            <a:pPr lvl="1"/>
            <a:r>
              <a:rPr lang="en-US" dirty="0" smtClean="0"/>
              <a:t>A-Z parallels a-</a:t>
            </a:r>
            <a:r>
              <a:rPr lang="en-US" dirty="0" err="1" smtClean="0"/>
              <a:t>z</a:t>
            </a:r>
            <a:r>
              <a:rPr lang="en-US" dirty="0" smtClean="0"/>
              <a:t>; just add 0x20</a:t>
            </a:r>
          </a:p>
          <a:p>
            <a:pPr lvl="2"/>
            <a:r>
              <a:rPr lang="en-US" dirty="0" smtClean="0"/>
              <a:t>starts at 0x41 and 0x61, so H is 8</a:t>
            </a:r>
            <a:r>
              <a:rPr lang="en-US" baseline="30000" dirty="0" smtClean="0"/>
              <a:t>th</a:t>
            </a:r>
            <a:r>
              <a:rPr lang="en-US" dirty="0" smtClean="0"/>
              <a:t> letter, is 0x48, etc.</a:t>
            </a:r>
          </a:p>
          <a:p>
            <a:pPr lvl="1"/>
            <a:r>
              <a:rPr lang="en-US" dirty="0" smtClean="0"/>
              <a:t>the first 32 characters are control characters, often represented as Ctrl-C, denoted ^C, for instance</a:t>
            </a:r>
          </a:p>
          <a:p>
            <a:pPr lvl="2"/>
            <a:r>
              <a:rPr lang="en-US" dirty="0" smtClean="0"/>
              <a:t>associated control characters mirror 0x40 to 0x5F</a:t>
            </a:r>
          </a:p>
          <a:p>
            <a:pPr lvl="2"/>
            <a:r>
              <a:rPr lang="en-US" dirty="0" smtClean="0"/>
              <a:t>put common control characters in red; useful to know in some primitive environments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Unsigned are direct binary representation</a:t>
            </a:r>
          </a:p>
          <a:p>
            <a:r>
              <a:rPr lang="en-US" dirty="0" smtClean="0"/>
              <a:t>Signed integers usually follow “two’s complement”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rule: to get neg. number, flip all bits and add one</a:t>
            </a:r>
          </a:p>
          <a:p>
            <a:pPr lvl="2"/>
            <a:r>
              <a:rPr lang="en-US" dirty="0" smtClean="0"/>
              <a:t>example: -2: 0000 0010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1111 1101 + 1 = 1111 1110</a:t>
            </a:r>
          </a:p>
          <a:p>
            <a:pPr lvl="1"/>
            <a:r>
              <a:rPr lang="en-US" dirty="0" smtClean="0">
                <a:sym typeface="Wingdings"/>
              </a:rPr>
              <a:t>adding pos. &amp; neg.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0000 0000 (ignore overflow bit)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34029" y="1937581"/>
          <a:ext cx="69481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047"/>
                <a:gridCol w="1737047"/>
                <a:gridCol w="1737047"/>
                <a:gridCol w="1737047"/>
              </a:tblGrid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2’s complement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0000 0000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0000 0001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0000 0010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0111 1111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0x7F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1000 0000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-128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r>
                        <a:rPr lang="en-US" baseline="0" dirty="0" smtClean="0"/>
                        <a:t> 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-127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1111 1110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337725">
                <a:tc>
                  <a:txBody>
                    <a:bodyPr/>
                    <a:lstStyle/>
                    <a:p>
                      <a:r>
                        <a:rPr lang="en-US" dirty="0" smtClean="0"/>
                        <a:t>1111 1111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standard is IEEE format</a:t>
            </a:r>
          </a:p>
          <a:p>
            <a:pPr lvl="1"/>
            <a:r>
              <a:rPr lang="en-US" dirty="0" smtClean="0">
                <a:hlinkClick r:id="rId2"/>
              </a:rPr>
              <a:t>http://en.wikipedia.org/wiki/IEEE_754-1985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Three parts: sign, exponent, mantissa</a:t>
            </a:r>
          </a:p>
          <a:p>
            <a:pPr lvl="1"/>
            <a:r>
              <a:rPr lang="en-US" dirty="0" smtClean="0"/>
              <a:t>single-precision (float) has 32 bits (1, 8, 23, resp.)</a:t>
            </a:r>
          </a:p>
          <a:p>
            <a:pPr lvl="2"/>
            <a:r>
              <a:rPr lang="en-US" dirty="0" smtClean="0"/>
              <a:t>7 digits; 10</a:t>
            </a:r>
            <a:r>
              <a:rPr lang="en-US" baseline="30000" dirty="0" smtClean="0"/>
              <a:t>±38</a:t>
            </a:r>
            <a:r>
              <a:rPr lang="en-US" dirty="0" smtClean="0"/>
              <a:t>; log(10)/log(2) = 3.32, so 2</a:t>
            </a:r>
            <a:r>
              <a:rPr lang="en-US" baseline="30000" dirty="0" smtClean="0"/>
              <a:t>23</a:t>
            </a:r>
            <a:r>
              <a:rPr lang="en-US" dirty="0" smtClean="0"/>
              <a:t> ≈ 10</a:t>
            </a:r>
            <a:r>
              <a:rPr lang="en-US" baseline="30000" dirty="0" smtClean="0"/>
              <a:t>7</a:t>
            </a:r>
            <a:r>
              <a:rPr lang="en-US" dirty="0" smtClean="0"/>
              <a:t>; ±127/3.32 ≈ 38 </a:t>
            </a:r>
          </a:p>
          <a:p>
            <a:pPr lvl="1"/>
            <a:r>
              <a:rPr lang="en-US" dirty="0" smtClean="0"/>
              <a:t>double precision (double) has 64 bits (1, 11, 52, resp.)</a:t>
            </a:r>
          </a:p>
          <a:p>
            <a:pPr lvl="2"/>
            <a:r>
              <a:rPr lang="en-US" dirty="0" smtClean="0"/>
              <a:t>16 digits; 10</a:t>
            </a:r>
            <a:r>
              <a:rPr lang="en-US" baseline="30000" dirty="0" smtClean="0"/>
              <a:t>±308</a:t>
            </a:r>
            <a:endParaRPr lang="en-US" dirty="0" smtClean="0"/>
          </a:p>
          <a:p>
            <a:r>
              <a:rPr lang="en-US" dirty="0" smtClean="0"/>
              <a:t>The actual convention is not critical for us to understand, as much as:</a:t>
            </a:r>
          </a:p>
          <a:p>
            <a:pPr lvl="1"/>
            <a:r>
              <a:rPr lang="en-US" dirty="0" smtClean="0"/>
              <a:t>limitations to finite representation</a:t>
            </a:r>
          </a:p>
          <a:p>
            <a:pPr lvl="1"/>
            <a:r>
              <a:rPr lang="en-US" dirty="0" smtClean="0"/>
              <a:t>space allocation in memory: just 32 or 64 bits of 1’s &amp; 0’s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IEEE_754_Single_Floating_Point_Format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663400"/>
            <a:ext cx="7848600" cy="1587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33487" y="2643424"/>
            <a:ext cx="392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1.01×2</a:t>
            </a:r>
            <a:r>
              <a:rPr lang="en-US" baseline="30000" dirty="0" smtClean="0">
                <a:solidFill>
                  <a:srgbClr val="008000"/>
                </a:solidFill>
              </a:rPr>
              <a:t>−3</a:t>
            </a:r>
            <a:r>
              <a:rPr lang="en-US" dirty="0" smtClean="0">
                <a:solidFill>
                  <a:srgbClr val="008000"/>
                </a:solidFill>
              </a:rPr>
              <a:t>, 1 is implied, exp. offset by 127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F3C6E-74D6-3945-A430-6050A6A1FF9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Arrays &amp; Storage in C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We can hold more than just one value in a variable</a:t>
            </a:r>
          </a:p>
          <a:p>
            <a:pPr lvl="1" eaLnBrk="1" hangingPunct="1">
              <a:defRPr/>
            </a:pPr>
            <a:r>
              <a:rPr lang="en-US" dirty="0"/>
              <a:t>but the program needs to know how many places to save in memory</a:t>
            </a:r>
          </a:p>
          <a:p>
            <a:pPr eaLnBrk="1" hangingPunct="1">
              <a:defRPr/>
            </a:pPr>
            <a:r>
              <a:rPr lang="en-US" dirty="0"/>
              <a:t>Examples: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we can either say how many elements to allow and leave them unset; say how many elements and initialize all elements to zero; leave out the number of elements and specify explicitly; specify number of elements and contents</a:t>
            </a:r>
          </a:p>
          <a:p>
            <a:pPr lvl="1" eaLnBrk="1" hangingPunct="1">
              <a:defRPr/>
            </a:pPr>
            <a:r>
              <a:rPr lang="en-US" dirty="0"/>
              <a:t>character arrays are strings</a:t>
            </a:r>
          </a:p>
          <a:p>
            <a:pPr lvl="1" eaLnBrk="1" hangingPunct="1">
              <a:defRPr/>
            </a:pPr>
            <a:r>
              <a:rPr lang="en-US" dirty="0"/>
              <a:t>strings must end in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‘\0’</a:t>
            </a:r>
            <a:r>
              <a:rPr lang="en-US" dirty="0"/>
              <a:t> to signal the end</a:t>
            </a:r>
          </a:p>
          <a:p>
            <a:pPr lvl="1" eaLnBrk="1" hangingPunct="1">
              <a:defRPr/>
            </a:pPr>
            <a:r>
              <a:rPr lang="en-US" dirty="0"/>
              <a:t>must allow room: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char name[4]=“Bob”</a:t>
            </a:r>
            <a:endParaRPr lang="en-US" dirty="0">
              <a:solidFill>
                <a:srgbClr val="008000"/>
              </a:solidFill>
            </a:endParaRPr>
          </a:p>
          <a:p>
            <a:pPr lvl="2" eaLnBrk="1" hangingPunct="1">
              <a:defRPr/>
            </a:pPr>
            <a:r>
              <a:rPr lang="en-US" dirty="0"/>
              <a:t>fourth element is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‘\0’</a:t>
            </a:r>
            <a:r>
              <a:rPr lang="en-US" dirty="0"/>
              <a:t> by default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1066800" y="2819400"/>
            <a:ext cx="56721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i[8], j[8]={0},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[]={9,8,6,5,4,3,2,1,0};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double x[10], y[10000]={0.0}, z[2]={1.0,3.0};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char name[20], state[]=“California”;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7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707F00-DD47-A047-B54C-42273256ACB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Indexing Arrays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441325" y="1012825"/>
            <a:ext cx="8353425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i,j[8]={0},k[]={2,4,6,8,1,3,5,7};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double x[8]={0.0},y[2]={1.0,3.0},z[8];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char name[20],state[]="California";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for (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&lt;8;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++)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{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z[i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 = 0.0;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printf(”j[%d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 =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d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,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k[%d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 =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d\n",i,j[i],i,k[i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]);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}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name[0]='T';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name[1]='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o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';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name[2]='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m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';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name[3] = '\0';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printf("%s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starts with %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and lives in %s\n",name,name[0],state);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800599"/>
            <a:ext cx="7772400" cy="168879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Index array integers, starting with zero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Sometimes initialize in loop (</a:t>
            </a:r>
            <a:r>
              <a:rPr lang="en-US" sz="2000" dirty="0" err="1">
                <a:solidFill>
                  <a:srgbClr val="008000"/>
                </a:solidFill>
                <a:latin typeface="Courier" charset="0"/>
              </a:rPr>
              <a:t>z</a:t>
            </a: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[]</a:t>
            </a:r>
            <a:r>
              <a:rPr lang="en-US" sz="2000" dirty="0"/>
              <a:t> above)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String assignment awkward outside of declaration line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8000"/>
                </a:solidFill>
                <a:latin typeface="Courier" charset="0"/>
              </a:rPr>
              <a:t>#include &lt;</a:t>
            </a:r>
            <a:r>
              <a:rPr lang="en-US" sz="1800" dirty="0" err="1">
                <a:solidFill>
                  <a:srgbClr val="008000"/>
                </a:solidFill>
                <a:latin typeface="Courier" charset="0"/>
              </a:rPr>
              <a:t>string.h</a:t>
            </a:r>
            <a:r>
              <a:rPr lang="en-US" sz="1800" dirty="0">
                <a:solidFill>
                  <a:srgbClr val="008000"/>
                </a:solidFill>
                <a:latin typeface="Courier" charset="0"/>
              </a:rPr>
              <a:t>&gt;</a:t>
            </a:r>
            <a:r>
              <a:rPr lang="en-US" sz="1800" dirty="0"/>
              <a:t> provides “useful” string </a:t>
            </a:r>
            <a:r>
              <a:rPr lang="en-US" sz="1800" dirty="0" smtClean="0"/>
              <a:t>routines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 smtClean="0"/>
              <a:t>done automatically in </a:t>
            </a:r>
            <a:r>
              <a:rPr lang="en-US" sz="1400" dirty="0" err="1" smtClean="0"/>
              <a:t>Arduino</a:t>
            </a:r>
            <a:r>
              <a:rPr lang="en-US" sz="1400" dirty="0" smtClean="0"/>
              <a:t>, but also String type makes many things easier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3835</Words>
  <Application>Microsoft Macintosh PowerPoint</Application>
  <PresentationFormat>On-screen Show (4:3)</PresentationFormat>
  <Paragraphs>692</Paragraphs>
  <Slides>27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Physics 120B: Lecture 8</vt:lpstr>
      <vt:lpstr>Binary, Hexadecimal Numbers</vt:lpstr>
      <vt:lpstr>Binary to Hex: easy!</vt:lpstr>
      <vt:lpstr>Slide 4</vt:lpstr>
      <vt:lpstr>ASCII in Hex</vt:lpstr>
      <vt:lpstr>Two’s Complement</vt:lpstr>
      <vt:lpstr>Floating Point Numbers</vt:lpstr>
      <vt:lpstr>Arrays &amp; Storage in C</vt:lpstr>
      <vt:lpstr>Indexing Arrays</vt:lpstr>
      <vt:lpstr>Memory Allocation in Arrays</vt:lpstr>
      <vt:lpstr>Multi-Dimensional Arrays</vt:lpstr>
      <vt:lpstr>Arrays and functions</vt:lpstr>
      <vt:lpstr>Example: 3x3 matrix multiplication</vt:lpstr>
      <vt:lpstr>mm3x3, expanded</vt:lpstr>
      <vt:lpstr>Notes on mm3x3</vt:lpstr>
      <vt:lpstr>Using mm3x3</vt:lpstr>
      <vt:lpstr>Another way to skin the cat</vt:lpstr>
      <vt:lpstr>Decibels</vt:lpstr>
      <vt:lpstr>Sound Intensity</vt:lpstr>
      <vt:lpstr>Sound hitting your eardrum</vt:lpstr>
      <vt:lpstr>dB Scales</vt:lpstr>
      <vt:lpstr>Coherent Detection</vt:lpstr>
      <vt:lpstr>Raw Signal, Background, and Noise</vt:lpstr>
      <vt:lpstr>Modulated Signal; still hard to discern</vt:lpstr>
      <vt:lpstr>Integration, subtracting “OFF” portions</vt:lpstr>
      <vt:lpstr>Expressed in Electronics</vt:lpstr>
      <vt:lpstr>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Physics UCSD</cp:lastModifiedBy>
  <cp:revision>89</cp:revision>
  <cp:lastPrinted>2013-01-30T19:15:54Z</cp:lastPrinted>
  <dcterms:created xsi:type="dcterms:W3CDTF">2014-01-27T19:24:01Z</dcterms:created>
  <dcterms:modified xsi:type="dcterms:W3CDTF">2014-01-27T19:25:11Z</dcterms:modified>
</cp:coreProperties>
</file>