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FFDD5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Electronics Overview</a:t>
            </a:r>
          </a:p>
        </p:txBody>
      </p:sp>
      <p:sp>
        <p:nvSpPr>
          <p:cNvPr id="614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Lecture 8</a:t>
            </a:r>
          </a:p>
        </p:txBody>
      </p:sp>
      <p:sp>
        <p:nvSpPr>
          <p:cNvPr id="614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0AEBB-5EE4-264C-BE42-BB85DF451D43}" type="slidenum">
              <a:rPr lang="en-US"/>
              <a:pPr/>
              <a:t>5</a:t>
            </a:fld>
            <a:endParaRPr lang="en-US"/>
          </a:p>
        </p:txBody>
      </p:sp>
      <p:sp>
        <p:nvSpPr>
          <p:cNvPr id="6144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Op-Amps</a:t>
            </a:r>
          </a:p>
        </p:txBody>
      </p:sp>
      <p:sp>
        <p:nvSpPr>
          <p:cNvPr id="501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</a:p>
        </p:txBody>
      </p:sp>
      <p:sp>
        <p:nvSpPr>
          <p:cNvPr id="501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110708-433D-B74C-AA6D-C6AA6AF0417C}" type="slidenum">
              <a:rPr lang="en-US"/>
              <a:pPr/>
              <a:t>7</a:t>
            </a:fld>
            <a:endParaRPr lang="en-US"/>
          </a:p>
        </p:txBody>
      </p:sp>
      <p:sp>
        <p:nvSpPr>
          <p:cNvPr id="5018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Op-Amps</a:t>
            </a:r>
          </a:p>
        </p:txBody>
      </p:sp>
      <p:sp>
        <p:nvSpPr>
          <p:cNvPr id="522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</a:p>
        </p:txBody>
      </p:sp>
      <p:sp>
        <p:nvSpPr>
          <p:cNvPr id="522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1CE95-818E-F548-A051-D1BB0EA9D832}" type="slidenum">
              <a:rPr lang="en-US"/>
              <a:pPr/>
              <a:t>8</a:t>
            </a:fld>
            <a:endParaRPr lang="en-US"/>
          </a:p>
        </p:txBody>
      </p:sp>
      <p:sp>
        <p:nvSpPr>
          <p:cNvPr id="5222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Op-Amps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667264-2B60-EA4D-A0F9-CD73770341AB}" type="slidenum">
              <a:rPr lang="en-US"/>
              <a:pPr/>
              <a:t>9</a:t>
            </a:fld>
            <a:endParaRPr lang="en-US"/>
          </a:p>
        </p:txBody>
      </p:sp>
      <p:sp>
        <p:nvSpPr>
          <p:cNvPr id="5427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F25C-D84B-6141-A7B4-1563C1FC1683}" type="datetime1">
              <a:rPr lang="en-US" smtClean="0"/>
              <a:t>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BA279-AFA8-0449-A605-63694D5D7B29}" type="datetime1">
              <a:rPr lang="en-US" smtClean="0"/>
              <a:t>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5F363-C7C3-7443-931F-70106DBBCC6A}" type="datetime1">
              <a:rPr lang="en-US" smtClean="0"/>
              <a:t>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192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3810000" cy="5029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89072-9141-6D47-BCD4-8FF4916543A8}" type="datetime1">
              <a:rPr lang="en-US" smtClean="0"/>
              <a:t>2/3/13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Lecture 9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85284-6AD1-CB4C-AAA1-8EB4F9E10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5FD1E-CCF9-4A42-A161-D4568EA1E12F}" type="datetime1">
              <a:rPr lang="en-US" smtClean="0"/>
              <a:t>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2747A-E268-CA4C-B33A-DD93E5087271}" type="datetime1">
              <a:rPr lang="en-US" smtClean="0"/>
              <a:t>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CA01-5A78-4843-9871-BF7056ECDD3D}" type="datetime1">
              <a:rPr lang="en-US" smtClean="0"/>
              <a:t>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A6FCC-04CB-0945-88C9-77A5E92EAA2C}" type="datetime1">
              <a:rPr lang="en-US" smtClean="0"/>
              <a:t>2/3/13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38D08-5D60-3048-BD69-7C61015EFF74}" type="datetime1">
              <a:rPr lang="en-US" smtClean="0"/>
              <a:t>2/3/13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BADEF-EFE1-A149-867F-A1F2EC58E2D0}" type="datetime1">
              <a:rPr lang="en-US" smtClean="0"/>
              <a:t>2/3/13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6D7B5-271B-F340-81D1-CC32D9EC78C3}" type="datetime1">
              <a:rPr lang="en-US" smtClean="0"/>
              <a:t>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AA1FD-9E21-BA40-A505-7EAC1626040B}" type="datetime1">
              <a:rPr lang="en-US" smtClean="0"/>
              <a:t>2/3/13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BC82-6E76-164B-BFD3-AC4F6037875F}" type="datetime1">
              <a:rPr lang="en-US" smtClean="0"/>
              <a:t>2/3/13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PID_controller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</a:t>
            </a:r>
            <a:r>
              <a:rPr lang="en-US" dirty="0" smtClean="0"/>
              <a:t>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Project-related </a:t>
            </a:r>
            <a:r>
              <a:rPr lang="en-US" dirty="0" smtClean="0"/>
              <a:t>Issues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MOSFETs</a:t>
            </a:r>
            <a:r>
              <a:rPr lang="en-US" dirty="0" smtClean="0"/>
              <a:t> often a good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528" y="955524"/>
            <a:ext cx="4363446" cy="5533871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MOSFETs</a:t>
            </a:r>
            <a:r>
              <a:rPr lang="en-US" dirty="0" smtClean="0"/>
              <a:t> are basically voltage-controlled switches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-channel becomes “short” when logic high applied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-channel becomes “short” when logic low applied</a:t>
            </a:r>
          </a:p>
          <a:p>
            <a:pPr lvl="1"/>
            <a:r>
              <a:rPr lang="en-US" dirty="0" smtClean="0"/>
              <a:t>otherwise open</a:t>
            </a:r>
          </a:p>
          <a:p>
            <a:r>
              <a:rPr lang="en-US" dirty="0" smtClean="0"/>
              <a:t>Can arrange in H-bridge (or use pre-packaged H-bridge on a chip)</a:t>
            </a:r>
          </a:p>
          <a:p>
            <a:pPr lvl="1"/>
            <a:r>
              <a:rPr lang="en-US" dirty="0" smtClean="0"/>
              <a:t>so A=HI; A’=LOW applies VDD to left, ground to right</a:t>
            </a:r>
          </a:p>
          <a:p>
            <a:pPr lvl="1"/>
            <a:r>
              <a:rPr lang="en-US" dirty="0" smtClean="0"/>
              <a:t>B=HI; B’=LOW does the opp.</a:t>
            </a:r>
          </a:p>
          <a:p>
            <a:pPr lvl="1"/>
            <a:r>
              <a:rPr lang="en-US" dirty="0" smtClean="0"/>
              <a:t>A and A’ always opposite, etc.</a:t>
            </a:r>
          </a:p>
          <a:p>
            <a:pPr lvl="1"/>
            <a:r>
              <a:rPr lang="en-US" dirty="0" smtClean="0"/>
              <a:t>A and B default to LOW state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" name="Picture 5" descr="h-brid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2340" y="955524"/>
            <a:ext cx="4381500" cy="377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955524"/>
            <a:ext cx="8432485" cy="5533871"/>
          </a:xfrm>
        </p:spPr>
        <p:txBody>
          <a:bodyPr/>
          <a:lstStyle/>
          <a:p>
            <a:r>
              <a:rPr lang="en-US" dirty="0" smtClean="0"/>
              <a:t>Microcontrollers are fast, but speed limitations may well become an issue for some</a:t>
            </a:r>
          </a:p>
          <a:p>
            <a:r>
              <a:rPr lang="en-US" dirty="0" err="1" smtClean="0"/>
              <a:t>Arduino</a:t>
            </a:r>
            <a:r>
              <a:rPr lang="en-US" dirty="0" smtClean="0"/>
              <a:t> processor runs at clock speed of 16 MHz</a:t>
            </a:r>
          </a:p>
          <a:p>
            <a:pPr lvl="1"/>
            <a:r>
              <a:rPr lang="en-US" dirty="0" smtClean="0"/>
              <a:t>62.5 ns = 0.0625 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/>
              <a:t>s</a:t>
            </a:r>
          </a:p>
          <a:p>
            <a:pPr lvl="1"/>
            <a:r>
              <a:rPr lang="en-US" dirty="0" smtClean="0"/>
              <a:t>machine commands take 1, 2, 3, or 4 cycles to complete</a:t>
            </a:r>
          </a:p>
          <a:p>
            <a:pPr lvl="2"/>
            <a:r>
              <a:rPr lang="en-US" dirty="0" smtClean="0"/>
              <a:t>see chapter 32 of datasheet (pp. 537−539) for table by command</a:t>
            </a:r>
          </a:p>
          <a:p>
            <a:pPr lvl="1"/>
            <a:r>
              <a:rPr lang="en-US" dirty="0" smtClean="0"/>
              <a:t>but </a:t>
            </a:r>
            <a:r>
              <a:rPr lang="en-US" dirty="0" err="1" smtClean="0"/>
              <a:t>Arduino</a:t>
            </a:r>
            <a:r>
              <a:rPr lang="en-US" dirty="0" smtClean="0"/>
              <a:t> C commands may have dozens of associated machine commands</a:t>
            </a:r>
          </a:p>
          <a:p>
            <a:pPr lvl="2"/>
            <a:r>
              <a:rPr lang="en-US" dirty="0" smtClean="0"/>
              <a:t>for example,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has 78 commands, though not all will be visited, as some are conditionally branched around (~36 if not PWM pin)</a:t>
            </a:r>
          </a:p>
          <a:p>
            <a:pPr lvl="2"/>
            <a:r>
              <a:rPr lang="en-US" dirty="0" smtClean="0"/>
              <a:t>testing reveals </a:t>
            </a:r>
            <a:r>
              <a:rPr lang="en-US" dirty="0" smtClean="0">
                <a:solidFill>
                  <a:srgbClr val="FF0000"/>
                </a:solidFill>
              </a:rPr>
              <a:t>4 </a:t>
            </a:r>
            <a:r>
              <a:rPr lang="en-US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per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operation (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 if PWM pin)</a:t>
            </a:r>
          </a:p>
          <a:p>
            <a:pPr lvl="2"/>
            <a:r>
              <a:rPr lang="en-US" dirty="0" smtClean="0"/>
              <a:t>implies about 64 (80) clock cycles to carry out</a:t>
            </a:r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Exploration,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Program is basically repetitive commands, with </a:t>
            </a:r>
            <a:r>
              <a:rPr lang="en-US" sz="2400" dirty="0" smtClean="0">
                <a:solidFill>
                  <a:srgbClr val="008000"/>
                </a:solidFill>
                <a:latin typeface="Courier"/>
                <a:cs typeface="Courier"/>
              </a:rPr>
              <a:t>micros()</a:t>
            </a:r>
            <a:r>
              <a:rPr lang="en-US" dirty="0" smtClean="0"/>
              <a:t> bracketing actions</a:t>
            </a:r>
          </a:p>
          <a:p>
            <a:pPr lvl="1"/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micros()</a:t>
            </a:r>
            <a:r>
              <a:rPr lang="en-US" dirty="0" smtClean="0"/>
              <a:t> itself (in 16 repeated calls, nothing between) comes in at taking </a:t>
            </a:r>
            <a:r>
              <a:rPr lang="en-US" dirty="0" smtClean="0">
                <a:solidFill>
                  <a:srgbClr val="FF0000"/>
                </a:solidFill>
              </a:rPr>
              <a:t>4 </a:t>
            </a:r>
            <a:r>
              <a:rPr lang="en-US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to complete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Serial.print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takes </a:t>
            </a:r>
            <a:r>
              <a:rPr lang="en-US" dirty="0" smtClean="0">
                <a:solidFill>
                  <a:srgbClr val="FF0000"/>
                </a:solidFill>
              </a:rPr>
              <a:t>1040 </a:t>
            </a:r>
            <a:r>
              <a:rPr lang="en-US" dirty="0" smtClean="0">
                <a:solidFill>
                  <a:srgbClr val="FF0000"/>
                </a:solidFill>
                <a:latin typeface="Symbol" charset="2"/>
                <a:cs typeface="Symbol" charset="2"/>
              </a:rPr>
              <a:t>m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 per character at 9600 baud</a:t>
            </a:r>
          </a:p>
          <a:p>
            <a:pPr lvl="2"/>
            <a:r>
              <a:rPr lang="en-US" dirty="0" smtClean="0"/>
              <a:t>8 data bits, start bit, stop bit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10 bits, expect 1041.7 </a:t>
            </a:r>
            <a:r>
              <a:rPr lang="en-US" dirty="0" smtClean="0">
                <a:latin typeface="Symbol" charset="2"/>
                <a:cs typeface="Symbol" charset="2"/>
                <a:sym typeface="Wingdings"/>
              </a:rPr>
              <a:t>m</a:t>
            </a:r>
            <a:r>
              <a:rPr lang="en-US" dirty="0" smtClean="0">
                <a:sym typeface="Wingdings"/>
              </a:rPr>
              <a:t>s</a:t>
            </a:r>
          </a:p>
          <a:p>
            <a:pPr lvl="2"/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println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adds 2-character delay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digitalRead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takes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4 </a:t>
            </a:r>
            <a:r>
              <a:rPr lang="en-US" dirty="0" smtClean="0">
                <a:solidFill>
                  <a:srgbClr val="FF0000"/>
                </a:solidFill>
                <a:latin typeface="Symbol" charset="2"/>
                <a:cs typeface="Symbol" charset="2"/>
                <a:sym typeface="Wingdings"/>
              </a:rPr>
              <a:t>m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 per read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analogRead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takes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122 </a:t>
            </a:r>
            <a:r>
              <a:rPr lang="en-US" dirty="0" smtClean="0">
                <a:solidFill>
                  <a:srgbClr val="FF0000"/>
                </a:solidFill>
                <a:latin typeface="Symbol" charset="2"/>
                <a:cs typeface="Symbol" charset="2"/>
                <a:sym typeface="Wingdings"/>
              </a:rPr>
              <a:t>m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s</a:t>
            </a:r>
            <a:r>
              <a:rPr lang="en-US" dirty="0" smtClean="0">
                <a:sym typeface="Wingdings"/>
              </a:rPr>
              <a:t> per read</a:t>
            </a:r>
          </a:p>
          <a:p>
            <a:r>
              <a:rPr lang="en-US" dirty="0" smtClean="0">
                <a:sym typeface="Wingdings"/>
              </a:rPr>
              <a:t>Also keep in mind 20 ms period on servo 50 Hz PWM</a:t>
            </a:r>
          </a:p>
          <a:p>
            <a:r>
              <a:rPr lang="en-US" dirty="0" smtClean="0">
                <a:sym typeface="Wingdings"/>
              </a:rPr>
              <a:t>And when thinking about timing, consider 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inertia</a:t>
            </a:r>
          </a:p>
          <a:p>
            <a:pPr lvl="1"/>
            <a:r>
              <a:rPr lang="en-US" dirty="0" smtClean="0">
                <a:sym typeface="Wingdings"/>
              </a:rPr>
              <a:t>might detect obstacle 5 cm ahead in &lt; 1 ms, but can you </a:t>
            </a:r>
            <a:r>
              <a:rPr lang="en-US" i="1" dirty="0" smtClean="0">
                <a:solidFill>
                  <a:srgbClr val="FF0000"/>
                </a:solidFill>
                <a:sym typeface="Wingdings"/>
              </a:rPr>
              <a:t>stop </a:t>
            </a:r>
            <a:r>
              <a:rPr lang="en-US" dirty="0" smtClean="0">
                <a:sym typeface="Wingdings"/>
              </a:rPr>
              <a:t>in time?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Way to Explore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be shy of using the oscilloscope</a:t>
            </a:r>
          </a:p>
          <a:p>
            <a:pPr lvl="1"/>
            <a:r>
              <a:rPr lang="en-US" dirty="0" smtClean="0"/>
              <a:t>a pair of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dirty="0" smtClean="0"/>
              <a:t>ommands, HIGH, then LOW, will create a pulse that can be easily triggered, captured, and measured</a:t>
            </a:r>
          </a:p>
          <a:p>
            <a:pPr lvl="1"/>
            <a:r>
              <a:rPr lang="en-US" dirty="0" smtClean="0"/>
              <a:t>for that matter, you can use digital output pins expressly for the purpose of establishing relative timings between events</a:t>
            </a:r>
          </a:p>
          <a:p>
            <a:pPr lvl="1"/>
            <a:r>
              <a:rPr lang="en-US" dirty="0" smtClean="0"/>
              <a:t>helps if you have to choreograph, synchronize, or just troubleshoot in the time domain</a:t>
            </a:r>
          </a:p>
          <a:p>
            <a:pPr lvl="1"/>
            <a:r>
              <a:rPr lang="en-US" dirty="0" smtClean="0"/>
              <a:t>think of the scope as another debugging tool, complementary to Serial, and capable of faster information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323" y="774112"/>
            <a:ext cx="8229600" cy="5533871"/>
          </a:xfrm>
        </p:spPr>
        <p:txBody>
          <a:bodyPr/>
          <a:lstStyle/>
          <a:p>
            <a:r>
              <a:rPr lang="en-US" dirty="0" smtClean="0"/>
              <a:t>When it comes to controlling something through feedback, always think </a:t>
            </a:r>
            <a:r>
              <a:rPr lang="en-US" dirty="0" smtClean="0">
                <a:solidFill>
                  <a:srgbClr val="3366FF"/>
                </a:solidFill>
              </a:rPr>
              <a:t>PID </a:t>
            </a:r>
            <a:r>
              <a:rPr lang="en-US" dirty="0" smtClean="0"/>
              <a:t>first</a:t>
            </a:r>
          </a:p>
          <a:p>
            <a:pPr lvl="1"/>
            <a:r>
              <a:rPr lang="en-US" dirty="0" smtClean="0"/>
              <a:t>PID: proportional, integral, derivative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PID_en_updated_feedback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086" y="1703301"/>
            <a:ext cx="7315200" cy="4876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9324" y="4029927"/>
            <a:ext cx="146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control value: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919056" y="2572126"/>
            <a:ext cx="1247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error signal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87238" y="1518635"/>
            <a:ext cx="1569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desired output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81594" y="2202794"/>
            <a:ext cx="144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actual output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046982" y="2124565"/>
            <a:ext cx="955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DD55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subtract</a:t>
            </a:r>
            <a:endParaRPr lang="en-US" dirty="0">
              <a:solidFill>
                <a:srgbClr val="FFDD55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9525" y="5280338"/>
            <a:ext cx="53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DD55"/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add</a:t>
            </a:r>
            <a:endParaRPr lang="en-US" dirty="0">
              <a:solidFill>
                <a:srgbClr val="FFDD55"/>
              </a:solidFill>
              <a:effectLst>
                <a:outerShdw blurRad="50800" dist="38100" dir="270000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PID, in pieces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Proportional (</a:t>
            </a:r>
            <a:r>
              <a:rPr lang="en-US" dirty="0" smtClean="0"/>
              <a:t>G</a:t>
            </a:r>
            <a:r>
              <a:rPr lang="en-US" dirty="0" smtClean="0"/>
              <a:t>host of Conditions Present)</a:t>
            </a:r>
          </a:p>
          <a:p>
            <a:pPr lvl="1"/>
            <a:r>
              <a:rPr lang="en-US" i="1" dirty="0" smtClean="0">
                <a:solidFill>
                  <a:srgbClr val="660066"/>
                </a:solidFill>
              </a:rPr>
              <a:t>where are </a:t>
            </a:r>
            <a:r>
              <a:rPr lang="en-US" i="1" smtClean="0">
                <a:solidFill>
                  <a:srgbClr val="660066"/>
                </a:solidFill>
              </a:rPr>
              <a:t>we now?</a:t>
            </a:r>
          </a:p>
          <a:p>
            <a:pPr lvl="1"/>
            <a:r>
              <a:rPr lang="en-US" dirty="0" smtClean="0"/>
              <a:t>simple concept: take larger action for larger error</a:t>
            </a:r>
          </a:p>
          <a:p>
            <a:pPr lvl="1"/>
            <a:r>
              <a:rPr lang="en-US" dirty="0" smtClean="0"/>
              <a:t>in light-tracker, drive more degrees the larger the difference between phototransistors</a:t>
            </a:r>
          </a:p>
          <a:p>
            <a:pPr lvl="1"/>
            <a:r>
              <a:rPr lang="en-US" dirty="0" smtClean="0"/>
              <a:t>higher gain could make unstable; lower gain sluggish</a:t>
            </a:r>
          </a:p>
          <a:p>
            <a:r>
              <a:rPr lang="en-US" dirty="0" smtClean="0"/>
              <a:t>Integral (Ghost of Conditions Past)</a:t>
            </a:r>
          </a:p>
          <a:p>
            <a:pPr lvl="1"/>
            <a:r>
              <a:rPr lang="en-US" i="1" dirty="0" smtClean="0">
                <a:solidFill>
                  <a:srgbClr val="660066"/>
                </a:solidFill>
              </a:rPr>
              <a:t>where have we been?</a:t>
            </a:r>
          </a:p>
          <a:p>
            <a:pPr lvl="1"/>
            <a:r>
              <a:rPr lang="en-US" dirty="0" smtClean="0"/>
              <a:t>sort of an averaging effect: error × time</a:t>
            </a:r>
          </a:p>
          <a:p>
            <a:pPr lvl="1"/>
            <a:r>
              <a:rPr lang="en-US" dirty="0" smtClean="0"/>
              <a:t>responds to nagging offset, fixing longstanding errors</a:t>
            </a:r>
          </a:p>
          <a:p>
            <a:pPr lvl="1"/>
            <a:r>
              <a:rPr lang="en-US" dirty="0" smtClean="0"/>
              <a:t>looking to past can lead to overshoot, however, if gain is too high</a:t>
            </a:r>
          </a:p>
          <a:p>
            <a:r>
              <a:rPr lang="en-US" dirty="0" smtClean="0"/>
              <a:t>Derivative (Ghost of Conditions Future)</a:t>
            </a:r>
          </a:p>
          <a:p>
            <a:pPr lvl="1"/>
            <a:r>
              <a:rPr lang="en-US" i="1" dirty="0" smtClean="0">
                <a:solidFill>
                  <a:srgbClr val="660066"/>
                </a:solidFill>
              </a:rPr>
              <a:t>where are we heading?</a:t>
            </a:r>
          </a:p>
          <a:p>
            <a:pPr lvl="1"/>
            <a:r>
              <a:rPr lang="en-US" dirty="0" smtClean="0"/>
              <a:t>damps changes that are too fast; helps control overshoot</a:t>
            </a:r>
          </a:p>
          <a:p>
            <a:pPr lvl="1"/>
            <a:r>
              <a:rPr lang="en-US" dirty="0" smtClean="0"/>
              <a:t>gain too high amplifies noise and can produce instability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PID, in pictures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3594826"/>
            <a:ext cx="4711390" cy="2894569"/>
          </a:xfrm>
        </p:spPr>
        <p:txBody>
          <a:bodyPr/>
          <a:lstStyle/>
          <a:p>
            <a:r>
              <a:rPr lang="en-US" dirty="0" smtClean="0"/>
              <a:t>Impact of changing different gains, while others held fixed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blue </a:t>
            </a:r>
            <a:r>
              <a:rPr lang="en-US" dirty="0" smtClean="0"/>
              <a:t>is desired response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green </a:t>
            </a:r>
            <a:r>
              <a:rPr lang="en-US" dirty="0" smtClean="0"/>
              <a:t>is nominal case</a:t>
            </a:r>
          </a:p>
          <a:p>
            <a:pPr lvl="2"/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=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 smtClean="0"/>
              <a:t> = 1 in this case</a:t>
            </a:r>
          </a:p>
          <a:p>
            <a:pPr lvl="1"/>
            <a:r>
              <a:rPr lang="en-US" dirty="0" smtClean="0"/>
              <a:t>ideal values depend on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6" name="Picture 5" descr="Change_with_Kp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75" y="798286"/>
            <a:ext cx="3550920" cy="2788920"/>
          </a:xfrm>
          <a:prstGeom prst="rect">
            <a:avLst/>
          </a:prstGeom>
        </p:spPr>
      </p:pic>
      <p:pic>
        <p:nvPicPr>
          <p:cNvPr id="7" name="Picture 6" descr="Change_with_K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68590" y="798286"/>
            <a:ext cx="3543300" cy="2796540"/>
          </a:xfrm>
          <a:prstGeom prst="rect">
            <a:avLst/>
          </a:prstGeom>
        </p:spPr>
      </p:pic>
      <p:pic>
        <p:nvPicPr>
          <p:cNvPr id="8" name="Picture 7" descr="Change_with_K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550" y="3896360"/>
            <a:ext cx="3543300" cy="28041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37159" y="2747086"/>
            <a:ext cx="423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08062" y="2747086"/>
            <a:ext cx="300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25549" y="5856022"/>
            <a:ext cx="4686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Tuning PID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http://en.wikipedia.org/wiki/</a:t>
            </a:r>
            <a:r>
              <a:rPr lang="en-US" dirty="0" smtClean="0">
                <a:hlinkClick r:id="rId2"/>
              </a:rPr>
              <a:t>PID_controller</a:t>
            </a:r>
            <a:endParaRPr lang="en-US" dirty="0" smtClean="0"/>
          </a:p>
          <a:p>
            <a:r>
              <a:rPr lang="en-US" dirty="0" smtClean="0"/>
              <a:t>One attractive suggested procedure:</a:t>
            </a:r>
          </a:p>
          <a:p>
            <a:pPr lvl="1"/>
            <a:r>
              <a:rPr lang="en-US" dirty="0" smtClean="0"/>
              <a:t>first control the system only with proportional gain</a:t>
            </a:r>
          </a:p>
          <a:p>
            <a:pPr lvl="1"/>
            <a:r>
              <a:rPr lang="en-US" dirty="0" smtClean="0"/>
              <a:t>note ultimate gain, </a:t>
            </a:r>
            <a:r>
              <a:rPr lang="en-US" i="1" dirty="0" smtClean="0"/>
              <a:t>K</a:t>
            </a:r>
            <a:r>
              <a:rPr lang="en-US" baseline="-25000" dirty="0" smtClean="0"/>
              <a:t>u</a:t>
            </a:r>
            <a:r>
              <a:rPr lang="en-US" dirty="0" smtClean="0"/>
              <a:t>, at which oscillation sets in</a:t>
            </a:r>
          </a:p>
          <a:p>
            <a:pPr lvl="1"/>
            <a:r>
              <a:rPr lang="en-US" dirty="0" smtClean="0"/>
              <a:t>note period of oscillation at this ultimate gain, </a:t>
            </a:r>
            <a:r>
              <a:rPr lang="en-US" i="1" dirty="0" err="1" smtClean="0"/>
              <a:t>P</a:t>
            </a:r>
            <a:r>
              <a:rPr lang="en-US" baseline="-25000" dirty="0" err="1" smtClean="0"/>
              <a:t>u</a:t>
            </a:r>
            <a:endParaRPr lang="en-US" baseline="-25000" dirty="0" smtClean="0"/>
          </a:p>
          <a:p>
            <a:pPr lvl="1"/>
            <a:r>
              <a:rPr lang="en-US" dirty="0" smtClean="0"/>
              <a:t>If dealing with P only, set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0.5</a:t>
            </a:r>
            <a:r>
              <a:rPr lang="en-US" i="1" dirty="0" smtClean="0"/>
              <a:t>K</a:t>
            </a:r>
            <a:r>
              <a:rPr lang="en-US" baseline="-25000" dirty="0" smtClean="0"/>
              <a:t>u</a:t>
            </a:r>
          </a:p>
          <a:p>
            <a:pPr lvl="1"/>
            <a:r>
              <a:rPr lang="en-US" dirty="0" smtClean="0"/>
              <a:t>If PI control: set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0.45 </a:t>
            </a:r>
            <a:r>
              <a:rPr lang="en-US" i="1" dirty="0" smtClean="0"/>
              <a:t>K</a:t>
            </a:r>
            <a:r>
              <a:rPr lang="en-US" baseline="-25000" dirty="0" smtClean="0"/>
              <a:t>u</a:t>
            </a:r>
            <a:r>
              <a:rPr lang="en-US" dirty="0" smtClean="0"/>
              <a:t>;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= 1.2</a:t>
            </a:r>
            <a:r>
              <a:rPr lang="en-US" i="1" dirty="0" smtClean="0"/>
              <a:t>K</a:t>
            </a:r>
            <a:r>
              <a:rPr lang="en-US" baseline="-25000" dirty="0" smtClean="0"/>
              <a:t>p</a:t>
            </a:r>
            <a:r>
              <a:rPr lang="en-US" dirty="0" smtClean="0"/>
              <a:t>/</a:t>
            </a:r>
            <a:r>
              <a:rPr lang="en-US" i="1" dirty="0" smtClean="0"/>
              <a:t>P</a:t>
            </a:r>
            <a:r>
              <a:rPr lang="en-US" baseline="-25000" dirty="0" smtClean="0"/>
              <a:t>u</a:t>
            </a:r>
          </a:p>
          <a:p>
            <a:pPr lvl="1"/>
            <a:r>
              <a:rPr lang="en-US" dirty="0" smtClean="0"/>
              <a:t>If full PID: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p</a:t>
            </a:r>
            <a:r>
              <a:rPr lang="en-US" dirty="0" smtClean="0"/>
              <a:t> = 0.6</a:t>
            </a:r>
            <a:r>
              <a:rPr lang="en-US" i="1" dirty="0" smtClean="0"/>
              <a:t>K</a:t>
            </a:r>
            <a:r>
              <a:rPr lang="en-US" baseline="-25000" dirty="0" smtClean="0"/>
              <a:t>u</a:t>
            </a:r>
            <a:r>
              <a:rPr lang="en-US" dirty="0" smtClean="0"/>
              <a:t>;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= 2</a:t>
            </a:r>
            <a:r>
              <a:rPr lang="en-US" i="1" dirty="0" smtClean="0"/>
              <a:t>K</a:t>
            </a:r>
            <a:r>
              <a:rPr lang="en-US" baseline="-25000" dirty="0" smtClean="0"/>
              <a:t>p</a:t>
            </a:r>
            <a:r>
              <a:rPr lang="en-US" dirty="0" smtClean="0"/>
              <a:t>/</a:t>
            </a:r>
            <a:r>
              <a:rPr lang="en-US" i="1" dirty="0" smtClean="0"/>
              <a:t>P</a:t>
            </a:r>
            <a:r>
              <a:rPr lang="en-US" baseline="-25000" dirty="0" smtClean="0"/>
              <a:t>u</a:t>
            </a:r>
            <a:r>
              <a:rPr lang="en-US" dirty="0" smtClean="0"/>
              <a:t>; </a:t>
            </a:r>
            <a:r>
              <a:rPr lang="en-US" i="1" dirty="0" err="1" smtClean="0"/>
              <a:t>K</a:t>
            </a:r>
            <a:r>
              <a:rPr lang="en-US" baseline="-25000" dirty="0" err="1" smtClean="0"/>
              <a:t>d</a:t>
            </a:r>
            <a:r>
              <a:rPr lang="en-US" dirty="0" smtClean="0"/>
              <a:t> = </a:t>
            </a:r>
            <a:r>
              <a:rPr lang="en-US" i="1" dirty="0" smtClean="0"/>
              <a:t>K</a:t>
            </a:r>
            <a:r>
              <a:rPr lang="en-US" baseline="-25000" dirty="0" smtClean="0"/>
              <a:t>p</a:t>
            </a:r>
            <a:r>
              <a:rPr lang="en-US" dirty="0" smtClean="0"/>
              <a:t>×</a:t>
            </a:r>
            <a:r>
              <a:rPr lang="en-US" i="1" dirty="0" smtClean="0"/>
              <a:t>P</a:t>
            </a:r>
            <a:r>
              <a:rPr lang="en-US" baseline="-25000" dirty="0" smtClean="0"/>
              <a:t>u</a:t>
            </a:r>
            <a:r>
              <a:rPr lang="en-US" dirty="0" smtClean="0"/>
              <a:t>/8</a:t>
            </a:r>
          </a:p>
          <a:p>
            <a:r>
              <a:rPr lang="en-US" dirty="0" smtClean="0"/>
              <a:t>Control Theory is a rich, complicated, PhD-earning subject</a:t>
            </a:r>
          </a:p>
          <a:p>
            <a:pPr lvl="1"/>
            <a:r>
              <a:rPr lang="en-US" dirty="0" smtClean="0"/>
              <a:t>not likely to </a:t>
            </a:r>
            <a:r>
              <a:rPr lang="en-US" i="1" dirty="0" smtClean="0">
                <a:solidFill>
                  <a:srgbClr val="660066"/>
                </a:solidFill>
              </a:rPr>
              <a:t>master</a:t>
            </a:r>
            <a:r>
              <a:rPr lang="en-US" dirty="0" smtClean="0"/>
              <a:t> it in this class, but might well scratch the surface and use some well-proven techniques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Proposals due Friday, 2/8, in class</a:t>
            </a:r>
          </a:p>
          <a:p>
            <a:r>
              <a:rPr lang="en-US" dirty="0" smtClean="0"/>
              <a:t>This week’s lab:</a:t>
            </a:r>
          </a:p>
          <a:p>
            <a:pPr lvl="1"/>
            <a:r>
              <a:rPr lang="en-US" dirty="0" smtClean="0"/>
              <a:t>could work on light-tracker (due by next week, 2/12, 2/13)</a:t>
            </a:r>
          </a:p>
          <a:p>
            <a:pPr lvl="1"/>
            <a:r>
              <a:rPr lang="en-US" dirty="0" smtClean="0"/>
              <a:t>could work on proposals with “consultants” at hand</a:t>
            </a:r>
          </a:p>
          <a:p>
            <a:r>
              <a:rPr lang="en-US" dirty="0" smtClean="0"/>
              <a:t>Next week we’ll begin project mode, with new schedule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Analog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microcontroller is managed, it’s often the analog end that rears its head</a:t>
            </a:r>
          </a:p>
          <a:p>
            <a:pPr lvl="1"/>
            <a:r>
              <a:rPr lang="en-US" dirty="0" smtClean="0"/>
              <a:t>getting adequate current/drive</a:t>
            </a:r>
          </a:p>
          <a:p>
            <a:pPr lvl="1"/>
            <a:r>
              <a:rPr lang="en-US" dirty="0" smtClean="0"/>
              <a:t>signal conditioning</a:t>
            </a:r>
          </a:p>
          <a:p>
            <a:pPr lvl="1"/>
            <a:r>
              <a:rPr lang="en-US" dirty="0" smtClean="0"/>
              <a:t>noise/glitch avoidance</a:t>
            </a:r>
          </a:p>
          <a:p>
            <a:pPr lvl="2"/>
            <a:r>
              <a:rPr lang="en-US" dirty="0" err="1" smtClean="0"/>
              <a:t>debounce</a:t>
            </a:r>
            <a:r>
              <a:rPr lang="en-US" dirty="0" smtClean="0"/>
              <a:t> is one example</a:t>
            </a:r>
          </a:p>
          <a:p>
            <a:pPr lvl="1"/>
            <a:r>
              <a:rPr lang="en-US" dirty="0" smtClean="0"/>
              <a:t>dealing with crude simplicity of analog sensors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Computers are pretty dumb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Operating in the real world requires advanced pattern recognition</a:t>
            </a:r>
          </a:p>
          <a:p>
            <a:pPr lvl="1"/>
            <a:r>
              <a:rPr lang="en-US" dirty="0" smtClean="0"/>
              <a:t>the Achilles Heel of computers</a:t>
            </a:r>
          </a:p>
          <a:p>
            <a:pPr lvl="1"/>
            <a:r>
              <a:rPr lang="en-US" dirty="0" smtClean="0"/>
              <a:t>examples of failures/disappointments</a:t>
            </a:r>
          </a:p>
          <a:p>
            <a:pPr lvl="2"/>
            <a:r>
              <a:rPr lang="en-US" dirty="0" smtClean="0"/>
              <a:t>voice recognition (simple 1-D time series, and even </a:t>
            </a:r>
            <a:r>
              <a:rPr lang="en-US" i="1" dirty="0" smtClean="0"/>
              <a:t>that’s</a:t>
            </a:r>
            <a:r>
              <a:rPr lang="en-US" dirty="0" smtClean="0"/>
              <a:t> hard)</a:t>
            </a:r>
          </a:p>
          <a:p>
            <a:pPr lvl="2"/>
            <a:r>
              <a:rPr lang="en-US" dirty="0" smtClean="0"/>
              <a:t>autopilot cars?</a:t>
            </a:r>
          </a:p>
          <a:p>
            <a:pPr lvl="2"/>
            <a:r>
              <a:rPr lang="en-US" dirty="0" smtClean="0"/>
              <a:t>intolerance for tiny mistakes/variations</a:t>
            </a:r>
          </a:p>
          <a:p>
            <a:pPr lvl="1"/>
            <a:r>
              <a:rPr lang="en-US" dirty="0" smtClean="0"/>
              <a:t>many projects require discerning where a source is, avoiding obstacles, ignoring backgrounds, etc.</a:t>
            </a:r>
          </a:p>
          <a:p>
            <a:pPr lvl="2"/>
            <a:r>
              <a:rPr lang="en-US" dirty="0" smtClean="0"/>
              <a:t>just keep in mind that things that are easy for our big brains (which excel at pattern matching; not so good at tedious precision) may prove very difficult indeed for basic sensors and basic code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Enough Current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525"/>
            <a:ext cx="8229600" cy="409762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Some devices/sensors are not able to source or sink much current</a:t>
            </a:r>
          </a:p>
          <a:p>
            <a:pPr lvl="1"/>
            <a:r>
              <a:rPr lang="en-US" dirty="0" err="1" smtClean="0"/>
              <a:t>Arduino</a:t>
            </a:r>
            <a:r>
              <a:rPr lang="en-US" dirty="0" smtClean="0"/>
              <a:t> can do 40 </a:t>
            </a:r>
            <a:r>
              <a:rPr lang="en-US" dirty="0" err="1" smtClean="0"/>
              <a:t>mA</a:t>
            </a:r>
            <a:r>
              <a:rPr lang="en-US" dirty="0" smtClean="0"/>
              <a:t> per pin, which is big for this business</a:t>
            </a:r>
          </a:p>
          <a:p>
            <a:r>
              <a:rPr lang="en-US" dirty="0" smtClean="0"/>
              <a:t>On the very low end, an op-amp buffer fixes many ills</a:t>
            </a:r>
          </a:p>
          <a:p>
            <a:pPr lvl="1"/>
            <a:r>
              <a:rPr lang="en-US" dirty="0" smtClean="0"/>
              <a:t>consider phototransistor hooked to 3 k</a:t>
            </a:r>
            <a:r>
              <a:rPr lang="en-US" dirty="0" smtClean="0">
                <a:latin typeface="Symbol" charset="2"/>
                <a:cs typeface="Symbol" charset="2"/>
              </a:rPr>
              <a:t>W</a:t>
            </a:r>
            <a:r>
              <a:rPr lang="en-US" dirty="0" smtClean="0"/>
              <a:t> sensing resistor</a:t>
            </a:r>
          </a:p>
          <a:p>
            <a:pPr lvl="1"/>
            <a:r>
              <a:rPr lang="en-US" dirty="0" smtClean="0"/>
              <a:t>we’re talking </a:t>
            </a:r>
            <a:r>
              <a:rPr lang="en-US" dirty="0" err="1" smtClean="0"/>
              <a:t>mA</a:t>
            </a:r>
            <a:r>
              <a:rPr lang="en-US" dirty="0" smtClean="0"/>
              <a:t> of current, so drawing even 0.5 </a:t>
            </a:r>
            <a:r>
              <a:rPr lang="en-US" dirty="0" err="1" smtClean="0"/>
              <a:t>mA</a:t>
            </a:r>
            <a:r>
              <a:rPr lang="en-US" dirty="0" smtClean="0"/>
              <a:t> away from the circuit to do something else will change the voltage across the resistor substantially</a:t>
            </a:r>
          </a:p>
          <a:p>
            <a:pPr lvl="1"/>
            <a:r>
              <a:rPr lang="en-US" dirty="0" smtClean="0"/>
              <a:t>enter op-amp with inverting input jumped ‘round to output</a:t>
            </a:r>
          </a:p>
          <a:p>
            <a:pPr lvl="1"/>
            <a:r>
              <a:rPr lang="en-US" dirty="0" smtClean="0"/>
              <a:t>can now source something like 25 </a:t>
            </a:r>
            <a:r>
              <a:rPr lang="en-US" dirty="0" err="1" smtClean="0"/>
              <a:t>mA</a:t>
            </a:r>
            <a:r>
              <a:rPr lang="en-US" dirty="0" smtClean="0"/>
              <a:t> without taxing V</a:t>
            </a:r>
            <a:r>
              <a:rPr lang="en-US" baseline="-25000" dirty="0" smtClean="0"/>
              <a:t>in</a:t>
            </a:r>
            <a:r>
              <a:rPr lang="en-US" dirty="0" smtClean="0"/>
              <a:t> one iota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950562" y="5053152"/>
            <a:ext cx="2749550" cy="1593850"/>
            <a:chOff x="950562" y="5053152"/>
            <a:chExt cx="2749550" cy="1593850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261712" y="5275402"/>
              <a:ext cx="2286000" cy="1219200"/>
              <a:chOff x="1056" y="2876"/>
              <a:chExt cx="1440" cy="768"/>
            </a:xfrm>
          </p:grpSpPr>
          <p:sp>
            <p:nvSpPr>
              <p:cNvPr id="7" name="AutoShape 5"/>
              <p:cNvSpPr>
                <a:spLocks noChangeArrowheads="1"/>
              </p:cNvSpPr>
              <p:nvPr/>
            </p:nvSpPr>
            <p:spPr bwMode="auto">
              <a:xfrm rot="5400000">
                <a:off x="1366" y="2900"/>
                <a:ext cx="768" cy="720"/>
              </a:xfrm>
              <a:prstGeom prst="triangle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Text Box 6"/>
              <p:cNvSpPr txBox="1">
                <a:spLocks noChangeArrowheads="1"/>
              </p:cNvSpPr>
              <p:nvPr/>
            </p:nvSpPr>
            <p:spPr bwMode="auto">
              <a:xfrm>
                <a:off x="1392" y="2966"/>
                <a:ext cx="20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sym typeface="Symbol" charset="2"/>
                  </a:rPr>
                  <a:t></a:t>
                </a:r>
                <a:endParaRPr lang="en-US" sz="2000"/>
              </a:p>
            </p:txBody>
          </p:sp>
          <p:sp>
            <p:nvSpPr>
              <p:cNvPr id="9" name="Text Box 7"/>
              <p:cNvSpPr txBox="1">
                <a:spLocks noChangeArrowheads="1"/>
              </p:cNvSpPr>
              <p:nvPr/>
            </p:nvSpPr>
            <p:spPr bwMode="auto">
              <a:xfrm>
                <a:off x="1392" y="3264"/>
                <a:ext cx="209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 dirty="0">
                    <a:solidFill>
                      <a:srgbClr val="000000"/>
                    </a:solidFill>
                    <a:sym typeface="Symbol" charset="2"/>
                  </a:rPr>
                  <a:t>+</a:t>
                </a:r>
                <a:endParaRPr lang="en-US" sz="2000" dirty="0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 flipH="1">
                <a:off x="1056" y="3408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H="1">
                <a:off x="1056" y="3120"/>
                <a:ext cx="33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2112" y="3264"/>
                <a:ext cx="38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261712" y="5053152"/>
              <a:ext cx="1981200" cy="838200"/>
            </a:xfrm>
            <a:custGeom>
              <a:avLst/>
              <a:gdLst>
                <a:gd name="T0" fmla="*/ 0 w 1248"/>
                <a:gd name="T1" fmla="*/ 967740000 h 528"/>
                <a:gd name="T2" fmla="*/ 0 w 1248"/>
                <a:gd name="T3" fmla="*/ 0 h 528"/>
                <a:gd name="T4" fmla="*/ 2147483647 w 1248"/>
                <a:gd name="T5" fmla="*/ 0 h 528"/>
                <a:gd name="T6" fmla="*/ 2147483647 w 1248"/>
                <a:gd name="T7" fmla="*/ 133064250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48"/>
                <a:gd name="T13" fmla="*/ 0 h 528"/>
                <a:gd name="T14" fmla="*/ 1248 w 1248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48" h="528">
                  <a:moveTo>
                    <a:pt x="0" y="384"/>
                  </a:moveTo>
                  <a:lnTo>
                    <a:pt x="0" y="0"/>
                  </a:lnTo>
                  <a:lnTo>
                    <a:pt x="1248" y="0"/>
                  </a:lnTo>
                  <a:lnTo>
                    <a:pt x="1248" y="52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950562" y="5967552"/>
              <a:ext cx="4286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r"/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-25000">
                  <a:solidFill>
                    <a:srgbClr val="000000"/>
                  </a:solidFill>
                </a:rPr>
                <a:t>in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3471512" y="5894527"/>
              <a:ext cx="152400" cy="533400"/>
            </a:xfrm>
            <a:custGeom>
              <a:avLst/>
              <a:gdLst>
                <a:gd name="T0" fmla="*/ 120967500 w 96"/>
                <a:gd name="T1" fmla="*/ 0 h 336"/>
                <a:gd name="T2" fmla="*/ 120967500 w 96"/>
                <a:gd name="T3" fmla="*/ 120967500 h 336"/>
                <a:gd name="T4" fmla="*/ 241935000 w 96"/>
                <a:gd name="T5" fmla="*/ 241935000 h 336"/>
                <a:gd name="T6" fmla="*/ 0 w 96"/>
                <a:gd name="T7" fmla="*/ 362902500 h 336"/>
                <a:gd name="T8" fmla="*/ 241935000 w 96"/>
                <a:gd name="T9" fmla="*/ 483870000 h 336"/>
                <a:gd name="T10" fmla="*/ 0 w 96"/>
                <a:gd name="T11" fmla="*/ 604837500 h 336"/>
                <a:gd name="T12" fmla="*/ 120967500 w 96"/>
                <a:gd name="T13" fmla="*/ 725805000 h 336"/>
                <a:gd name="T14" fmla="*/ 120967500 w 96"/>
                <a:gd name="T15" fmla="*/ 846772500 h 3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6"/>
                <a:gd name="T25" fmla="*/ 0 h 336"/>
                <a:gd name="T26" fmla="*/ 96 w 96"/>
                <a:gd name="T27" fmla="*/ 336 h 3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6" h="336">
                  <a:moveTo>
                    <a:pt x="48" y="0"/>
                  </a:moveTo>
                  <a:lnTo>
                    <a:pt x="48" y="48"/>
                  </a:lnTo>
                  <a:lnTo>
                    <a:pt x="96" y="96"/>
                  </a:lnTo>
                  <a:lnTo>
                    <a:pt x="0" y="144"/>
                  </a:lnTo>
                  <a:lnTo>
                    <a:pt x="96" y="192"/>
                  </a:lnTo>
                  <a:lnTo>
                    <a:pt x="0" y="240"/>
                  </a:lnTo>
                  <a:lnTo>
                    <a:pt x="48" y="288"/>
                  </a:lnTo>
                  <a:lnTo>
                    <a:pt x="48" y="33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6" name="Group 18"/>
            <p:cNvGrpSpPr>
              <a:grpSpLocks/>
            </p:cNvGrpSpPr>
            <p:nvPr/>
          </p:nvGrpSpPr>
          <p:grpSpPr bwMode="auto">
            <a:xfrm>
              <a:off x="3395312" y="6418402"/>
              <a:ext cx="304800" cy="228600"/>
              <a:chOff x="2928" y="3600"/>
              <a:chExt cx="192" cy="144"/>
            </a:xfrm>
          </p:grpSpPr>
          <p:sp>
            <p:nvSpPr>
              <p:cNvPr id="17" name="Line 14"/>
              <p:cNvSpPr>
                <a:spLocks noChangeShapeType="1"/>
              </p:cNvSpPr>
              <p:nvPr/>
            </p:nvSpPr>
            <p:spPr bwMode="auto">
              <a:xfrm>
                <a:off x="3024" y="3600"/>
                <a:ext cx="0" cy="4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15"/>
              <p:cNvSpPr>
                <a:spLocks noChangeShapeType="1"/>
              </p:cNvSpPr>
              <p:nvPr/>
            </p:nvSpPr>
            <p:spPr bwMode="auto">
              <a:xfrm>
                <a:off x="2928" y="3648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Line 16"/>
              <p:cNvSpPr>
                <a:spLocks noChangeShapeType="1"/>
              </p:cNvSpPr>
              <p:nvPr/>
            </p:nvSpPr>
            <p:spPr bwMode="auto">
              <a:xfrm>
                <a:off x="2976" y="3696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Line 17"/>
              <p:cNvSpPr>
                <a:spLocks noChangeShapeType="1"/>
              </p:cNvSpPr>
              <p:nvPr/>
            </p:nvSpPr>
            <p:spPr bwMode="auto">
              <a:xfrm>
                <a:off x="3000" y="3744"/>
                <a:ext cx="48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19A493-B1EA-9D4F-923E-8512EEBF0B8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Transistor Buffer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077200" cy="39624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/>
              <a:t>In the hookup above (</a:t>
            </a:r>
            <a:r>
              <a:rPr lang="en-US">
                <a:solidFill>
                  <a:schemeClr val="accent2"/>
                </a:solidFill>
              </a:rPr>
              <a:t>emitter follower</a:t>
            </a:r>
            <a:r>
              <a:rPr lang="en-US"/>
              <a:t>), </a:t>
            </a:r>
            <a:r>
              <a:rPr lang="en-US" i="1"/>
              <a:t>V</a:t>
            </a:r>
            <a:r>
              <a:rPr lang="en-US" baseline="-25000"/>
              <a:t>out</a:t>
            </a:r>
            <a:r>
              <a:rPr lang="en-US"/>
              <a:t> = </a:t>
            </a:r>
            <a:r>
              <a:rPr lang="en-US" i="1"/>
              <a:t>V</a:t>
            </a:r>
            <a:r>
              <a:rPr lang="en-US" baseline="-25000"/>
              <a:t>in</a:t>
            </a:r>
            <a:r>
              <a:rPr lang="en-US"/>
              <a:t> </a:t>
            </a:r>
            <a:r>
              <a:rPr lang="en-US">
                <a:sym typeface="Symbol" charset="2"/>
              </a:rPr>
              <a:t></a:t>
            </a:r>
            <a:r>
              <a:rPr lang="en-US"/>
              <a:t> 0.6</a:t>
            </a:r>
          </a:p>
          <a:p>
            <a:pPr lvl="1" eaLnBrk="1" hangingPunct="1">
              <a:defRPr/>
            </a:pPr>
            <a:r>
              <a:rPr lang="en-US"/>
              <a:t>sounds useless, right?</a:t>
            </a:r>
          </a:p>
          <a:p>
            <a:pPr lvl="1" eaLnBrk="1" hangingPunct="1">
              <a:defRPr/>
            </a:pPr>
            <a:r>
              <a:rPr lang="en-US"/>
              <a:t>there is no voltage “gain,” but there </a:t>
            </a:r>
            <a:r>
              <a:rPr lang="en-US" i="1"/>
              <a:t>is</a:t>
            </a:r>
            <a:r>
              <a:rPr lang="en-US"/>
              <a:t> </a:t>
            </a:r>
            <a:r>
              <a:rPr lang="en-US">
                <a:solidFill>
                  <a:schemeClr val="accent2"/>
                </a:solidFill>
              </a:rPr>
              <a:t>current gain</a:t>
            </a:r>
            <a:endParaRPr lang="en-US"/>
          </a:p>
          <a:p>
            <a:pPr lvl="1" eaLnBrk="1" hangingPunct="1">
              <a:defRPr/>
            </a:pPr>
            <a:r>
              <a:rPr lang="en-US"/>
              <a:t>Imagine we wiggle </a:t>
            </a:r>
            <a:r>
              <a:rPr lang="en-US" i="1"/>
              <a:t>V</a:t>
            </a:r>
            <a:r>
              <a:rPr lang="en-US" baseline="-25000"/>
              <a:t>in</a:t>
            </a:r>
            <a:r>
              <a:rPr lang="en-US"/>
              <a:t> by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</a:t>
            </a:r>
            <a:r>
              <a:rPr lang="en-US"/>
              <a:t>: </a:t>
            </a:r>
            <a:r>
              <a:rPr lang="en-US" i="1"/>
              <a:t>V</a:t>
            </a:r>
            <a:r>
              <a:rPr lang="en-US" baseline="-25000"/>
              <a:t>out</a:t>
            </a:r>
            <a:r>
              <a:rPr lang="en-US"/>
              <a:t> wiggles by the same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</a:t>
            </a:r>
            <a:endParaRPr lang="en-US"/>
          </a:p>
          <a:p>
            <a:pPr lvl="1" eaLnBrk="1" hangingPunct="1">
              <a:defRPr/>
            </a:pPr>
            <a:r>
              <a:rPr lang="en-US"/>
              <a:t>so the transistor current changes by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I</a:t>
            </a:r>
            <a:r>
              <a:rPr lang="en-US" baseline="-25000"/>
              <a:t>e</a:t>
            </a:r>
            <a:r>
              <a:rPr lang="en-US"/>
              <a:t> =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V/R</a:t>
            </a:r>
            <a:r>
              <a:rPr lang="en-US"/>
              <a:t> </a:t>
            </a:r>
          </a:p>
          <a:p>
            <a:pPr lvl="1" eaLnBrk="1" hangingPunct="1">
              <a:defRPr/>
            </a:pPr>
            <a:r>
              <a:rPr lang="en-US"/>
              <a:t>but the base current changes 1/</a:t>
            </a:r>
            <a:r>
              <a:rPr lang="en-US" i="1">
                <a:sym typeface="Symbol" charset="2"/>
              </a:rPr>
              <a:t></a:t>
            </a:r>
            <a:r>
              <a:rPr lang="en-US">
                <a:sym typeface="Symbol" charset="2"/>
              </a:rPr>
              <a:t> times this (much less)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so the “wiggler” </a:t>
            </a:r>
            <a:r>
              <a:rPr lang="en-US" i="1">
                <a:solidFill>
                  <a:schemeClr val="accent2"/>
                </a:solidFill>
                <a:sym typeface="Symbol" charset="2"/>
              </a:rPr>
              <a:t>thinks</a:t>
            </a:r>
            <a:r>
              <a:rPr lang="en-US">
                <a:sym typeface="Symbol" charset="2"/>
              </a:rPr>
              <a:t> the load is 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V/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I</a:t>
            </a:r>
            <a:r>
              <a:rPr lang="en-US" baseline="-25000"/>
              <a:t>b</a:t>
            </a:r>
            <a:r>
              <a:rPr lang="en-US"/>
              <a:t> = </a:t>
            </a:r>
            <a:r>
              <a:rPr lang="en-US" i="1">
                <a:sym typeface="Symbol" charset="2"/>
              </a:rPr>
              <a:t>·</a:t>
            </a:r>
            <a:r>
              <a:rPr lang="en-US" i="1"/>
              <a:t>V/</a:t>
            </a:r>
            <a:r>
              <a:rPr lang="en-US" i="1">
                <a:sym typeface="Symbol" charset="2"/>
              </a:rPr>
              <a:t></a:t>
            </a:r>
            <a:r>
              <a:rPr lang="en-US" i="1"/>
              <a:t>I</a:t>
            </a:r>
            <a:r>
              <a:rPr lang="en-US" baseline="-25000"/>
              <a:t>e</a:t>
            </a:r>
            <a:r>
              <a:rPr lang="en-US"/>
              <a:t> = </a:t>
            </a:r>
            <a:r>
              <a:rPr lang="en-US" i="1">
                <a:sym typeface="Symbol" charset="2"/>
              </a:rPr>
              <a:t>R</a:t>
            </a:r>
          </a:p>
          <a:p>
            <a:pPr lvl="1" eaLnBrk="1" hangingPunct="1">
              <a:defRPr/>
            </a:pPr>
            <a:r>
              <a:rPr lang="en-US">
                <a:sym typeface="Symbol" charset="2"/>
              </a:rPr>
              <a:t>the load therefore is less formidable</a:t>
            </a:r>
          </a:p>
          <a:p>
            <a:pPr eaLnBrk="1" hangingPunct="1">
              <a:defRPr/>
            </a:pPr>
            <a:r>
              <a:rPr lang="en-US">
                <a:sym typeface="Symbol" charset="2"/>
              </a:rPr>
              <a:t>The “buffer” is a way to drive a load without the driver feeling the pain (as much): it’s </a:t>
            </a:r>
            <a:r>
              <a:rPr lang="en-US">
                <a:solidFill>
                  <a:schemeClr val="accent2"/>
                </a:solidFill>
                <a:sym typeface="Symbol" charset="2"/>
              </a:rPr>
              <a:t>impedance isolation</a:t>
            </a:r>
            <a:endParaRPr lang="en-US" i="1">
              <a:solidFill>
                <a:schemeClr val="accent2"/>
              </a:solidFill>
              <a:sym typeface="Symbol" charset="2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381000" y="228600"/>
            <a:ext cx="2317750" cy="2133600"/>
            <a:chOff x="1848" y="2880"/>
            <a:chExt cx="1460" cy="1344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400" y="3072"/>
              <a:ext cx="240" cy="480"/>
              <a:chOff x="2256" y="2208"/>
              <a:chExt cx="240" cy="480"/>
            </a:xfrm>
          </p:grpSpPr>
          <p:sp>
            <p:nvSpPr>
              <p:cNvPr id="60437" name="Line 7"/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8" name="Line 8"/>
              <p:cNvSpPr>
                <a:spLocks noChangeShapeType="1"/>
              </p:cNvSpPr>
              <p:nvPr/>
            </p:nvSpPr>
            <p:spPr bwMode="auto">
              <a:xfrm flipV="1">
                <a:off x="2400" y="2304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9" name="Line 9"/>
              <p:cNvSpPr>
                <a:spLocks noChangeShapeType="1"/>
              </p:cNvSpPr>
              <p:nvPr/>
            </p:nvSpPr>
            <p:spPr bwMode="auto">
              <a:xfrm>
                <a:off x="2400" y="2496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0" name="Line 10"/>
              <p:cNvSpPr>
                <a:spLocks noChangeShapeType="1"/>
              </p:cNvSpPr>
              <p:nvPr/>
            </p:nvSpPr>
            <p:spPr bwMode="auto">
              <a:xfrm flipV="1">
                <a:off x="2496" y="220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1" name="Line 11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42" name="Line 12"/>
              <p:cNvSpPr>
                <a:spLocks noChangeShapeType="1"/>
              </p:cNvSpPr>
              <p:nvPr/>
            </p:nvSpPr>
            <p:spPr bwMode="auto">
              <a:xfrm>
                <a:off x="249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25" name="Freeform 13"/>
            <p:cNvSpPr>
              <a:spLocks/>
            </p:cNvSpPr>
            <p:nvPr/>
          </p:nvSpPr>
          <p:spPr bwMode="auto">
            <a:xfrm>
              <a:off x="2592" y="3552"/>
              <a:ext cx="96" cy="480"/>
            </a:xfrm>
            <a:custGeom>
              <a:avLst/>
              <a:gdLst>
                <a:gd name="T0" fmla="*/ 48 w 96"/>
                <a:gd name="T1" fmla="*/ 0 h 480"/>
                <a:gd name="T2" fmla="*/ 48 w 96"/>
                <a:gd name="T3" fmla="*/ 96 h 480"/>
                <a:gd name="T4" fmla="*/ 96 w 96"/>
                <a:gd name="T5" fmla="*/ 144 h 480"/>
                <a:gd name="T6" fmla="*/ 0 w 96"/>
                <a:gd name="T7" fmla="*/ 192 h 480"/>
                <a:gd name="T8" fmla="*/ 96 w 96"/>
                <a:gd name="T9" fmla="*/ 240 h 480"/>
                <a:gd name="T10" fmla="*/ 0 w 96"/>
                <a:gd name="T11" fmla="*/ 288 h 480"/>
                <a:gd name="T12" fmla="*/ 96 w 96"/>
                <a:gd name="T13" fmla="*/ 336 h 480"/>
                <a:gd name="T14" fmla="*/ 0 w 96"/>
                <a:gd name="T15" fmla="*/ 384 h 480"/>
                <a:gd name="T16" fmla="*/ 48 w 96"/>
                <a:gd name="T17" fmla="*/ 432 h 480"/>
                <a:gd name="T18" fmla="*/ 48 w 96"/>
                <a:gd name="T19" fmla="*/ 480 h 4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480"/>
                <a:gd name="T32" fmla="*/ 96 w 96"/>
                <a:gd name="T33" fmla="*/ 480 h 4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480">
                  <a:moveTo>
                    <a:pt x="48" y="0"/>
                  </a:moveTo>
                  <a:lnTo>
                    <a:pt x="48" y="96"/>
                  </a:lnTo>
                  <a:lnTo>
                    <a:pt x="96" y="144"/>
                  </a:lnTo>
                  <a:lnTo>
                    <a:pt x="0" y="192"/>
                  </a:lnTo>
                  <a:lnTo>
                    <a:pt x="96" y="240"/>
                  </a:lnTo>
                  <a:lnTo>
                    <a:pt x="0" y="288"/>
                  </a:lnTo>
                  <a:lnTo>
                    <a:pt x="96" y="336"/>
                  </a:lnTo>
                  <a:lnTo>
                    <a:pt x="0" y="384"/>
                  </a:lnTo>
                  <a:lnTo>
                    <a:pt x="48" y="432"/>
                  </a:lnTo>
                  <a:lnTo>
                    <a:pt x="48" y="4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2544" y="4032"/>
              <a:ext cx="192" cy="192"/>
              <a:chOff x="4032" y="1968"/>
              <a:chExt cx="192" cy="192"/>
            </a:xfrm>
          </p:grpSpPr>
          <p:sp>
            <p:nvSpPr>
              <p:cNvPr id="60433" name="Line 15"/>
              <p:cNvSpPr>
                <a:spLocks noChangeShapeType="1"/>
              </p:cNvSpPr>
              <p:nvPr/>
            </p:nvSpPr>
            <p:spPr bwMode="auto">
              <a:xfrm>
                <a:off x="4128" y="196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4" name="Line 16"/>
              <p:cNvSpPr>
                <a:spLocks noChangeShapeType="1"/>
              </p:cNvSpPr>
              <p:nvPr/>
            </p:nvSpPr>
            <p:spPr bwMode="auto">
              <a:xfrm>
                <a:off x="4117" y="2160"/>
                <a:ext cx="2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5" name="Line 17"/>
              <p:cNvSpPr>
                <a:spLocks noChangeShapeType="1"/>
              </p:cNvSpPr>
              <p:nvPr/>
            </p:nvSpPr>
            <p:spPr bwMode="auto">
              <a:xfrm>
                <a:off x="4080" y="2112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436" name="Line 18"/>
              <p:cNvSpPr>
                <a:spLocks noChangeShapeType="1"/>
              </p:cNvSpPr>
              <p:nvPr/>
            </p:nvSpPr>
            <p:spPr bwMode="auto">
              <a:xfrm>
                <a:off x="4032" y="206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60427" name="Line 20"/>
            <p:cNvSpPr>
              <a:spLocks noChangeShapeType="1"/>
            </p:cNvSpPr>
            <p:nvPr/>
          </p:nvSpPr>
          <p:spPr bwMode="auto">
            <a:xfrm>
              <a:off x="2640" y="3552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428" name="Text Box 21"/>
            <p:cNvSpPr txBox="1">
              <a:spLocks noChangeArrowheads="1"/>
            </p:cNvSpPr>
            <p:nvPr/>
          </p:nvSpPr>
          <p:spPr bwMode="auto">
            <a:xfrm>
              <a:off x="3014" y="3436"/>
              <a:ext cx="29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out</a:t>
              </a:r>
            </a:p>
          </p:txBody>
        </p:sp>
        <p:sp>
          <p:nvSpPr>
            <p:cNvPr id="60429" name="Text Box 22"/>
            <p:cNvSpPr txBox="1">
              <a:spLocks noChangeArrowheads="1"/>
            </p:cNvSpPr>
            <p:nvPr/>
          </p:nvSpPr>
          <p:spPr bwMode="auto">
            <a:xfrm>
              <a:off x="2672" y="3676"/>
              <a:ext cx="20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60430" name="Text Box 24"/>
            <p:cNvSpPr txBox="1">
              <a:spLocks noChangeArrowheads="1"/>
            </p:cNvSpPr>
            <p:nvPr/>
          </p:nvSpPr>
          <p:spPr bwMode="auto">
            <a:xfrm>
              <a:off x="1848" y="3196"/>
              <a:ext cx="21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in</a:t>
              </a:r>
            </a:p>
          </p:txBody>
        </p:sp>
        <p:sp>
          <p:nvSpPr>
            <p:cNvPr id="60431" name="Text Box 25"/>
            <p:cNvSpPr txBox="1">
              <a:spLocks noChangeArrowheads="1"/>
            </p:cNvSpPr>
            <p:nvPr/>
          </p:nvSpPr>
          <p:spPr bwMode="auto">
            <a:xfrm>
              <a:off x="2543" y="2880"/>
              <a:ext cx="2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-25000">
                  <a:solidFill>
                    <a:srgbClr val="000000"/>
                  </a:solidFill>
                </a:rPr>
                <a:t>cc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60432" name="Line 26"/>
            <p:cNvSpPr>
              <a:spLocks noChangeShapeType="1"/>
            </p:cNvSpPr>
            <p:nvPr/>
          </p:nvSpPr>
          <p:spPr bwMode="auto">
            <a:xfrm flipH="1">
              <a:off x="2064" y="3312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Push-Pull for Bipolar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092" y="955524"/>
            <a:ext cx="6655148" cy="5533871"/>
          </a:xfrm>
        </p:spPr>
        <p:txBody>
          <a:bodyPr/>
          <a:lstStyle/>
          <a:p>
            <a:r>
              <a:rPr lang="en-US" dirty="0" smtClean="0"/>
              <a:t>Sometimes one-sided buffering is not adequate</a:t>
            </a:r>
          </a:p>
          <a:p>
            <a:pPr lvl="1"/>
            <a:r>
              <a:rPr lang="en-US" dirty="0" smtClean="0"/>
              <a:t>need two transistors: </a:t>
            </a:r>
            <a:r>
              <a:rPr lang="en-US" dirty="0" err="1" smtClean="0"/>
              <a:t>npn</a:t>
            </a:r>
            <a:r>
              <a:rPr lang="en-US" dirty="0" smtClean="0"/>
              <a:t> for + side, </a:t>
            </a:r>
            <a:r>
              <a:rPr lang="en-US" dirty="0" err="1" smtClean="0"/>
              <a:t>pnp</a:t>
            </a:r>
            <a:r>
              <a:rPr lang="en-US" dirty="0" smtClean="0"/>
              <a:t> for −</a:t>
            </a:r>
          </a:p>
          <a:p>
            <a:pPr lvl="1"/>
            <a:r>
              <a:rPr lang="en-US" dirty="0" smtClean="0"/>
              <a:t>idea is that input sees high-impedance</a:t>
            </a:r>
          </a:p>
          <a:p>
            <a:pPr lvl="1"/>
            <a:r>
              <a:rPr lang="en-US" dirty="0" smtClean="0"/>
              <a:t>the current into the base is &lt; 1/100 of </a:t>
            </a:r>
            <a:r>
              <a:rPr lang="en-US" i="1" dirty="0" smtClean="0"/>
              <a:t>I</a:t>
            </a:r>
            <a:r>
              <a:rPr lang="en-US" baseline="-25000" dirty="0" smtClean="0"/>
              <a:t>CE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current provided by power supply, not source</a:t>
            </a:r>
          </a:p>
          <a:p>
            <a:r>
              <a:rPr lang="en-US" dirty="0" smtClean="0"/>
              <a:t>Called a Push-Pull transistor arrangement</a:t>
            </a:r>
          </a:p>
          <a:p>
            <a:r>
              <a:rPr lang="en-US" dirty="0" smtClean="0"/>
              <a:t>Only problem is “crossover distortion”</a:t>
            </a:r>
          </a:p>
          <a:p>
            <a:pPr lvl="1"/>
            <a:r>
              <a:rPr lang="en-US" dirty="0" err="1" smtClean="0"/>
              <a:t>npn</a:t>
            </a:r>
            <a:r>
              <a:rPr lang="en-US" dirty="0" smtClean="0"/>
              <a:t> does not turn on until input is +0.6 V</a:t>
            </a:r>
          </a:p>
          <a:p>
            <a:pPr lvl="1"/>
            <a:r>
              <a:rPr lang="en-US" dirty="0" err="1" smtClean="0"/>
              <a:t>pnp</a:t>
            </a:r>
            <a:r>
              <a:rPr lang="en-US" dirty="0" smtClean="0"/>
              <a:t> does not turn on until input is &lt; −0.6 V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9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6850087" y="869908"/>
            <a:ext cx="2089150" cy="2165350"/>
            <a:chOff x="6292850" y="1828800"/>
            <a:chExt cx="2089150" cy="2165350"/>
          </a:xfrm>
        </p:grpSpPr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6978650" y="2133600"/>
              <a:ext cx="381000" cy="762000"/>
              <a:chOff x="2256" y="2208"/>
              <a:chExt cx="240" cy="480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2400" y="235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 flipV="1">
                <a:off x="2400" y="2304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2400" y="2496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Line 11"/>
              <p:cNvSpPr>
                <a:spLocks noChangeShapeType="1"/>
              </p:cNvSpPr>
              <p:nvPr/>
            </p:nvSpPr>
            <p:spPr bwMode="auto">
              <a:xfrm flipV="1">
                <a:off x="2496" y="220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12"/>
              <p:cNvSpPr>
                <a:spLocks noChangeShapeType="1"/>
              </p:cNvSpPr>
              <p:nvPr/>
            </p:nvSpPr>
            <p:spPr bwMode="auto">
              <a:xfrm flipH="1">
                <a:off x="2256" y="244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Line 13"/>
              <p:cNvSpPr>
                <a:spLocks noChangeShapeType="1"/>
              </p:cNvSpPr>
              <p:nvPr/>
            </p:nvSpPr>
            <p:spPr bwMode="auto">
              <a:xfrm>
                <a:off x="2496" y="259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7893050" y="2895600"/>
              <a:ext cx="152400" cy="762000"/>
            </a:xfrm>
            <a:custGeom>
              <a:avLst/>
              <a:gdLst>
                <a:gd name="T0" fmla="*/ 120967500 w 96"/>
                <a:gd name="T1" fmla="*/ 0 h 480"/>
                <a:gd name="T2" fmla="*/ 120967500 w 96"/>
                <a:gd name="T3" fmla="*/ 241935000 h 480"/>
                <a:gd name="T4" fmla="*/ 241935000 w 96"/>
                <a:gd name="T5" fmla="*/ 362902500 h 480"/>
                <a:gd name="T6" fmla="*/ 0 w 96"/>
                <a:gd name="T7" fmla="*/ 483870000 h 480"/>
                <a:gd name="T8" fmla="*/ 241935000 w 96"/>
                <a:gd name="T9" fmla="*/ 604837500 h 480"/>
                <a:gd name="T10" fmla="*/ 0 w 96"/>
                <a:gd name="T11" fmla="*/ 725805000 h 480"/>
                <a:gd name="T12" fmla="*/ 241935000 w 96"/>
                <a:gd name="T13" fmla="*/ 846772500 h 480"/>
                <a:gd name="T14" fmla="*/ 0 w 96"/>
                <a:gd name="T15" fmla="*/ 967740000 h 480"/>
                <a:gd name="T16" fmla="*/ 120967500 w 96"/>
                <a:gd name="T17" fmla="*/ 1088707500 h 480"/>
                <a:gd name="T18" fmla="*/ 120967500 w 96"/>
                <a:gd name="T19" fmla="*/ 1209675000 h 4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6"/>
                <a:gd name="T31" fmla="*/ 0 h 480"/>
                <a:gd name="T32" fmla="*/ 96 w 96"/>
                <a:gd name="T33" fmla="*/ 480 h 4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6" h="480">
                  <a:moveTo>
                    <a:pt x="48" y="0"/>
                  </a:moveTo>
                  <a:lnTo>
                    <a:pt x="48" y="96"/>
                  </a:lnTo>
                  <a:lnTo>
                    <a:pt x="96" y="144"/>
                  </a:lnTo>
                  <a:lnTo>
                    <a:pt x="0" y="192"/>
                  </a:lnTo>
                  <a:lnTo>
                    <a:pt x="96" y="240"/>
                  </a:lnTo>
                  <a:lnTo>
                    <a:pt x="0" y="288"/>
                  </a:lnTo>
                  <a:lnTo>
                    <a:pt x="96" y="336"/>
                  </a:lnTo>
                  <a:lnTo>
                    <a:pt x="0" y="384"/>
                  </a:lnTo>
                  <a:lnTo>
                    <a:pt x="48" y="432"/>
                  </a:lnTo>
                  <a:lnTo>
                    <a:pt x="48" y="4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" name="Group 15"/>
            <p:cNvGrpSpPr>
              <a:grpSpLocks/>
            </p:cNvGrpSpPr>
            <p:nvPr/>
          </p:nvGrpSpPr>
          <p:grpSpPr bwMode="auto">
            <a:xfrm>
              <a:off x="7816850" y="3657600"/>
              <a:ext cx="304800" cy="304800"/>
              <a:chOff x="4032" y="1968"/>
              <a:chExt cx="192" cy="192"/>
            </a:xfrm>
          </p:grpSpPr>
          <p:sp>
            <p:nvSpPr>
              <p:cNvPr id="15" name="Line 16"/>
              <p:cNvSpPr>
                <a:spLocks noChangeShapeType="1"/>
              </p:cNvSpPr>
              <p:nvPr/>
            </p:nvSpPr>
            <p:spPr bwMode="auto">
              <a:xfrm>
                <a:off x="4128" y="196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17"/>
              <p:cNvSpPr>
                <a:spLocks noChangeShapeType="1"/>
              </p:cNvSpPr>
              <p:nvPr/>
            </p:nvSpPr>
            <p:spPr bwMode="auto">
              <a:xfrm>
                <a:off x="4117" y="2160"/>
                <a:ext cx="2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Line 18"/>
              <p:cNvSpPr>
                <a:spLocks noChangeShapeType="1"/>
              </p:cNvSpPr>
              <p:nvPr/>
            </p:nvSpPr>
            <p:spPr bwMode="auto">
              <a:xfrm>
                <a:off x="4080" y="2112"/>
                <a:ext cx="96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Line 19"/>
              <p:cNvSpPr>
                <a:spLocks noChangeShapeType="1"/>
              </p:cNvSpPr>
              <p:nvPr/>
            </p:nvSpPr>
            <p:spPr bwMode="auto">
              <a:xfrm>
                <a:off x="4032" y="2064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7359650" y="2895600"/>
              <a:ext cx="609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 Box 22"/>
            <p:cNvSpPr txBox="1">
              <a:spLocks noChangeArrowheads="1"/>
            </p:cNvSpPr>
            <p:nvPr/>
          </p:nvSpPr>
          <p:spPr bwMode="auto">
            <a:xfrm>
              <a:off x="7915275" y="2635250"/>
              <a:ext cx="46672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hlink"/>
                  </a:solidFill>
                </a:rPr>
                <a:t>out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1" name="Text Box 25"/>
            <p:cNvSpPr txBox="1">
              <a:spLocks noChangeArrowheads="1"/>
            </p:cNvSpPr>
            <p:nvPr/>
          </p:nvSpPr>
          <p:spPr bwMode="auto">
            <a:xfrm>
              <a:off x="6292850" y="2711450"/>
              <a:ext cx="342900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chemeClr val="accent2"/>
                  </a:solidFill>
                </a:rPr>
                <a:t>in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7167563" y="1828800"/>
              <a:ext cx="401637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30000">
                  <a:solidFill>
                    <a:srgbClr val="000000"/>
                  </a:solidFill>
                </a:rPr>
                <a:t>+</a:t>
              </a:r>
              <a:endParaRPr lang="en-US" sz="1600">
                <a:solidFill>
                  <a:srgbClr val="000000"/>
                </a:solidFill>
              </a:endParaRPr>
            </a:p>
          </p:txBody>
        </p:sp>
        <p:grpSp>
          <p:nvGrpSpPr>
            <p:cNvPr id="23" name="Group 34"/>
            <p:cNvGrpSpPr>
              <a:grpSpLocks/>
            </p:cNvGrpSpPr>
            <p:nvPr/>
          </p:nvGrpSpPr>
          <p:grpSpPr bwMode="auto">
            <a:xfrm>
              <a:off x="6978650" y="2895600"/>
              <a:ext cx="381000" cy="762000"/>
              <a:chOff x="4344" y="2688"/>
              <a:chExt cx="240" cy="480"/>
            </a:xfrm>
          </p:grpSpPr>
          <p:sp>
            <p:nvSpPr>
              <p:cNvPr id="24" name="Line 28"/>
              <p:cNvSpPr>
                <a:spLocks noChangeShapeType="1"/>
              </p:cNvSpPr>
              <p:nvPr/>
            </p:nvSpPr>
            <p:spPr bwMode="auto">
              <a:xfrm flipV="1">
                <a:off x="4488" y="2832"/>
                <a:ext cx="0" cy="192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Line 29"/>
              <p:cNvSpPr>
                <a:spLocks noChangeShapeType="1"/>
              </p:cNvSpPr>
              <p:nvPr/>
            </p:nvSpPr>
            <p:spPr bwMode="auto">
              <a:xfrm>
                <a:off x="4488" y="2976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Line 30"/>
              <p:cNvSpPr>
                <a:spLocks noChangeShapeType="1"/>
              </p:cNvSpPr>
              <p:nvPr/>
            </p:nvSpPr>
            <p:spPr bwMode="auto">
              <a:xfrm flipH="1">
                <a:off x="4488" y="2784"/>
                <a:ext cx="96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Line 31"/>
              <p:cNvSpPr>
                <a:spLocks noChangeShapeType="1"/>
              </p:cNvSpPr>
              <p:nvPr/>
            </p:nvSpPr>
            <p:spPr bwMode="auto">
              <a:xfrm>
                <a:off x="4584" y="3072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Line 32"/>
              <p:cNvSpPr>
                <a:spLocks noChangeShapeType="1"/>
              </p:cNvSpPr>
              <p:nvPr/>
            </p:nvSpPr>
            <p:spPr bwMode="auto">
              <a:xfrm flipH="1" flipV="1">
                <a:off x="4344" y="2928"/>
                <a:ext cx="144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Line 33"/>
              <p:cNvSpPr>
                <a:spLocks noChangeShapeType="1"/>
              </p:cNvSpPr>
              <p:nvPr/>
            </p:nvSpPr>
            <p:spPr bwMode="auto">
              <a:xfrm flipV="1">
                <a:off x="4584" y="2688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0" name="Line 35"/>
            <p:cNvSpPr>
              <a:spLocks noChangeShapeType="1"/>
            </p:cNvSpPr>
            <p:nvPr/>
          </p:nvSpPr>
          <p:spPr bwMode="auto">
            <a:xfrm>
              <a:off x="6978650" y="2514600"/>
              <a:ext cx="0" cy="7620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Line 36"/>
            <p:cNvSpPr>
              <a:spLocks noChangeShapeType="1"/>
            </p:cNvSpPr>
            <p:nvPr/>
          </p:nvSpPr>
          <p:spPr bwMode="auto">
            <a:xfrm flipH="1">
              <a:off x="6597650" y="2895600"/>
              <a:ext cx="38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7186613" y="3657600"/>
              <a:ext cx="396875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1600">
                  <a:solidFill>
                    <a:srgbClr val="000000"/>
                  </a:solidFill>
                </a:rPr>
                <a:t>V</a:t>
              </a:r>
              <a:r>
                <a:rPr lang="en-US" sz="1600" baseline="30000">
                  <a:solidFill>
                    <a:srgbClr val="000000"/>
                  </a:solidFill>
                  <a:sym typeface="Symbol" charset="2"/>
                </a:rPr>
                <a:t></a:t>
              </a:r>
              <a:endParaRPr lang="en-US" sz="16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  <a:endParaRPr lang="en-US" smtClean="0"/>
          </a:p>
        </p:txBody>
      </p:sp>
      <p:sp>
        <p:nvSpPr>
          <p:cNvPr id="491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71652B-1F93-2142-979E-8DBB9CC66FC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Hiding Distortion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990600"/>
            <a:ext cx="5181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/>
              <a:t>Consider the “push-pull” transistor arrangement to the right</a:t>
            </a:r>
          </a:p>
          <a:p>
            <a:pPr lvl="1" eaLnBrk="1" hangingPunct="1">
              <a:defRPr/>
            </a:pPr>
            <a:r>
              <a:rPr lang="en-US" sz="1800"/>
              <a:t>an npn transistor (top) and a pnp (bot)</a:t>
            </a:r>
          </a:p>
          <a:p>
            <a:pPr lvl="1" eaLnBrk="1" hangingPunct="1">
              <a:defRPr/>
            </a:pPr>
            <a:r>
              <a:rPr lang="en-US" sz="1800"/>
              <a:t>wimpy input can drive big load (speaker?)</a:t>
            </a:r>
          </a:p>
          <a:p>
            <a:pPr lvl="1" eaLnBrk="1" hangingPunct="1">
              <a:defRPr/>
            </a:pPr>
            <a:r>
              <a:rPr lang="en-US" sz="1800"/>
              <a:t>base-emitter voltage differs by 0.6V in each transistor (emitter has arrow)</a:t>
            </a:r>
          </a:p>
          <a:p>
            <a:pPr lvl="1" eaLnBrk="1" hangingPunct="1">
              <a:defRPr/>
            </a:pPr>
            <a:r>
              <a:rPr lang="en-US" sz="1800"/>
              <a:t>input has to be higher than ~0.6 V for the npn to become active</a:t>
            </a:r>
          </a:p>
          <a:p>
            <a:pPr lvl="1" eaLnBrk="1" hangingPunct="1">
              <a:defRPr/>
            </a:pPr>
            <a:r>
              <a:rPr lang="en-US" sz="1800"/>
              <a:t>input has to be lower than </a:t>
            </a:r>
            <a:r>
              <a:rPr lang="en-US" sz="1800">
                <a:sym typeface="Symbol" charset="2"/>
              </a:rPr>
              <a:t>0.6 V for the pnp to be active</a:t>
            </a:r>
          </a:p>
          <a:p>
            <a:pPr eaLnBrk="1" hangingPunct="1">
              <a:defRPr/>
            </a:pPr>
            <a:r>
              <a:rPr lang="en-US" sz="2000"/>
              <a:t>There is a no-man’s land in between where neither transistor conducts, so one would get “</a:t>
            </a:r>
            <a:r>
              <a:rPr lang="en-US" sz="2000">
                <a:solidFill>
                  <a:schemeClr val="hlink"/>
                </a:solidFill>
              </a:rPr>
              <a:t>crossover distortion</a:t>
            </a:r>
            <a:r>
              <a:rPr lang="en-US" sz="2000"/>
              <a:t>”</a:t>
            </a:r>
          </a:p>
          <a:p>
            <a:pPr lvl="1" eaLnBrk="1" hangingPunct="1">
              <a:defRPr/>
            </a:pPr>
            <a:r>
              <a:rPr lang="en-US" sz="1800"/>
              <a:t>output is zero while input signal is between </a:t>
            </a:r>
            <a:r>
              <a:rPr lang="en-US" sz="1800">
                <a:sym typeface="Symbol" charset="2"/>
              </a:rPr>
              <a:t>0.6 and 0.6 V</a:t>
            </a:r>
            <a:endParaRPr lang="en-US" sz="180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978650" y="2133600"/>
            <a:ext cx="381000" cy="762000"/>
            <a:chOff x="2256" y="2208"/>
            <a:chExt cx="240" cy="480"/>
          </a:xfrm>
        </p:grpSpPr>
        <p:sp>
          <p:nvSpPr>
            <p:cNvPr id="49198" name="Line 8"/>
            <p:cNvSpPr>
              <a:spLocks noChangeShapeType="1"/>
            </p:cNvSpPr>
            <p:nvPr/>
          </p:nvSpPr>
          <p:spPr bwMode="auto">
            <a:xfrm>
              <a:off x="2400" y="2352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9" name="Line 9"/>
            <p:cNvSpPr>
              <a:spLocks noChangeShapeType="1"/>
            </p:cNvSpPr>
            <p:nvPr/>
          </p:nvSpPr>
          <p:spPr bwMode="auto">
            <a:xfrm flipV="1">
              <a:off x="2400" y="2304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0" name="Line 10"/>
            <p:cNvSpPr>
              <a:spLocks noChangeShapeType="1"/>
            </p:cNvSpPr>
            <p:nvPr/>
          </p:nvSpPr>
          <p:spPr bwMode="auto">
            <a:xfrm>
              <a:off x="2400" y="2496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1" name="Line 11"/>
            <p:cNvSpPr>
              <a:spLocks noChangeShapeType="1"/>
            </p:cNvSpPr>
            <p:nvPr/>
          </p:nvSpPr>
          <p:spPr bwMode="auto">
            <a:xfrm flipV="1">
              <a:off x="2496" y="220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2" name="Line 12"/>
            <p:cNvSpPr>
              <a:spLocks noChangeShapeType="1"/>
            </p:cNvSpPr>
            <p:nvPr/>
          </p:nvSpPr>
          <p:spPr bwMode="auto">
            <a:xfrm flipH="1">
              <a:off x="2256" y="2448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203" name="Line 13"/>
            <p:cNvSpPr>
              <a:spLocks noChangeShapeType="1"/>
            </p:cNvSpPr>
            <p:nvPr/>
          </p:nvSpPr>
          <p:spPr bwMode="auto">
            <a:xfrm>
              <a:off x="2496" y="2592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160" name="Freeform 14"/>
          <p:cNvSpPr>
            <a:spLocks/>
          </p:cNvSpPr>
          <p:nvPr/>
        </p:nvSpPr>
        <p:spPr bwMode="auto">
          <a:xfrm>
            <a:off x="7893050" y="2895600"/>
            <a:ext cx="152400" cy="762000"/>
          </a:xfrm>
          <a:custGeom>
            <a:avLst/>
            <a:gdLst>
              <a:gd name="T0" fmla="*/ 120967500 w 96"/>
              <a:gd name="T1" fmla="*/ 0 h 480"/>
              <a:gd name="T2" fmla="*/ 120967500 w 96"/>
              <a:gd name="T3" fmla="*/ 241935000 h 480"/>
              <a:gd name="T4" fmla="*/ 241935000 w 96"/>
              <a:gd name="T5" fmla="*/ 362902500 h 480"/>
              <a:gd name="T6" fmla="*/ 0 w 96"/>
              <a:gd name="T7" fmla="*/ 483870000 h 480"/>
              <a:gd name="T8" fmla="*/ 241935000 w 96"/>
              <a:gd name="T9" fmla="*/ 604837500 h 480"/>
              <a:gd name="T10" fmla="*/ 0 w 96"/>
              <a:gd name="T11" fmla="*/ 725805000 h 480"/>
              <a:gd name="T12" fmla="*/ 241935000 w 96"/>
              <a:gd name="T13" fmla="*/ 846772500 h 480"/>
              <a:gd name="T14" fmla="*/ 0 w 96"/>
              <a:gd name="T15" fmla="*/ 967740000 h 480"/>
              <a:gd name="T16" fmla="*/ 120967500 w 96"/>
              <a:gd name="T17" fmla="*/ 1088707500 h 480"/>
              <a:gd name="T18" fmla="*/ 120967500 w 96"/>
              <a:gd name="T19" fmla="*/ 1209675000 h 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6"/>
              <a:gd name="T31" fmla="*/ 0 h 480"/>
              <a:gd name="T32" fmla="*/ 96 w 96"/>
              <a:gd name="T33" fmla="*/ 480 h 4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6" h="480">
                <a:moveTo>
                  <a:pt x="48" y="0"/>
                </a:moveTo>
                <a:lnTo>
                  <a:pt x="48" y="96"/>
                </a:lnTo>
                <a:lnTo>
                  <a:pt x="96" y="144"/>
                </a:lnTo>
                <a:lnTo>
                  <a:pt x="0" y="192"/>
                </a:lnTo>
                <a:lnTo>
                  <a:pt x="96" y="240"/>
                </a:lnTo>
                <a:lnTo>
                  <a:pt x="0" y="288"/>
                </a:lnTo>
                <a:lnTo>
                  <a:pt x="96" y="336"/>
                </a:lnTo>
                <a:lnTo>
                  <a:pt x="0" y="384"/>
                </a:lnTo>
                <a:lnTo>
                  <a:pt x="48" y="432"/>
                </a:lnTo>
                <a:lnTo>
                  <a:pt x="48" y="4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7816850" y="3657600"/>
            <a:ext cx="304800" cy="304800"/>
            <a:chOff x="4032" y="1968"/>
            <a:chExt cx="192" cy="192"/>
          </a:xfrm>
        </p:grpSpPr>
        <p:sp>
          <p:nvSpPr>
            <p:cNvPr id="49194" name="Line 16"/>
            <p:cNvSpPr>
              <a:spLocks noChangeShapeType="1"/>
            </p:cNvSpPr>
            <p:nvPr/>
          </p:nvSpPr>
          <p:spPr bwMode="auto">
            <a:xfrm>
              <a:off x="4128" y="196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5" name="Line 17"/>
            <p:cNvSpPr>
              <a:spLocks noChangeShapeType="1"/>
            </p:cNvSpPr>
            <p:nvPr/>
          </p:nvSpPr>
          <p:spPr bwMode="auto">
            <a:xfrm>
              <a:off x="4117" y="2160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6" name="Line 18"/>
            <p:cNvSpPr>
              <a:spLocks noChangeShapeType="1"/>
            </p:cNvSpPr>
            <p:nvPr/>
          </p:nvSpPr>
          <p:spPr bwMode="auto">
            <a:xfrm>
              <a:off x="4080" y="2112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7" name="Line 19"/>
            <p:cNvSpPr>
              <a:spLocks noChangeShapeType="1"/>
            </p:cNvSpPr>
            <p:nvPr/>
          </p:nvSpPr>
          <p:spPr bwMode="auto">
            <a:xfrm>
              <a:off x="4032" y="2064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162" name="Line 21"/>
          <p:cNvSpPr>
            <a:spLocks noChangeShapeType="1"/>
          </p:cNvSpPr>
          <p:nvPr/>
        </p:nvSpPr>
        <p:spPr bwMode="auto">
          <a:xfrm>
            <a:off x="7359650" y="28956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3" name="Text Box 22"/>
          <p:cNvSpPr txBox="1">
            <a:spLocks noChangeArrowheads="1"/>
          </p:cNvSpPr>
          <p:nvPr/>
        </p:nvSpPr>
        <p:spPr bwMode="auto">
          <a:xfrm>
            <a:off x="7915275" y="26352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out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9164" name="Text Box 25"/>
          <p:cNvSpPr txBox="1">
            <a:spLocks noChangeArrowheads="1"/>
          </p:cNvSpPr>
          <p:nvPr/>
        </p:nvSpPr>
        <p:spPr bwMode="auto">
          <a:xfrm>
            <a:off x="6292850" y="2711450"/>
            <a:ext cx="342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in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9165" name="Text Box 26"/>
          <p:cNvSpPr txBox="1">
            <a:spLocks noChangeArrowheads="1"/>
          </p:cNvSpPr>
          <p:nvPr/>
        </p:nvSpPr>
        <p:spPr bwMode="auto">
          <a:xfrm>
            <a:off x="7167563" y="1828800"/>
            <a:ext cx="401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V</a:t>
            </a:r>
            <a:r>
              <a:rPr lang="en-US" sz="1600" baseline="30000">
                <a:solidFill>
                  <a:srgbClr val="000000"/>
                </a:solidFill>
              </a:rPr>
              <a:t>+</a:t>
            </a:r>
            <a:endParaRPr lang="en-US" sz="1600">
              <a:solidFill>
                <a:srgbClr val="000000"/>
              </a:solidFill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978650" y="2895600"/>
            <a:ext cx="381000" cy="762000"/>
            <a:chOff x="4344" y="2688"/>
            <a:chExt cx="240" cy="480"/>
          </a:xfrm>
        </p:grpSpPr>
        <p:sp>
          <p:nvSpPr>
            <p:cNvPr id="49188" name="Line 28"/>
            <p:cNvSpPr>
              <a:spLocks noChangeShapeType="1"/>
            </p:cNvSpPr>
            <p:nvPr/>
          </p:nvSpPr>
          <p:spPr bwMode="auto">
            <a:xfrm flipV="1">
              <a:off x="4488" y="2832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9" name="Line 29"/>
            <p:cNvSpPr>
              <a:spLocks noChangeShapeType="1"/>
            </p:cNvSpPr>
            <p:nvPr/>
          </p:nvSpPr>
          <p:spPr bwMode="auto">
            <a:xfrm>
              <a:off x="4488" y="2976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0" name="Line 30"/>
            <p:cNvSpPr>
              <a:spLocks noChangeShapeType="1"/>
            </p:cNvSpPr>
            <p:nvPr/>
          </p:nvSpPr>
          <p:spPr bwMode="auto">
            <a:xfrm flipH="1">
              <a:off x="4488" y="2784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1" name="Line 31"/>
            <p:cNvSpPr>
              <a:spLocks noChangeShapeType="1"/>
            </p:cNvSpPr>
            <p:nvPr/>
          </p:nvSpPr>
          <p:spPr bwMode="auto">
            <a:xfrm>
              <a:off x="4584" y="3072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2" name="Line 32"/>
            <p:cNvSpPr>
              <a:spLocks noChangeShapeType="1"/>
            </p:cNvSpPr>
            <p:nvPr/>
          </p:nvSpPr>
          <p:spPr bwMode="auto">
            <a:xfrm flipH="1" flipV="1">
              <a:off x="4344" y="2928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93" name="Line 33"/>
            <p:cNvSpPr>
              <a:spLocks noChangeShapeType="1"/>
            </p:cNvSpPr>
            <p:nvPr/>
          </p:nvSpPr>
          <p:spPr bwMode="auto">
            <a:xfrm flipV="1">
              <a:off x="4584" y="268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167" name="Line 35"/>
          <p:cNvSpPr>
            <a:spLocks noChangeShapeType="1"/>
          </p:cNvSpPr>
          <p:nvPr/>
        </p:nvSpPr>
        <p:spPr bwMode="auto">
          <a:xfrm>
            <a:off x="6978650" y="2514600"/>
            <a:ext cx="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8" name="Line 36"/>
          <p:cNvSpPr>
            <a:spLocks noChangeShapeType="1"/>
          </p:cNvSpPr>
          <p:nvPr/>
        </p:nvSpPr>
        <p:spPr bwMode="auto">
          <a:xfrm flipH="1">
            <a:off x="6597650" y="28956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69" name="Text Box 37"/>
          <p:cNvSpPr txBox="1">
            <a:spLocks noChangeArrowheads="1"/>
          </p:cNvSpPr>
          <p:nvPr/>
        </p:nvSpPr>
        <p:spPr bwMode="auto">
          <a:xfrm>
            <a:off x="7186613" y="365760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V</a:t>
            </a:r>
            <a:r>
              <a:rPr lang="en-US" sz="1600" baseline="30000">
                <a:solidFill>
                  <a:srgbClr val="000000"/>
                </a:solidFill>
                <a:sym typeface="Symbol" charset="2"/>
              </a:rPr>
              <a:t>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49170" name="Line 39"/>
          <p:cNvSpPr>
            <a:spLocks noChangeShapeType="1"/>
          </p:cNvSpPr>
          <p:nvPr/>
        </p:nvSpPr>
        <p:spPr bwMode="auto">
          <a:xfrm>
            <a:off x="5257800" y="5029200"/>
            <a:ext cx="1588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1" name="Line 42"/>
          <p:cNvSpPr>
            <a:spLocks noChangeShapeType="1"/>
          </p:cNvSpPr>
          <p:nvPr/>
        </p:nvSpPr>
        <p:spPr bwMode="auto">
          <a:xfrm>
            <a:off x="5257800" y="5410200"/>
            <a:ext cx="2895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2" name="Line 48"/>
          <p:cNvSpPr>
            <a:spLocks noChangeShapeType="1"/>
          </p:cNvSpPr>
          <p:nvPr/>
        </p:nvSpPr>
        <p:spPr bwMode="auto">
          <a:xfrm flipV="1">
            <a:off x="5257800" y="5410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5257800" y="4800600"/>
            <a:ext cx="3048000" cy="1219200"/>
            <a:chOff x="3312" y="3024"/>
            <a:chExt cx="1920" cy="768"/>
          </a:xfrm>
        </p:grpSpPr>
        <p:sp>
          <p:nvSpPr>
            <p:cNvPr id="49184" name="Freeform 43"/>
            <p:cNvSpPr>
              <a:spLocks/>
            </p:cNvSpPr>
            <p:nvPr/>
          </p:nvSpPr>
          <p:spPr bwMode="auto">
            <a:xfrm>
              <a:off x="3312" y="3024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5" name="Freeform 44"/>
            <p:cNvSpPr>
              <a:spLocks/>
            </p:cNvSpPr>
            <p:nvPr/>
          </p:nvSpPr>
          <p:spPr bwMode="auto">
            <a:xfrm>
              <a:off x="4272" y="3024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6" name="Freeform 51"/>
            <p:cNvSpPr>
              <a:spLocks/>
            </p:cNvSpPr>
            <p:nvPr/>
          </p:nvSpPr>
          <p:spPr bwMode="auto">
            <a:xfrm flipV="1">
              <a:off x="3792" y="3408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7" name="Freeform 52"/>
            <p:cNvSpPr>
              <a:spLocks/>
            </p:cNvSpPr>
            <p:nvPr/>
          </p:nvSpPr>
          <p:spPr bwMode="auto">
            <a:xfrm flipV="1">
              <a:off x="4752" y="3408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5300663" y="4876800"/>
            <a:ext cx="2971800" cy="1066800"/>
            <a:chOff x="3339" y="3072"/>
            <a:chExt cx="1872" cy="672"/>
          </a:xfrm>
        </p:grpSpPr>
        <p:sp>
          <p:nvSpPr>
            <p:cNvPr id="49177" name="Freeform 53"/>
            <p:cNvSpPr>
              <a:spLocks/>
            </p:cNvSpPr>
            <p:nvPr/>
          </p:nvSpPr>
          <p:spPr bwMode="auto">
            <a:xfrm>
              <a:off x="3339" y="3072"/>
              <a:ext cx="432" cy="336"/>
            </a:xfrm>
            <a:custGeom>
              <a:avLst/>
              <a:gdLst>
                <a:gd name="T0" fmla="*/ 0 w 480"/>
                <a:gd name="T1" fmla="*/ 470 h 240"/>
                <a:gd name="T2" fmla="*/ 194 w 480"/>
                <a:gd name="T3" fmla="*/ 0 h 240"/>
                <a:gd name="T4" fmla="*/ 389 w 480"/>
                <a:gd name="T5" fmla="*/ 47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8" name="Freeform 54"/>
            <p:cNvSpPr>
              <a:spLocks/>
            </p:cNvSpPr>
            <p:nvPr/>
          </p:nvSpPr>
          <p:spPr bwMode="auto">
            <a:xfrm>
              <a:off x="4295" y="3072"/>
              <a:ext cx="432" cy="336"/>
            </a:xfrm>
            <a:custGeom>
              <a:avLst/>
              <a:gdLst>
                <a:gd name="T0" fmla="*/ 0 w 480"/>
                <a:gd name="T1" fmla="*/ 470 h 240"/>
                <a:gd name="T2" fmla="*/ 194 w 480"/>
                <a:gd name="T3" fmla="*/ 0 h 240"/>
                <a:gd name="T4" fmla="*/ 389 w 480"/>
                <a:gd name="T5" fmla="*/ 47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79" name="Freeform 55"/>
            <p:cNvSpPr>
              <a:spLocks/>
            </p:cNvSpPr>
            <p:nvPr/>
          </p:nvSpPr>
          <p:spPr bwMode="auto">
            <a:xfrm flipV="1">
              <a:off x="3817" y="3408"/>
              <a:ext cx="432" cy="336"/>
            </a:xfrm>
            <a:custGeom>
              <a:avLst/>
              <a:gdLst>
                <a:gd name="T0" fmla="*/ 0 w 480"/>
                <a:gd name="T1" fmla="*/ 470 h 240"/>
                <a:gd name="T2" fmla="*/ 194 w 480"/>
                <a:gd name="T3" fmla="*/ 0 h 240"/>
                <a:gd name="T4" fmla="*/ 389 w 480"/>
                <a:gd name="T5" fmla="*/ 47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0" name="Freeform 56"/>
            <p:cNvSpPr>
              <a:spLocks/>
            </p:cNvSpPr>
            <p:nvPr/>
          </p:nvSpPr>
          <p:spPr bwMode="auto">
            <a:xfrm flipV="1">
              <a:off x="4779" y="3408"/>
              <a:ext cx="432" cy="336"/>
            </a:xfrm>
            <a:custGeom>
              <a:avLst/>
              <a:gdLst>
                <a:gd name="T0" fmla="*/ 0 w 480"/>
                <a:gd name="T1" fmla="*/ 470 h 240"/>
                <a:gd name="T2" fmla="*/ 194 w 480"/>
                <a:gd name="T3" fmla="*/ 0 h 240"/>
                <a:gd name="T4" fmla="*/ 389 w 480"/>
                <a:gd name="T5" fmla="*/ 470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1" name="Line 57"/>
            <p:cNvSpPr>
              <a:spLocks noChangeShapeType="1"/>
            </p:cNvSpPr>
            <p:nvPr/>
          </p:nvSpPr>
          <p:spPr bwMode="auto">
            <a:xfrm>
              <a:off x="3765" y="3408"/>
              <a:ext cx="48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2" name="Line 58"/>
            <p:cNvSpPr>
              <a:spLocks noChangeShapeType="1"/>
            </p:cNvSpPr>
            <p:nvPr/>
          </p:nvSpPr>
          <p:spPr bwMode="auto">
            <a:xfrm>
              <a:off x="4249" y="3408"/>
              <a:ext cx="48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183" name="Line 59"/>
            <p:cNvSpPr>
              <a:spLocks noChangeShapeType="1"/>
            </p:cNvSpPr>
            <p:nvPr/>
          </p:nvSpPr>
          <p:spPr bwMode="auto">
            <a:xfrm>
              <a:off x="4727" y="3408"/>
              <a:ext cx="48" cy="0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9175" name="Line 62"/>
          <p:cNvSpPr>
            <a:spLocks noChangeShapeType="1"/>
          </p:cNvSpPr>
          <p:nvPr/>
        </p:nvSpPr>
        <p:spPr bwMode="auto">
          <a:xfrm flipH="1">
            <a:off x="6019800" y="4648200"/>
            <a:ext cx="45720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176" name="Text Box 63"/>
          <p:cNvSpPr txBox="1">
            <a:spLocks noChangeArrowheads="1"/>
          </p:cNvSpPr>
          <p:nvPr/>
        </p:nvSpPr>
        <p:spPr bwMode="auto">
          <a:xfrm>
            <a:off x="6537325" y="431006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crossover distortion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515920-DA98-724E-ADB2-C259A49F915B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Stick it </a:t>
            </a:r>
            <a:r>
              <a:rPr lang="en-US" dirty="0" smtClean="0"/>
              <a:t>into an op-amp </a:t>
            </a:r>
            <a:r>
              <a:rPr lang="en-US" dirty="0"/>
              <a:t>feedback loop!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114800"/>
            <a:ext cx="8153400" cy="25146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/>
              <a:t>By sticking the push-pull into an op-amp’s feedback loop, we guarantee that the output </a:t>
            </a:r>
            <a:r>
              <a:rPr lang="en-US" sz="2000">
                <a:solidFill>
                  <a:schemeClr val="accent2"/>
                </a:solidFill>
              </a:rPr>
              <a:t>faithfully</a:t>
            </a:r>
            <a:r>
              <a:rPr lang="en-US" sz="2000"/>
              <a:t> follows the input!</a:t>
            </a:r>
          </a:p>
          <a:p>
            <a:pPr lvl="1" eaLnBrk="1" hangingPunct="1">
              <a:defRPr/>
            </a:pPr>
            <a:r>
              <a:rPr lang="en-US" sz="1800"/>
              <a:t>after all, the golden rule demands that </a:t>
            </a:r>
            <a:r>
              <a:rPr lang="en-US" sz="1800">
                <a:solidFill>
                  <a:schemeClr val="accent2"/>
                </a:solidFill>
              </a:rPr>
              <a:t>+ input = </a:t>
            </a:r>
            <a:r>
              <a:rPr lang="en-US" sz="1800">
                <a:solidFill>
                  <a:schemeClr val="accent2"/>
                </a:solidFill>
                <a:sym typeface="Symbol" charset="2"/>
              </a:rPr>
              <a:t></a:t>
            </a:r>
            <a:r>
              <a:rPr lang="en-US" sz="1800">
                <a:solidFill>
                  <a:schemeClr val="accent2"/>
                </a:solidFill>
              </a:rPr>
              <a:t> input</a:t>
            </a:r>
            <a:endParaRPr lang="en-US" sz="1800"/>
          </a:p>
          <a:p>
            <a:pPr eaLnBrk="1" hangingPunct="1">
              <a:defRPr/>
            </a:pPr>
            <a:r>
              <a:rPr lang="en-US" sz="2000"/>
              <a:t>Op-amp jerks up to 0.6 and down to </a:t>
            </a:r>
            <a:r>
              <a:rPr lang="en-US" sz="2000">
                <a:sym typeface="Symbol" charset="2"/>
              </a:rPr>
              <a:t>0.6 at the crossover</a:t>
            </a:r>
          </a:p>
          <a:p>
            <a:pPr lvl="1" eaLnBrk="1" hangingPunct="1">
              <a:defRPr/>
            </a:pPr>
            <a:r>
              <a:rPr lang="en-US" sz="1800">
                <a:solidFill>
                  <a:schemeClr val="hlink"/>
                </a:solidFill>
              </a:rPr>
              <a:t>it’s almost magic</a:t>
            </a:r>
            <a:r>
              <a:rPr lang="en-US" sz="1800"/>
              <a:t>: it figures out the vagaries/nonlinearities of the thing in the loop </a:t>
            </a:r>
          </a:p>
          <a:p>
            <a:pPr eaLnBrk="1" hangingPunct="1">
              <a:defRPr/>
            </a:pPr>
            <a:r>
              <a:rPr lang="en-US" sz="2000"/>
              <a:t>Now get advantages of push-pull drive capability, without the mess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95600" y="1289050"/>
            <a:ext cx="2286000" cy="1219200"/>
            <a:chOff x="1056" y="2876"/>
            <a:chExt cx="1440" cy="768"/>
          </a:xfrm>
        </p:grpSpPr>
        <p:sp>
          <p:nvSpPr>
            <p:cNvPr id="51255" name="AutoShape 5"/>
            <p:cNvSpPr>
              <a:spLocks noChangeArrowheads="1"/>
            </p:cNvSpPr>
            <p:nvPr/>
          </p:nvSpPr>
          <p:spPr bwMode="auto">
            <a:xfrm rot="5400000">
              <a:off x="1366" y="2900"/>
              <a:ext cx="768" cy="72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6" name="Text Box 6"/>
            <p:cNvSpPr txBox="1">
              <a:spLocks noChangeArrowheads="1"/>
            </p:cNvSpPr>
            <p:nvPr/>
          </p:nvSpPr>
          <p:spPr bwMode="auto">
            <a:xfrm>
              <a:off x="1392" y="296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sym typeface="Symbol" charset="2"/>
                </a:rPr>
                <a:t></a:t>
              </a:r>
              <a:endParaRPr lang="en-US" sz="2000"/>
            </a:p>
          </p:txBody>
        </p:sp>
        <p:sp>
          <p:nvSpPr>
            <p:cNvPr id="51257" name="Text Box 7"/>
            <p:cNvSpPr txBox="1">
              <a:spLocks noChangeArrowheads="1"/>
            </p:cNvSpPr>
            <p:nvPr/>
          </p:nvSpPr>
          <p:spPr bwMode="auto">
            <a:xfrm>
              <a:off x="1392" y="3264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sym typeface="Symbol" charset="2"/>
                </a:rPr>
                <a:t>+</a:t>
              </a:r>
              <a:endParaRPr lang="en-US" sz="2000"/>
            </a:p>
          </p:txBody>
        </p:sp>
        <p:sp>
          <p:nvSpPr>
            <p:cNvPr id="51258" name="Line 8"/>
            <p:cNvSpPr>
              <a:spLocks noChangeShapeType="1"/>
            </p:cNvSpPr>
            <p:nvPr/>
          </p:nvSpPr>
          <p:spPr bwMode="auto">
            <a:xfrm flipH="1">
              <a:off x="1056" y="340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9" name="Line 9"/>
            <p:cNvSpPr>
              <a:spLocks noChangeShapeType="1"/>
            </p:cNvSpPr>
            <p:nvPr/>
          </p:nvSpPr>
          <p:spPr bwMode="auto">
            <a:xfrm flipH="1">
              <a:off x="1056" y="3120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60" name="Line 10"/>
            <p:cNvSpPr>
              <a:spLocks noChangeShapeType="1"/>
            </p:cNvSpPr>
            <p:nvPr/>
          </p:nvSpPr>
          <p:spPr bwMode="auto">
            <a:xfrm>
              <a:off x="2112" y="3264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208" name="Text Box 12"/>
          <p:cNvSpPr txBox="1">
            <a:spLocks noChangeArrowheads="1"/>
          </p:cNvSpPr>
          <p:nvPr/>
        </p:nvSpPr>
        <p:spPr bwMode="auto">
          <a:xfrm>
            <a:off x="2605088" y="1981200"/>
            <a:ext cx="42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600">
                <a:solidFill>
                  <a:schemeClr val="accent2"/>
                </a:solidFill>
              </a:rPr>
              <a:t>V</a:t>
            </a:r>
            <a:r>
              <a:rPr lang="en-US" sz="1600" baseline="-25000">
                <a:solidFill>
                  <a:schemeClr val="accent2"/>
                </a:solidFill>
              </a:rPr>
              <a:t>in</a:t>
            </a:r>
            <a:endParaRPr lang="en-US" sz="1600">
              <a:solidFill>
                <a:srgbClr val="000000"/>
              </a:solidFill>
            </a:endParaRP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410200" y="1143000"/>
            <a:ext cx="381000" cy="762000"/>
            <a:chOff x="2256" y="2208"/>
            <a:chExt cx="240" cy="480"/>
          </a:xfrm>
        </p:grpSpPr>
        <p:sp>
          <p:nvSpPr>
            <p:cNvPr id="51249" name="Line 20"/>
            <p:cNvSpPr>
              <a:spLocks noChangeShapeType="1"/>
            </p:cNvSpPr>
            <p:nvPr/>
          </p:nvSpPr>
          <p:spPr bwMode="auto">
            <a:xfrm>
              <a:off x="2400" y="2352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0" name="Line 21"/>
            <p:cNvSpPr>
              <a:spLocks noChangeShapeType="1"/>
            </p:cNvSpPr>
            <p:nvPr/>
          </p:nvSpPr>
          <p:spPr bwMode="auto">
            <a:xfrm flipV="1">
              <a:off x="2400" y="2304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1" name="Line 22"/>
            <p:cNvSpPr>
              <a:spLocks noChangeShapeType="1"/>
            </p:cNvSpPr>
            <p:nvPr/>
          </p:nvSpPr>
          <p:spPr bwMode="auto">
            <a:xfrm>
              <a:off x="2400" y="2496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2" name="Line 23"/>
            <p:cNvSpPr>
              <a:spLocks noChangeShapeType="1"/>
            </p:cNvSpPr>
            <p:nvPr/>
          </p:nvSpPr>
          <p:spPr bwMode="auto">
            <a:xfrm flipV="1">
              <a:off x="2496" y="220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3" name="Line 24"/>
            <p:cNvSpPr>
              <a:spLocks noChangeShapeType="1"/>
            </p:cNvSpPr>
            <p:nvPr/>
          </p:nvSpPr>
          <p:spPr bwMode="auto">
            <a:xfrm flipH="1">
              <a:off x="2256" y="2448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54" name="Line 25"/>
            <p:cNvSpPr>
              <a:spLocks noChangeShapeType="1"/>
            </p:cNvSpPr>
            <p:nvPr/>
          </p:nvSpPr>
          <p:spPr bwMode="auto">
            <a:xfrm>
              <a:off x="2496" y="2592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210" name="Freeform 26"/>
          <p:cNvSpPr>
            <a:spLocks/>
          </p:cNvSpPr>
          <p:nvPr/>
        </p:nvSpPr>
        <p:spPr bwMode="auto">
          <a:xfrm>
            <a:off x="6324600" y="1905000"/>
            <a:ext cx="152400" cy="762000"/>
          </a:xfrm>
          <a:custGeom>
            <a:avLst/>
            <a:gdLst>
              <a:gd name="T0" fmla="*/ 120967500 w 96"/>
              <a:gd name="T1" fmla="*/ 0 h 480"/>
              <a:gd name="T2" fmla="*/ 120967500 w 96"/>
              <a:gd name="T3" fmla="*/ 241935000 h 480"/>
              <a:gd name="T4" fmla="*/ 241935000 w 96"/>
              <a:gd name="T5" fmla="*/ 362902500 h 480"/>
              <a:gd name="T6" fmla="*/ 0 w 96"/>
              <a:gd name="T7" fmla="*/ 483870000 h 480"/>
              <a:gd name="T8" fmla="*/ 241935000 w 96"/>
              <a:gd name="T9" fmla="*/ 604837500 h 480"/>
              <a:gd name="T10" fmla="*/ 0 w 96"/>
              <a:gd name="T11" fmla="*/ 725805000 h 480"/>
              <a:gd name="T12" fmla="*/ 241935000 w 96"/>
              <a:gd name="T13" fmla="*/ 846772500 h 480"/>
              <a:gd name="T14" fmla="*/ 0 w 96"/>
              <a:gd name="T15" fmla="*/ 967740000 h 480"/>
              <a:gd name="T16" fmla="*/ 120967500 w 96"/>
              <a:gd name="T17" fmla="*/ 1088707500 h 480"/>
              <a:gd name="T18" fmla="*/ 120967500 w 96"/>
              <a:gd name="T19" fmla="*/ 1209675000 h 48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96"/>
              <a:gd name="T31" fmla="*/ 0 h 480"/>
              <a:gd name="T32" fmla="*/ 96 w 96"/>
              <a:gd name="T33" fmla="*/ 480 h 48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96" h="480">
                <a:moveTo>
                  <a:pt x="48" y="0"/>
                </a:moveTo>
                <a:lnTo>
                  <a:pt x="48" y="96"/>
                </a:lnTo>
                <a:lnTo>
                  <a:pt x="96" y="144"/>
                </a:lnTo>
                <a:lnTo>
                  <a:pt x="0" y="192"/>
                </a:lnTo>
                <a:lnTo>
                  <a:pt x="96" y="240"/>
                </a:lnTo>
                <a:lnTo>
                  <a:pt x="0" y="288"/>
                </a:lnTo>
                <a:lnTo>
                  <a:pt x="96" y="336"/>
                </a:lnTo>
                <a:lnTo>
                  <a:pt x="0" y="384"/>
                </a:lnTo>
                <a:lnTo>
                  <a:pt x="48" y="432"/>
                </a:lnTo>
                <a:lnTo>
                  <a:pt x="48" y="48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6248400" y="2667000"/>
            <a:ext cx="304800" cy="304800"/>
            <a:chOff x="4032" y="1968"/>
            <a:chExt cx="192" cy="192"/>
          </a:xfrm>
        </p:grpSpPr>
        <p:sp>
          <p:nvSpPr>
            <p:cNvPr id="51245" name="Line 28"/>
            <p:cNvSpPr>
              <a:spLocks noChangeShapeType="1"/>
            </p:cNvSpPr>
            <p:nvPr/>
          </p:nvSpPr>
          <p:spPr bwMode="auto">
            <a:xfrm>
              <a:off x="4128" y="196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6" name="Line 29"/>
            <p:cNvSpPr>
              <a:spLocks noChangeShapeType="1"/>
            </p:cNvSpPr>
            <p:nvPr/>
          </p:nvSpPr>
          <p:spPr bwMode="auto">
            <a:xfrm>
              <a:off x="4117" y="2160"/>
              <a:ext cx="2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7" name="Line 30"/>
            <p:cNvSpPr>
              <a:spLocks noChangeShapeType="1"/>
            </p:cNvSpPr>
            <p:nvPr/>
          </p:nvSpPr>
          <p:spPr bwMode="auto">
            <a:xfrm>
              <a:off x="4080" y="2112"/>
              <a:ext cx="9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8" name="Line 31"/>
            <p:cNvSpPr>
              <a:spLocks noChangeShapeType="1"/>
            </p:cNvSpPr>
            <p:nvPr/>
          </p:nvSpPr>
          <p:spPr bwMode="auto">
            <a:xfrm>
              <a:off x="4032" y="2064"/>
              <a:ext cx="19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212" name="Line 32"/>
          <p:cNvSpPr>
            <a:spLocks noChangeShapeType="1"/>
          </p:cNvSpPr>
          <p:nvPr/>
        </p:nvSpPr>
        <p:spPr bwMode="auto">
          <a:xfrm>
            <a:off x="5791200" y="19050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3" name="Text Box 33"/>
          <p:cNvSpPr txBox="1">
            <a:spLocks noChangeArrowheads="1"/>
          </p:cNvSpPr>
          <p:nvPr/>
        </p:nvSpPr>
        <p:spPr bwMode="auto">
          <a:xfrm>
            <a:off x="6346825" y="16446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chemeClr val="accent2"/>
                </a:solidFill>
              </a:rPr>
              <a:t>out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1214" name="Text Box 35"/>
          <p:cNvSpPr txBox="1">
            <a:spLocks noChangeArrowheads="1"/>
          </p:cNvSpPr>
          <p:nvPr/>
        </p:nvSpPr>
        <p:spPr bwMode="auto">
          <a:xfrm>
            <a:off x="5599113" y="838200"/>
            <a:ext cx="4016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V</a:t>
            </a:r>
            <a:r>
              <a:rPr lang="en-US" sz="1600" baseline="30000">
                <a:solidFill>
                  <a:srgbClr val="000000"/>
                </a:solidFill>
              </a:rPr>
              <a:t>+</a:t>
            </a:r>
            <a:endParaRPr lang="en-US" sz="1600">
              <a:solidFill>
                <a:srgbClr val="000000"/>
              </a:solidFill>
            </a:endParaRPr>
          </a:p>
        </p:txBody>
      </p: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5410200" y="1905000"/>
            <a:ext cx="381000" cy="762000"/>
            <a:chOff x="4344" y="2688"/>
            <a:chExt cx="240" cy="480"/>
          </a:xfrm>
        </p:grpSpPr>
        <p:sp>
          <p:nvSpPr>
            <p:cNvPr id="51239" name="Line 37"/>
            <p:cNvSpPr>
              <a:spLocks noChangeShapeType="1"/>
            </p:cNvSpPr>
            <p:nvPr/>
          </p:nvSpPr>
          <p:spPr bwMode="auto">
            <a:xfrm flipV="1">
              <a:off x="4488" y="2832"/>
              <a:ext cx="0" cy="192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0" name="Line 38"/>
            <p:cNvSpPr>
              <a:spLocks noChangeShapeType="1"/>
            </p:cNvSpPr>
            <p:nvPr/>
          </p:nvSpPr>
          <p:spPr bwMode="auto">
            <a:xfrm>
              <a:off x="4488" y="2976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1" name="Line 39"/>
            <p:cNvSpPr>
              <a:spLocks noChangeShapeType="1"/>
            </p:cNvSpPr>
            <p:nvPr/>
          </p:nvSpPr>
          <p:spPr bwMode="auto">
            <a:xfrm flipH="1">
              <a:off x="4488" y="2784"/>
              <a:ext cx="96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2" name="Line 40"/>
            <p:cNvSpPr>
              <a:spLocks noChangeShapeType="1"/>
            </p:cNvSpPr>
            <p:nvPr/>
          </p:nvSpPr>
          <p:spPr bwMode="auto">
            <a:xfrm>
              <a:off x="4584" y="3072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3" name="Line 41"/>
            <p:cNvSpPr>
              <a:spLocks noChangeShapeType="1"/>
            </p:cNvSpPr>
            <p:nvPr/>
          </p:nvSpPr>
          <p:spPr bwMode="auto">
            <a:xfrm flipH="1" flipV="1">
              <a:off x="4344" y="2928"/>
              <a:ext cx="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44" name="Line 42"/>
            <p:cNvSpPr>
              <a:spLocks noChangeShapeType="1"/>
            </p:cNvSpPr>
            <p:nvPr/>
          </p:nvSpPr>
          <p:spPr bwMode="auto">
            <a:xfrm flipV="1">
              <a:off x="4584" y="2688"/>
              <a:ext cx="0" cy="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216" name="Line 43"/>
          <p:cNvSpPr>
            <a:spLocks noChangeShapeType="1"/>
          </p:cNvSpPr>
          <p:nvPr/>
        </p:nvSpPr>
        <p:spPr bwMode="auto">
          <a:xfrm>
            <a:off x="5410200" y="1524000"/>
            <a:ext cx="0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7" name="Line 44"/>
          <p:cNvSpPr>
            <a:spLocks noChangeShapeType="1"/>
          </p:cNvSpPr>
          <p:nvPr/>
        </p:nvSpPr>
        <p:spPr bwMode="auto">
          <a:xfrm flipH="1">
            <a:off x="5029200" y="19050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18" name="Text Box 45"/>
          <p:cNvSpPr txBox="1">
            <a:spLocks noChangeArrowheads="1"/>
          </p:cNvSpPr>
          <p:nvPr/>
        </p:nvSpPr>
        <p:spPr bwMode="auto">
          <a:xfrm>
            <a:off x="5618163" y="2667000"/>
            <a:ext cx="396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000000"/>
                </a:solidFill>
              </a:rPr>
              <a:t>V</a:t>
            </a:r>
            <a:r>
              <a:rPr lang="en-US" sz="1600" baseline="30000">
                <a:solidFill>
                  <a:srgbClr val="000000"/>
                </a:solidFill>
                <a:sym typeface="Symbol" charset="2"/>
              </a:rPr>
              <a:t>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1219" name="Freeform 46"/>
          <p:cNvSpPr>
            <a:spLocks/>
          </p:cNvSpPr>
          <p:nvPr/>
        </p:nvSpPr>
        <p:spPr bwMode="auto">
          <a:xfrm>
            <a:off x="2895600" y="762000"/>
            <a:ext cx="3200400" cy="1143000"/>
          </a:xfrm>
          <a:custGeom>
            <a:avLst/>
            <a:gdLst>
              <a:gd name="T0" fmla="*/ 0 w 2016"/>
              <a:gd name="T1" fmla="*/ 1451610000 h 720"/>
              <a:gd name="T2" fmla="*/ 0 w 2016"/>
              <a:gd name="T3" fmla="*/ 0 h 720"/>
              <a:gd name="T4" fmla="*/ 2147483647 w 2016"/>
              <a:gd name="T5" fmla="*/ 0 h 720"/>
              <a:gd name="T6" fmla="*/ 2147483647 w 2016"/>
              <a:gd name="T7" fmla="*/ 1814512500 h 720"/>
              <a:gd name="T8" fmla="*/ 0 60000 65536"/>
              <a:gd name="T9" fmla="*/ 0 60000 65536"/>
              <a:gd name="T10" fmla="*/ 0 60000 65536"/>
              <a:gd name="T11" fmla="*/ 0 60000 65536"/>
              <a:gd name="T12" fmla="*/ 0 w 2016"/>
              <a:gd name="T13" fmla="*/ 0 h 720"/>
              <a:gd name="T14" fmla="*/ 2016 w 2016"/>
              <a:gd name="T15" fmla="*/ 720 h 72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6" h="720">
                <a:moveTo>
                  <a:pt x="0" y="576"/>
                </a:moveTo>
                <a:lnTo>
                  <a:pt x="0" y="0"/>
                </a:lnTo>
                <a:lnTo>
                  <a:pt x="2016" y="0"/>
                </a:lnTo>
                <a:lnTo>
                  <a:pt x="2016" y="72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0" name="Line 47"/>
          <p:cNvSpPr>
            <a:spLocks noChangeShapeType="1"/>
          </p:cNvSpPr>
          <p:nvPr/>
        </p:nvSpPr>
        <p:spPr bwMode="auto">
          <a:xfrm>
            <a:off x="2514600" y="2895600"/>
            <a:ext cx="1588" cy="76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1" name="Line 48"/>
          <p:cNvSpPr>
            <a:spLocks noChangeShapeType="1"/>
          </p:cNvSpPr>
          <p:nvPr/>
        </p:nvSpPr>
        <p:spPr bwMode="auto">
          <a:xfrm>
            <a:off x="2547938" y="3276600"/>
            <a:ext cx="2895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2" name="Line 49"/>
          <p:cNvSpPr>
            <a:spLocks noChangeShapeType="1"/>
          </p:cNvSpPr>
          <p:nvPr/>
        </p:nvSpPr>
        <p:spPr bwMode="auto">
          <a:xfrm flipV="1">
            <a:off x="2514600" y="32766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2514600" y="2667000"/>
            <a:ext cx="3048000" cy="1219200"/>
            <a:chOff x="2160" y="1776"/>
            <a:chExt cx="1920" cy="768"/>
          </a:xfrm>
        </p:grpSpPr>
        <p:sp>
          <p:nvSpPr>
            <p:cNvPr id="51235" name="Freeform 51"/>
            <p:cNvSpPr>
              <a:spLocks/>
            </p:cNvSpPr>
            <p:nvPr/>
          </p:nvSpPr>
          <p:spPr bwMode="auto">
            <a:xfrm>
              <a:off x="2160" y="1776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6" name="Freeform 52"/>
            <p:cNvSpPr>
              <a:spLocks/>
            </p:cNvSpPr>
            <p:nvPr/>
          </p:nvSpPr>
          <p:spPr bwMode="auto">
            <a:xfrm>
              <a:off x="3120" y="1776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7" name="Freeform 53"/>
            <p:cNvSpPr>
              <a:spLocks/>
            </p:cNvSpPr>
            <p:nvPr/>
          </p:nvSpPr>
          <p:spPr bwMode="auto">
            <a:xfrm flipV="1">
              <a:off x="2640" y="2160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8" name="Freeform 54"/>
            <p:cNvSpPr>
              <a:spLocks/>
            </p:cNvSpPr>
            <p:nvPr/>
          </p:nvSpPr>
          <p:spPr bwMode="auto">
            <a:xfrm flipV="1">
              <a:off x="3600" y="2160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158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73"/>
          <p:cNvGrpSpPr>
            <a:grpSpLocks/>
          </p:cNvGrpSpPr>
          <p:nvPr/>
        </p:nvGrpSpPr>
        <p:grpSpPr bwMode="auto">
          <a:xfrm>
            <a:off x="2514600" y="2514600"/>
            <a:ext cx="3048000" cy="1524000"/>
            <a:chOff x="2160" y="1680"/>
            <a:chExt cx="1920" cy="960"/>
          </a:xfrm>
        </p:grpSpPr>
        <p:sp>
          <p:nvSpPr>
            <p:cNvPr id="51228" name="Freeform 65"/>
            <p:cNvSpPr>
              <a:spLocks/>
            </p:cNvSpPr>
            <p:nvPr/>
          </p:nvSpPr>
          <p:spPr bwMode="auto">
            <a:xfrm>
              <a:off x="2160" y="1680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29" name="Freeform 66"/>
            <p:cNvSpPr>
              <a:spLocks/>
            </p:cNvSpPr>
            <p:nvPr/>
          </p:nvSpPr>
          <p:spPr bwMode="auto">
            <a:xfrm>
              <a:off x="3120" y="1680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0" name="Freeform 67"/>
            <p:cNvSpPr>
              <a:spLocks/>
            </p:cNvSpPr>
            <p:nvPr/>
          </p:nvSpPr>
          <p:spPr bwMode="auto">
            <a:xfrm flipV="1">
              <a:off x="2640" y="2256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1" name="Freeform 68"/>
            <p:cNvSpPr>
              <a:spLocks/>
            </p:cNvSpPr>
            <p:nvPr/>
          </p:nvSpPr>
          <p:spPr bwMode="auto">
            <a:xfrm flipV="1">
              <a:off x="3600" y="2256"/>
              <a:ext cx="480" cy="384"/>
            </a:xfrm>
            <a:custGeom>
              <a:avLst/>
              <a:gdLst>
                <a:gd name="T0" fmla="*/ 0 w 480"/>
                <a:gd name="T1" fmla="*/ 614 h 240"/>
                <a:gd name="T2" fmla="*/ 240 w 480"/>
                <a:gd name="T3" fmla="*/ 0 h 240"/>
                <a:gd name="T4" fmla="*/ 480 w 480"/>
                <a:gd name="T5" fmla="*/ 614 h 240"/>
                <a:gd name="T6" fmla="*/ 0 60000 65536"/>
                <a:gd name="T7" fmla="*/ 0 60000 65536"/>
                <a:gd name="T8" fmla="*/ 0 60000 65536"/>
                <a:gd name="T9" fmla="*/ 0 w 480"/>
                <a:gd name="T10" fmla="*/ 0 h 240"/>
                <a:gd name="T11" fmla="*/ 480 w 48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240">
                  <a:moveTo>
                    <a:pt x="0" y="240"/>
                  </a:moveTo>
                  <a:cubicBezTo>
                    <a:pt x="80" y="120"/>
                    <a:pt x="160" y="0"/>
                    <a:pt x="240" y="0"/>
                  </a:cubicBezTo>
                  <a:cubicBezTo>
                    <a:pt x="320" y="0"/>
                    <a:pt x="400" y="120"/>
                    <a:pt x="480" y="240"/>
                  </a:cubicBezTo>
                </a:path>
              </a:pathLst>
            </a:cu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2" name="Line 69"/>
            <p:cNvSpPr>
              <a:spLocks noChangeShapeType="1"/>
            </p:cNvSpPr>
            <p:nvPr/>
          </p:nvSpPr>
          <p:spPr bwMode="auto">
            <a:xfrm>
              <a:off x="2640" y="2064"/>
              <a:ext cx="0" cy="192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3" name="Line 70"/>
            <p:cNvSpPr>
              <a:spLocks noChangeShapeType="1"/>
            </p:cNvSpPr>
            <p:nvPr/>
          </p:nvSpPr>
          <p:spPr bwMode="auto">
            <a:xfrm>
              <a:off x="3120" y="2064"/>
              <a:ext cx="0" cy="192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234" name="Line 71"/>
            <p:cNvSpPr>
              <a:spLocks noChangeShapeType="1"/>
            </p:cNvSpPr>
            <p:nvPr/>
          </p:nvSpPr>
          <p:spPr bwMode="auto">
            <a:xfrm>
              <a:off x="3600" y="2064"/>
              <a:ext cx="0" cy="192"/>
            </a:xfrm>
            <a:prstGeom prst="line">
              <a:avLst/>
            </a:prstGeom>
            <a:noFill/>
            <a:ln w="22225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1225" name="Line 74"/>
          <p:cNvSpPr>
            <a:spLocks noChangeShapeType="1"/>
          </p:cNvSpPr>
          <p:nvPr/>
        </p:nvSpPr>
        <p:spPr bwMode="auto">
          <a:xfrm flipV="1">
            <a:off x="4495800" y="1905000"/>
            <a:ext cx="609600" cy="609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6" name="Line 75"/>
          <p:cNvSpPr>
            <a:spLocks noChangeShapeType="1"/>
          </p:cNvSpPr>
          <p:nvPr/>
        </p:nvSpPr>
        <p:spPr bwMode="auto">
          <a:xfrm flipH="1">
            <a:off x="5562600" y="3276600"/>
            <a:ext cx="6096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27" name="Text Box 76"/>
          <p:cNvSpPr txBox="1">
            <a:spLocks noChangeArrowheads="1"/>
          </p:cNvSpPr>
          <p:nvPr/>
        </p:nvSpPr>
        <p:spPr bwMode="auto">
          <a:xfrm>
            <a:off x="6172200" y="3090863"/>
            <a:ext cx="18875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input and output </a:t>
            </a:r>
          </a:p>
          <a:p>
            <a:r>
              <a:rPr lang="en-US" sz="1800">
                <a:solidFill>
                  <a:schemeClr val="accent2"/>
                </a:solidFill>
              </a:rPr>
              <a:t>now the same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Lecture 9</a:t>
            </a:r>
            <a:endParaRPr lang="en-US" smtClean="0"/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0B459B-FE38-354C-8D2C-D170CD063DA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Dogs in the Feedback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96892"/>
            <a:ext cx="7772400" cy="25146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/>
              <a:t>The op-amp is obligated to contrive the </a:t>
            </a:r>
            <a:r>
              <a:rPr lang="en-US">
                <a:solidFill>
                  <a:schemeClr val="hlink"/>
                </a:solidFill>
              </a:rPr>
              <a:t>inverse dog</a:t>
            </a:r>
            <a:r>
              <a:rPr lang="en-US"/>
              <a:t> so that the ultimate output may be as tidy as the input.</a:t>
            </a:r>
          </a:p>
          <a:p>
            <a:pPr eaLnBrk="1" hangingPunct="1">
              <a:defRPr/>
            </a:pPr>
            <a:r>
              <a:rPr lang="en-US"/>
              <a:t>Lesson: you can hide nasty nonlinearities in the feedback loop and the op-amp will “</a:t>
            </a:r>
            <a:r>
              <a:rPr lang="en-US">
                <a:solidFill>
                  <a:schemeClr val="accent2"/>
                </a:solidFill>
              </a:rPr>
              <a:t>do the right thing</a:t>
            </a:r>
            <a:r>
              <a:rPr lang="en-US"/>
              <a:t>”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895600" y="1517650"/>
            <a:ext cx="2286000" cy="1219200"/>
            <a:chOff x="1056" y="2876"/>
            <a:chExt cx="1440" cy="768"/>
          </a:xfrm>
        </p:grpSpPr>
        <p:sp>
          <p:nvSpPr>
            <p:cNvPr id="53266" name="AutoShape 5"/>
            <p:cNvSpPr>
              <a:spLocks noChangeArrowheads="1"/>
            </p:cNvSpPr>
            <p:nvPr/>
          </p:nvSpPr>
          <p:spPr bwMode="auto">
            <a:xfrm rot="5400000">
              <a:off x="1366" y="2900"/>
              <a:ext cx="768" cy="72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67" name="Text Box 6"/>
            <p:cNvSpPr txBox="1">
              <a:spLocks noChangeArrowheads="1"/>
            </p:cNvSpPr>
            <p:nvPr/>
          </p:nvSpPr>
          <p:spPr bwMode="auto">
            <a:xfrm>
              <a:off x="1392" y="2966"/>
              <a:ext cx="20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sym typeface="Symbol" charset="2"/>
                </a:rPr>
                <a:t></a:t>
              </a:r>
              <a:endParaRPr lang="en-US" sz="2000"/>
            </a:p>
          </p:txBody>
        </p:sp>
        <p:sp>
          <p:nvSpPr>
            <p:cNvPr id="53268" name="Text Box 7"/>
            <p:cNvSpPr txBox="1">
              <a:spLocks noChangeArrowheads="1"/>
            </p:cNvSpPr>
            <p:nvPr/>
          </p:nvSpPr>
          <p:spPr bwMode="auto">
            <a:xfrm>
              <a:off x="1392" y="3264"/>
              <a:ext cx="20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solidFill>
                    <a:srgbClr val="000000"/>
                  </a:solidFill>
                  <a:sym typeface="Symbol" charset="2"/>
                </a:rPr>
                <a:t>+</a:t>
              </a:r>
              <a:endParaRPr lang="en-US" sz="2000"/>
            </a:p>
          </p:txBody>
        </p:sp>
        <p:sp>
          <p:nvSpPr>
            <p:cNvPr id="53269" name="Line 8"/>
            <p:cNvSpPr>
              <a:spLocks noChangeShapeType="1"/>
            </p:cNvSpPr>
            <p:nvPr/>
          </p:nvSpPr>
          <p:spPr bwMode="auto">
            <a:xfrm flipH="1">
              <a:off x="1056" y="3408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0" name="Line 9"/>
            <p:cNvSpPr>
              <a:spLocks noChangeShapeType="1"/>
            </p:cNvSpPr>
            <p:nvPr/>
          </p:nvSpPr>
          <p:spPr bwMode="auto">
            <a:xfrm flipH="1">
              <a:off x="1056" y="3120"/>
              <a:ext cx="33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271" name="Line 10"/>
            <p:cNvSpPr>
              <a:spLocks noChangeShapeType="1"/>
            </p:cNvSpPr>
            <p:nvPr/>
          </p:nvSpPr>
          <p:spPr bwMode="auto">
            <a:xfrm>
              <a:off x="2112" y="3264"/>
              <a:ext cx="38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3256" name="Text Box 11"/>
          <p:cNvSpPr txBox="1">
            <a:spLocks noChangeArrowheads="1"/>
          </p:cNvSpPr>
          <p:nvPr/>
        </p:nvSpPr>
        <p:spPr bwMode="auto">
          <a:xfrm>
            <a:off x="2608263" y="2209800"/>
            <a:ext cx="42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US" sz="1600">
                <a:solidFill>
                  <a:schemeClr val="accent2"/>
                </a:solidFill>
              </a:rPr>
              <a:t>V</a:t>
            </a:r>
            <a:r>
              <a:rPr lang="en-US" sz="1600" baseline="-25000">
                <a:solidFill>
                  <a:schemeClr val="accent2"/>
                </a:solidFill>
              </a:rPr>
              <a:t>in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53257" name="AutoShape 13"/>
          <p:cNvSpPr>
            <a:spLocks noChangeArrowheads="1"/>
          </p:cNvSpPr>
          <p:nvPr/>
        </p:nvSpPr>
        <p:spPr bwMode="auto">
          <a:xfrm>
            <a:off x="5181600" y="1524000"/>
            <a:ext cx="1295400" cy="1447800"/>
          </a:xfrm>
          <a:prstGeom prst="cloudCallout">
            <a:avLst>
              <a:gd name="adj1" fmla="val -43750"/>
              <a:gd name="adj2" fmla="val -581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pic>
        <p:nvPicPr>
          <p:cNvPr id="53258" name="Picture 14" descr="dog-scream-72dp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1828800"/>
            <a:ext cx="649288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9" name="Line 15"/>
          <p:cNvSpPr>
            <a:spLocks noChangeShapeType="1"/>
          </p:cNvSpPr>
          <p:nvPr/>
        </p:nvSpPr>
        <p:spPr bwMode="auto">
          <a:xfrm>
            <a:off x="6477000" y="21336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0" name="Freeform 16"/>
          <p:cNvSpPr>
            <a:spLocks/>
          </p:cNvSpPr>
          <p:nvPr/>
        </p:nvSpPr>
        <p:spPr bwMode="auto">
          <a:xfrm>
            <a:off x="2895600" y="1295400"/>
            <a:ext cx="3886200" cy="838200"/>
          </a:xfrm>
          <a:custGeom>
            <a:avLst/>
            <a:gdLst>
              <a:gd name="T0" fmla="*/ 0 w 2448"/>
              <a:gd name="T1" fmla="*/ 967740000 h 528"/>
              <a:gd name="T2" fmla="*/ 0 w 2448"/>
              <a:gd name="T3" fmla="*/ 0 h 528"/>
              <a:gd name="T4" fmla="*/ 2147483647 w 2448"/>
              <a:gd name="T5" fmla="*/ 0 h 528"/>
              <a:gd name="T6" fmla="*/ 2147483647 w 2448"/>
              <a:gd name="T7" fmla="*/ 133064250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2448"/>
              <a:gd name="T13" fmla="*/ 0 h 528"/>
              <a:gd name="T14" fmla="*/ 2448 w 2448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48" h="528">
                <a:moveTo>
                  <a:pt x="0" y="384"/>
                </a:moveTo>
                <a:lnTo>
                  <a:pt x="0" y="0"/>
                </a:lnTo>
                <a:lnTo>
                  <a:pt x="2448" y="0"/>
                </a:lnTo>
                <a:lnTo>
                  <a:pt x="2448" y="528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1" name="Text Box 17"/>
          <p:cNvSpPr txBox="1">
            <a:spLocks noChangeArrowheads="1"/>
          </p:cNvSpPr>
          <p:nvPr/>
        </p:nvSpPr>
        <p:spPr bwMode="auto">
          <a:xfrm>
            <a:off x="6080125" y="2709863"/>
            <a:ext cx="565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dog</a:t>
            </a:r>
          </a:p>
        </p:txBody>
      </p:sp>
      <p:sp>
        <p:nvSpPr>
          <p:cNvPr id="53262" name="Text Box 18"/>
          <p:cNvSpPr txBox="1">
            <a:spLocks noChangeArrowheads="1"/>
          </p:cNvSpPr>
          <p:nvPr/>
        </p:nvSpPr>
        <p:spPr bwMode="auto">
          <a:xfrm>
            <a:off x="3810000" y="2743200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hlink"/>
                </a:solidFill>
              </a:rPr>
              <a:t>inverse dog</a:t>
            </a:r>
          </a:p>
        </p:txBody>
      </p:sp>
      <p:sp>
        <p:nvSpPr>
          <p:cNvPr id="53263" name="Text Box 19"/>
          <p:cNvSpPr txBox="1">
            <a:spLocks noChangeArrowheads="1"/>
          </p:cNvSpPr>
          <p:nvPr/>
        </p:nvSpPr>
        <p:spPr bwMode="auto">
          <a:xfrm>
            <a:off x="7010400" y="1752600"/>
            <a:ext cx="1849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accent2"/>
                </a:solidFill>
              </a:rPr>
              <a:t>“there is no dog”</a:t>
            </a:r>
          </a:p>
        </p:txBody>
      </p:sp>
      <p:sp>
        <p:nvSpPr>
          <p:cNvPr id="53264" name="Line 20"/>
          <p:cNvSpPr>
            <a:spLocks noChangeShapeType="1"/>
          </p:cNvSpPr>
          <p:nvPr/>
        </p:nvSpPr>
        <p:spPr bwMode="auto">
          <a:xfrm flipV="1">
            <a:off x="4267200" y="2133600"/>
            <a:ext cx="533400" cy="685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265" name="Text Box 21"/>
          <p:cNvSpPr txBox="1">
            <a:spLocks noChangeArrowheads="1"/>
          </p:cNvSpPr>
          <p:nvPr/>
        </p:nvSpPr>
        <p:spPr bwMode="auto">
          <a:xfrm>
            <a:off x="742950" y="5918795"/>
            <a:ext cx="74358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We owe thanks to Hayes &amp; Horowitz, p. 173 of the student manual companion to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the </a:t>
            </a:r>
            <a:r>
              <a:rPr lang="en-US" sz="1600" i="1">
                <a:solidFill>
                  <a:srgbClr val="000000"/>
                </a:solidFill>
              </a:rPr>
              <a:t>Art of Electronics</a:t>
            </a:r>
            <a:r>
              <a:rPr lang="en-US" sz="1600">
                <a:solidFill>
                  <a:srgbClr val="000000"/>
                </a:solidFill>
              </a:rPr>
              <a:t> for this priceless metaphor.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</TotalTime>
  <Words>1708</Words>
  <Application>Microsoft Macintosh PowerPoint</Application>
  <PresentationFormat>On-screen Show (4:3)</PresentationFormat>
  <Paragraphs>229</Paragraphs>
  <Slides>18</Slides>
  <Notes>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Physics 120B: Lecture 9</vt:lpstr>
      <vt:lpstr>Analog Handling</vt:lpstr>
      <vt:lpstr>Computers are pretty dumb</vt:lpstr>
      <vt:lpstr>Getting Enough Current</vt:lpstr>
      <vt:lpstr>Transistor Buffer</vt:lpstr>
      <vt:lpstr>Push-Pull for Bipolar Signals</vt:lpstr>
      <vt:lpstr>Hiding Distortion</vt:lpstr>
      <vt:lpstr>Stick it into an op-amp feedback loop!</vt:lpstr>
      <vt:lpstr>Dogs in the Feedback</vt:lpstr>
      <vt:lpstr>MOSFETs often a good choice</vt:lpstr>
      <vt:lpstr>Timing Issues</vt:lpstr>
      <vt:lpstr>Timing Exploration, continued</vt:lpstr>
      <vt:lpstr>Another Way to Explore Timing</vt:lpstr>
      <vt:lpstr>Control Problems</vt:lpstr>
      <vt:lpstr>PID, in pieces</vt:lpstr>
      <vt:lpstr>PID, in pictures</vt:lpstr>
      <vt:lpstr>Tuning PID Control</vt:lpstr>
      <vt:lpstr>Announcements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74</cp:revision>
  <cp:lastPrinted>2013-02-04T20:49:08Z</cp:lastPrinted>
  <dcterms:created xsi:type="dcterms:W3CDTF">2013-02-04T01:21:15Z</dcterms:created>
  <dcterms:modified xsi:type="dcterms:W3CDTF">2013-02-05T01:03:04Z</dcterms:modified>
</cp:coreProperties>
</file>