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17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69" r:id="rId5"/>
    <p:sldId id="260" r:id="rId6"/>
    <p:sldId id="261" r:id="rId7"/>
    <p:sldId id="262" r:id="rId8"/>
    <p:sldId id="263" r:id="rId9"/>
    <p:sldId id="259" r:id="rId10"/>
    <p:sldId id="264" r:id="rId11"/>
    <p:sldId id="265" r:id="rId12"/>
    <p:sldId id="268" r:id="rId13"/>
    <p:sldId id="267" r:id="rId14"/>
    <p:sldId id="266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6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915236-2038-BD42-A9E1-FF5CC1E578FA}" type="datetimeFigureOut">
              <a:rPr lang="en-US" smtClean="0"/>
              <a:pPr/>
              <a:t>2/3/14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1A7137-E26D-3F4D-A5C5-EF2884821FC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3D16EF-D470-6F44-B276-E47F132BB0F9}" type="datetimeFigureOut">
              <a:rPr lang="en-US" smtClean="0"/>
              <a:pPr/>
              <a:t>2/3/14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C462D2-D825-5840-BB92-6570317801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2B395-4E96-2B4B-A08E-A96559561C70}" type="datetime1">
              <a:rPr lang="en-US" smtClean="0"/>
              <a:t>2/3/14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DF5C-848E-E14A-80F6-3477F324AB0D}" type="datetime1">
              <a:rPr lang="en-US" smtClean="0"/>
              <a:t>2/3/14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67BBD-13C7-254F-9183-842D0A7CE9E8}" type="datetime1">
              <a:rPr lang="en-US" smtClean="0"/>
              <a:t>2/3/14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EFF32-F54F-554F-9E37-B16BB087351D}" type="datetime1">
              <a:rPr lang="en-US" smtClean="0"/>
              <a:t>2/3/14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1A6F1-B106-9A4A-A12D-0E7A9A4EEAA4}" type="datetime1">
              <a:rPr lang="en-US" smtClean="0"/>
              <a:t>2/3/14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91E0C-0A43-2440-931C-95F945ED8078}" type="datetime1">
              <a:rPr lang="en-US" smtClean="0"/>
              <a:t>2/3/14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0E37A-C86B-8846-B4F7-E987828BDF1B}" type="datetime1">
              <a:rPr lang="en-US" smtClean="0"/>
              <a:t>2/3/14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BCB46-8F93-9D4B-999B-013038FCC53C}" type="datetime1">
              <a:rPr lang="en-US" smtClean="0"/>
              <a:t>2/3/14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ACE35-EDFB-2D4F-B8B1-85E7ADDE7C2B}" type="datetime1">
              <a:rPr lang="en-US" smtClean="0"/>
              <a:t>2/3/14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68064-9ACA-AA4D-8F10-64A58122943D}" type="datetime1">
              <a:rPr lang="en-US" smtClean="0"/>
              <a:t>2/3/14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D3534-0C6F-6A4F-A3CA-CF12AE865FCB}" type="datetime1">
              <a:rPr lang="en-US" smtClean="0"/>
              <a:t>2/3/14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9023"/>
            <a:ext cx="8229600" cy="7292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55524"/>
            <a:ext cx="8229600" cy="55338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445" y="648939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FC758-48CA-4A44-AA85-446025D8B77F}" type="datetime1">
              <a:rPr lang="en-US" smtClean="0"/>
              <a:t>2/3/14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8939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Lecture 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0240" y="648939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Physics 120B: Lecture</a:t>
            </a:r>
            <a:r>
              <a:rPr lang="en-US" dirty="0" smtClean="0"/>
              <a:t> 10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Under the </a:t>
            </a:r>
            <a:r>
              <a:rPr lang="en-US" dirty="0" err="1" smtClean="0"/>
              <a:t>Arduino</a:t>
            </a:r>
            <a:r>
              <a:rPr lang="en-US" dirty="0" smtClean="0"/>
              <a:t> Hood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Arduino.h</a:t>
            </a:r>
            <a:r>
              <a:rPr lang="en-US" dirty="0" smtClean="0"/>
              <a:t>,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98286"/>
            <a:ext cx="8229600" cy="569110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Now we have some constants defined </a:t>
            </a:r>
          </a:p>
          <a:p>
            <a:pPr lvl="1"/>
            <a:r>
              <a:rPr lang="en-US" dirty="0" smtClean="0"/>
              <a:t>recall, </a:t>
            </a:r>
            <a:r>
              <a:rPr lang="en-US" sz="2162" dirty="0" smtClean="0">
                <a:solidFill>
                  <a:srgbClr val="008000"/>
                </a:solidFill>
                <a:latin typeface="Courier"/>
                <a:cs typeface="Courier"/>
              </a:rPr>
              <a:t>#define</a:t>
            </a:r>
            <a:r>
              <a:rPr lang="en-US" dirty="0" smtClean="0"/>
              <a:t> acts as text replacement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In some cases, to absurd precision!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1658619"/>
            <a:ext cx="7664854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#define HIGH 0x1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#define LOW  0x0</a:t>
            </a:r>
          </a:p>
          <a:p>
            <a:endParaRPr lang="en-US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#define INPUT 0x0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#define OUTPUT 0x1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#define INPUT_PULLUP 0x2</a:t>
            </a:r>
          </a:p>
          <a:p>
            <a:endParaRPr lang="en-US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#define true 0x1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#define false 0x0</a:t>
            </a:r>
          </a:p>
          <a:p>
            <a:endParaRPr lang="en-US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#define PI 3.1415926535897932384626433832795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#define HALF_PI 1.5707963267948966192313216916398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#define TWO_PI 6.283185307179586476925286766559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#define DEG_TO_RAD 0.017453292519943295769236907684886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#define RAD_TO_DEG 57.295779513082320876798154814105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Arduino.h</a:t>
            </a:r>
            <a:r>
              <a:rPr lang="en-US" dirty="0" smtClean="0"/>
              <a:t>,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</a:t>
            </a:r>
            <a:r>
              <a:rPr lang="en-US" sz="2595" dirty="0" smtClean="0">
                <a:solidFill>
                  <a:srgbClr val="008000"/>
                </a:solidFill>
                <a:latin typeface="Courier"/>
                <a:cs typeface="Courier"/>
              </a:rPr>
              <a:t>#define</a:t>
            </a:r>
            <a:r>
              <a:rPr lang="en-US" dirty="0" smtClean="0"/>
              <a:t> construct can also create useful functions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Some labels shortened to fit on this slide (hi, lo, etc.)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50256" y="1445551"/>
            <a:ext cx="8803812" cy="42780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#define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min(a,b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) ((a)&lt;(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b)?(a):(b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))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#define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max(a,b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) ((a)&gt;(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b)?(a):(b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))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#define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abs(x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) ((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x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)&gt;0?(x):-(x))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#define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constrain(amt,lo,hi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) ((amt)&lt;(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lo)?(lo):((amt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)&gt;(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hi)?(hi):(amt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)))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#define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round(x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)     ((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x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)&gt;=0?(long)((x)+0.5):(long)((x)-0.5))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#define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radians(deg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) ((deg)*DEG_TO_RAD)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#define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degrees(rad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) ((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rad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)*RAD_TO_DEG)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#define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sq(x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) ((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x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)*(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x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))</a:t>
            </a:r>
          </a:p>
          <a:p>
            <a:endParaRPr lang="en-US" sz="1600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#define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lowByte(w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) ((uint8_t) ((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w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) &amp; 0xff))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#define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highByte(w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) ((uint8_t) ((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w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) &gt;&gt; 8))</a:t>
            </a:r>
          </a:p>
          <a:p>
            <a:endParaRPr lang="en-US" sz="1600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#define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bitRead(value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, bit) (((value) &gt;&gt; (bit)) &amp; 0x01)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#define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bitSet(value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, bit) ((value) |= (1UL &lt;&lt; (bit)))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#define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bitClear(value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, bit) ((value) &amp;= ~(1UL &lt;&lt; (bit)))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#define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bitWrite(val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, bit,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bval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) (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bval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?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bitSet(val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, bit) :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bitClear</a:t>
            </a:r>
            <a:endParaRPr lang="en-US" sz="1600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(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val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, bit))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6065"/>
            <a:ext cx="8229600" cy="565917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Arduino.h</a:t>
            </a:r>
            <a:r>
              <a:rPr lang="en-US" dirty="0" smtClean="0"/>
              <a:t>,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52084"/>
            <a:ext cx="8229600" cy="6302436"/>
          </a:xfrm>
        </p:spPr>
        <p:txBody>
          <a:bodyPr>
            <a:normAutofit/>
          </a:bodyPr>
          <a:lstStyle/>
          <a:p>
            <a:r>
              <a:rPr lang="en-US" dirty="0" smtClean="0"/>
              <a:t>Also included are function prototypes</a:t>
            </a:r>
          </a:p>
          <a:p>
            <a:pPr lvl="1"/>
            <a:r>
              <a:rPr lang="en-US" dirty="0" smtClean="0"/>
              <a:t>so that we know what types are expected in function </a:t>
            </a:r>
            <a:r>
              <a:rPr lang="en-US" dirty="0" smtClean="0"/>
              <a:t>calls</a:t>
            </a:r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This is just an excerpt, for familiar functions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1491805"/>
            <a:ext cx="8495309" cy="45243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typedef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uint8_t byte;			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// 8-bit integer, same as char</a:t>
            </a:r>
          </a:p>
          <a:p>
            <a:endParaRPr lang="en-US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void pinMode(uint8_t, uint8_t);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void digitalWrite(uint8_t, uint8_t);</a:t>
            </a:r>
          </a:p>
          <a:p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int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digitalRead(uint8_t);</a:t>
            </a:r>
          </a:p>
          <a:p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int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analogRead(uint8_t);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void analogReference(uint8_t mode);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void analogWrite(uint8_t,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int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);</a:t>
            </a:r>
          </a:p>
          <a:p>
            <a:endParaRPr lang="en-US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unsigned long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millis(void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);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unsigned long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micros(void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);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void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delay(unsigned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long);</a:t>
            </a:r>
          </a:p>
          <a:p>
            <a:endParaRPr lang="en-US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void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setup(void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);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void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loop(void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)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long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map(long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, long, long, long, long);</a:t>
            </a:r>
            <a:endParaRPr lang="en-US" dirty="0" smtClean="0">
              <a:solidFill>
                <a:srgbClr val="008000"/>
              </a:solidFill>
              <a:latin typeface="Courier"/>
              <a:cs typeface="Courier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023"/>
            <a:ext cx="8229600" cy="56591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root/variants/standard/</a:t>
            </a:r>
            <a:r>
              <a:rPr lang="en-US" dirty="0" err="1" smtClean="0"/>
              <a:t>pins_arduino.h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4532"/>
            <a:ext cx="8229600" cy="5533871"/>
          </a:xfrm>
        </p:spPr>
        <p:txBody>
          <a:bodyPr>
            <a:normAutofit/>
          </a:bodyPr>
          <a:lstStyle/>
          <a:p>
            <a:r>
              <a:rPr lang="en-US" dirty="0" smtClean="0"/>
              <a:t>maps pins to functions—excerpts: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1256921"/>
            <a:ext cx="7695636" cy="5601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#define NUM_DIGITAL_PINS            20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#define NUM_ANALOG_INPUTS           6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#define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analogInputToDigitalPin(p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)  ((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p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&lt; 6) ? (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p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) + 14 : -1)</a:t>
            </a:r>
          </a:p>
          <a:p>
            <a:endParaRPr lang="en-US" sz="1600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// ATMEL ATMEGA8 &amp; 168 / ARDUINO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//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//                  +-\/-+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//            PC6  1|    |28  PC5 (AI 5)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//      (D 0) PD0  2|    |27  PC4 (AI 4)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//      (D 1) PD1  3|    |26  PC3 (AI 3)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//      (D 2) PD2  4|    |25  PC2 (AI 2)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// PWM+ (D 3) PD3  5|    |24  PC1 (AI 1)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//      (D 4) PD4  6|    |23  PC0 (AI 0)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//            VCC  7|    |22  GND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//            GND  8|    |21  AREF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//            PB6  9|    |20  AVCC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//            PB7 10|    |19  PB5 (D 13)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// PWM+ (D 5) PD5 11|    |18  PB4 (D 12)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// PWM+ (D 6) PD6 12|    |17  PB3 (D 11) PWM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//      (D 7) PD7 13|    |16  PB2 (D 10) PWM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//      (D 8) PB0 14|    |15  PB1 (D 9) PWM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//                  +----+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root/cores/</a:t>
            </a:r>
            <a:r>
              <a:rPr lang="en-US" dirty="0" err="1" smtClean="0"/>
              <a:t>arduino/main.cpp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25944"/>
            <a:ext cx="8229600" cy="5533871"/>
          </a:xfrm>
        </p:spPr>
        <p:txBody>
          <a:bodyPr>
            <a:normAutofit/>
          </a:bodyPr>
          <a:lstStyle/>
          <a:p>
            <a:r>
              <a:rPr lang="en-US" dirty="0" smtClean="0"/>
              <a:t>Simple: initialize, run your setup, start infinite loop and run your loop, keeping a lookout for serial </a:t>
            </a:r>
            <a:r>
              <a:rPr lang="en-US" dirty="0" err="1" smtClean="0"/>
              <a:t>comm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1840031"/>
            <a:ext cx="6710591" cy="48936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#include &lt;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Arduino.h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&gt;</a:t>
            </a:r>
          </a:p>
          <a:p>
            <a:endParaRPr lang="en-US" sz="1600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int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main(void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)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{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   init();</a:t>
            </a:r>
          </a:p>
          <a:p>
            <a:endParaRPr lang="en-US" sz="1600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#if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defined(USBCON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)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 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USBDevice.attach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();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#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endif</a:t>
            </a:r>
            <a:endParaRPr lang="en-US" sz="1600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   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   setup();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   for (;;) {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           loop();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           if (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serialEventRun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)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serialEventRun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();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   }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   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   return 0;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}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Finally, root/</a:t>
            </a:r>
            <a:r>
              <a:rPr lang="en-US" dirty="0" err="1" smtClean="0"/>
              <a:t>boards.txt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Examples for Uno and </a:t>
            </a:r>
            <a:r>
              <a:rPr lang="en-US" dirty="0" err="1" smtClean="0"/>
              <a:t>Nano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Note core, variant</a:t>
            </a:r>
          </a:p>
          <a:p>
            <a:pPr lvl="1"/>
            <a:r>
              <a:rPr lang="en-US" dirty="0" smtClean="0"/>
              <a:t>and CPU speed 16 MHz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43832" y="1599407"/>
            <a:ext cx="3847803" cy="35394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solidFill>
                  <a:srgbClr val="008000"/>
                </a:solidFill>
                <a:latin typeface="Courier"/>
                <a:cs typeface="Courier"/>
              </a:rPr>
              <a:t>uno.name</a:t>
            </a:r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=</a:t>
            </a:r>
            <a:r>
              <a:rPr lang="en-US" sz="1400" dirty="0" err="1" smtClean="0">
                <a:solidFill>
                  <a:srgbClr val="008000"/>
                </a:solidFill>
                <a:latin typeface="Courier"/>
                <a:cs typeface="Courier"/>
              </a:rPr>
              <a:t>Arduino</a:t>
            </a:r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 Uno</a:t>
            </a:r>
          </a:p>
          <a:p>
            <a:r>
              <a:rPr lang="en-US" sz="1400" dirty="0" err="1" smtClean="0">
                <a:solidFill>
                  <a:srgbClr val="008000"/>
                </a:solidFill>
                <a:latin typeface="Courier"/>
                <a:cs typeface="Courier"/>
              </a:rPr>
              <a:t>uno.upload.protocol</a:t>
            </a:r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=</a:t>
            </a:r>
            <a:r>
              <a:rPr lang="en-US" sz="1400" dirty="0" err="1" smtClean="0">
                <a:solidFill>
                  <a:srgbClr val="008000"/>
                </a:solidFill>
                <a:latin typeface="Courier"/>
                <a:cs typeface="Courier"/>
              </a:rPr>
              <a:t>arduino</a:t>
            </a:r>
            <a:endParaRPr lang="en-US" sz="1400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sz="1400" dirty="0" err="1" smtClean="0">
                <a:solidFill>
                  <a:srgbClr val="008000"/>
                </a:solidFill>
                <a:latin typeface="Courier"/>
                <a:cs typeface="Courier"/>
              </a:rPr>
              <a:t>uno.upload.maximum_size</a:t>
            </a:r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=32256</a:t>
            </a:r>
          </a:p>
          <a:p>
            <a:r>
              <a:rPr lang="en-US" sz="1400" dirty="0" err="1" smtClean="0">
                <a:solidFill>
                  <a:srgbClr val="008000"/>
                </a:solidFill>
                <a:latin typeface="Courier"/>
                <a:cs typeface="Courier"/>
              </a:rPr>
              <a:t>uno.upload.speed</a:t>
            </a:r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=115200</a:t>
            </a:r>
          </a:p>
          <a:p>
            <a:r>
              <a:rPr lang="en-US" sz="1400" dirty="0" err="1" smtClean="0">
                <a:solidFill>
                  <a:srgbClr val="008000"/>
                </a:solidFill>
                <a:latin typeface="Courier"/>
                <a:cs typeface="Courier"/>
              </a:rPr>
              <a:t>uno.bootloader.low_fuses</a:t>
            </a:r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=0xff</a:t>
            </a:r>
          </a:p>
          <a:p>
            <a:r>
              <a:rPr lang="en-US" sz="1400" dirty="0" err="1" smtClean="0">
                <a:solidFill>
                  <a:srgbClr val="008000"/>
                </a:solidFill>
                <a:latin typeface="Courier"/>
                <a:cs typeface="Courier"/>
              </a:rPr>
              <a:t>uno.bootloader.high_fuses</a:t>
            </a:r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=0xde</a:t>
            </a:r>
          </a:p>
          <a:p>
            <a:r>
              <a:rPr lang="en-US" sz="1400" dirty="0" err="1" smtClean="0">
                <a:solidFill>
                  <a:srgbClr val="008000"/>
                </a:solidFill>
                <a:latin typeface="Courier"/>
                <a:cs typeface="Courier"/>
              </a:rPr>
              <a:t>uno.bootloader.extended_fuses</a:t>
            </a:r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=0x05</a:t>
            </a:r>
          </a:p>
          <a:p>
            <a:r>
              <a:rPr lang="en-US" sz="1400" dirty="0" err="1" smtClean="0">
                <a:solidFill>
                  <a:srgbClr val="008000"/>
                </a:solidFill>
                <a:latin typeface="Courier"/>
                <a:cs typeface="Courier"/>
              </a:rPr>
              <a:t>uno.bootloader.path</a:t>
            </a:r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=</a:t>
            </a:r>
            <a:r>
              <a:rPr lang="en-US" sz="1400" dirty="0" err="1" smtClean="0">
                <a:solidFill>
                  <a:srgbClr val="008000"/>
                </a:solidFill>
                <a:latin typeface="Courier"/>
                <a:cs typeface="Courier"/>
              </a:rPr>
              <a:t>optiboot</a:t>
            </a:r>
            <a:endParaRPr lang="en-US" sz="1400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sz="1400" dirty="0" err="1" smtClean="0">
                <a:solidFill>
                  <a:srgbClr val="008000"/>
                </a:solidFill>
                <a:latin typeface="Courier"/>
                <a:cs typeface="Courier"/>
              </a:rPr>
              <a:t>uno.bootloader.file</a:t>
            </a:r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=</a:t>
            </a:r>
          </a:p>
          <a:p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	optiboot_atmega328.hex</a:t>
            </a:r>
          </a:p>
          <a:p>
            <a:r>
              <a:rPr lang="en-US" sz="1400" dirty="0" err="1" smtClean="0">
                <a:solidFill>
                  <a:srgbClr val="008000"/>
                </a:solidFill>
                <a:latin typeface="Courier"/>
                <a:cs typeface="Courier"/>
              </a:rPr>
              <a:t>uno.bootloader.unlock_bits</a:t>
            </a:r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=0x3F</a:t>
            </a:r>
          </a:p>
          <a:p>
            <a:r>
              <a:rPr lang="en-US" sz="1400" dirty="0" err="1" smtClean="0">
                <a:solidFill>
                  <a:srgbClr val="008000"/>
                </a:solidFill>
                <a:latin typeface="Courier"/>
                <a:cs typeface="Courier"/>
              </a:rPr>
              <a:t>uno.bootloader.lock_bits</a:t>
            </a:r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=0x0F</a:t>
            </a:r>
          </a:p>
          <a:p>
            <a:r>
              <a:rPr lang="en-US" sz="1400" dirty="0" err="1" smtClean="0">
                <a:solidFill>
                  <a:srgbClr val="008000"/>
                </a:solidFill>
                <a:latin typeface="Courier"/>
                <a:cs typeface="Courier"/>
              </a:rPr>
              <a:t>uno.build.mcu</a:t>
            </a:r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=atmega328p</a:t>
            </a:r>
          </a:p>
          <a:p>
            <a:r>
              <a:rPr lang="en-US" sz="1400" dirty="0" err="1" smtClean="0">
                <a:solidFill>
                  <a:srgbClr val="008000"/>
                </a:solidFill>
                <a:latin typeface="Courier"/>
                <a:cs typeface="Courier"/>
              </a:rPr>
              <a:t>uno.build.f_cpu</a:t>
            </a:r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=16000000L</a:t>
            </a:r>
          </a:p>
          <a:p>
            <a:r>
              <a:rPr lang="en-US" sz="1400" dirty="0" err="1" smtClean="0">
                <a:solidFill>
                  <a:srgbClr val="008000"/>
                </a:solidFill>
                <a:latin typeface="Courier"/>
                <a:cs typeface="Courier"/>
              </a:rPr>
              <a:t>uno.build.core</a:t>
            </a:r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=</a:t>
            </a:r>
            <a:r>
              <a:rPr lang="en-US" sz="1400" dirty="0" err="1" smtClean="0">
                <a:solidFill>
                  <a:srgbClr val="008000"/>
                </a:solidFill>
                <a:latin typeface="Courier"/>
                <a:cs typeface="Courier"/>
              </a:rPr>
              <a:t>arduino</a:t>
            </a:r>
            <a:endParaRPr lang="en-US" sz="1400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sz="1400" dirty="0" err="1" smtClean="0">
                <a:solidFill>
                  <a:srgbClr val="008000"/>
                </a:solidFill>
                <a:latin typeface="Courier"/>
                <a:cs typeface="Courier"/>
              </a:rPr>
              <a:t>uno.build.variant</a:t>
            </a:r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=standard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15010" y="1599407"/>
            <a:ext cx="4386500" cy="41857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nano328.name=</a:t>
            </a:r>
            <a:r>
              <a:rPr lang="en-US" sz="1400" dirty="0" err="1" smtClean="0">
                <a:solidFill>
                  <a:srgbClr val="008000"/>
                </a:solidFill>
                <a:latin typeface="Courier"/>
                <a:cs typeface="Courier"/>
              </a:rPr>
              <a:t>Arduino</a:t>
            </a:r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 </a:t>
            </a:r>
            <a:r>
              <a:rPr lang="en-US" sz="1400" dirty="0" err="1" smtClean="0">
                <a:solidFill>
                  <a:srgbClr val="008000"/>
                </a:solidFill>
                <a:latin typeface="Courier"/>
                <a:cs typeface="Courier"/>
              </a:rPr>
              <a:t>Nano</a:t>
            </a:r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 </a:t>
            </a:r>
            <a:r>
              <a:rPr lang="en-US" sz="1400" dirty="0" err="1" smtClean="0">
                <a:solidFill>
                  <a:srgbClr val="008000"/>
                </a:solidFill>
                <a:latin typeface="Courier"/>
                <a:cs typeface="Courier"/>
              </a:rPr>
              <a:t>w</a:t>
            </a:r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/ ATmega328</a:t>
            </a:r>
          </a:p>
          <a:p>
            <a:endParaRPr lang="en-US" sz="1400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nano328.upload.protocol=</a:t>
            </a:r>
            <a:r>
              <a:rPr lang="en-US" sz="1400" dirty="0" err="1" smtClean="0">
                <a:solidFill>
                  <a:srgbClr val="008000"/>
                </a:solidFill>
                <a:latin typeface="Courier"/>
                <a:cs typeface="Courier"/>
              </a:rPr>
              <a:t>arduino</a:t>
            </a:r>
            <a:endParaRPr lang="en-US" sz="1400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nano328.upload.maximum_size=30720</a:t>
            </a:r>
          </a:p>
          <a:p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nano328.upload.speed=57600</a:t>
            </a:r>
          </a:p>
          <a:p>
            <a:endParaRPr lang="en-US" sz="1400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nano328.bootloader.low_fuses=0xFF</a:t>
            </a:r>
          </a:p>
          <a:p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nano328.bootloader.high_fuses=0xDA</a:t>
            </a:r>
          </a:p>
          <a:p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nano328.bootloader.extended_fuses=0x05</a:t>
            </a:r>
          </a:p>
          <a:p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nano328.bootloader.path=</a:t>
            </a:r>
            <a:r>
              <a:rPr lang="en-US" sz="1400" dirty="0" err="1" smtClean="0">
                <a:solidFill>
                  <a:srgbClr val="008000"/>
                </a:solidFill>
                <a:latin typeface="Courier"/>
                <a:cs typeface="Courier"/>
              </a:rPr>
              <a:t>atmega</a:t>
            </a:r>
            <a:endParaRPr lang="en-US" sz="1400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nano328.bootloader.file=</a:t>
            </a:r>
          </a:p>
          <a:p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	ATmegaBOOT_168_atmega328.hex</a:t>
            </a:r>
          </a:p>
          <a:p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nano328.bootloader.unlock_bits=0x3F</a:t>
            </a:r>
          </a:p>
          <a:p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nano328.bootloader.lock_bits=0x0F</a:t>
            </a:r>
          </a:p>
          <a:p>
            <a:endParaRPr lang="en-US" sz="1400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nano328.build.mcu=atmega328p</a:t>
            </a:r>
          </a:p>
          <a:p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nano328.build.f_cpu=16000000L</a:t>
            </a:r>
          </a:p>
          <a:p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nano328.build.core=</a:t>
            </a:r>
            <a:r>
              <a:rPr lang="en-US" sz="1400" dirty="0" err="1" smtClean="0">
                <a:solidFill>
                  <a:srgbClr val="008000"/>
                </a:solidFill>
                <a:latin typeface="Courier"/>
                <a:cs typeface="Courier"/>
              </a:rPr>
              <a:t>arduino</a:t>
            </a:r>
            <a:endParaRPr lang="en-US" sz="1400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nano328.build.variant=</a:t>
            </a:r>
            <a:r>
              <a:rPr lang="en-US" sz="1400" dirty="0" err="1" smtClean="0">
                <a:solidFill>
                  <a:srgbClr val="008000"/>
                </a:solidFill>
                <a:latin typeface="Courier"/>
                <a:cs typeface="Courier"/>
              </a:rPr>
              <a:t>eightanaloginputs</a:t>
            </a:r>
            <a:endParaRPr lang="en-US" sz="1400" dirty="0" smtClean="0">
              <a:solidFill>
                <a:srgbClr val="008000"/>
              </a:solidFill>
              <a:latin typeface="Courier"/>
              <a:cs typeface="Courier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the Rabbit Hole Goes Much Farther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Underneath it all is a microprocessor with staggering complexity</a:t>
            </a:r>
          </a:p>
          <a:p>
            <a:pPr lvl="1"/>
            <a:r>
              <a:rPr lang="en-US" dirty="0" smtClean="0"/>
              <a:t>full datasheet (avail via course website) is 567 pages</a:t>
            </a:r>
          </a:p>
          <a:p>
            <a:pPr lvl="1"/>
            <a:r>
              <a:rPr lang="en-US" dirty="0" smtClean="0"/>
              <a:t>summary datasheet (strongly encourage perusal) is 35 pp.</a:t>
            </a:r>
          </a:p>
          <a:p>
            <a:r>
              <a:rPr lang="en-US" dirty="0" smtClean="0"/>
              <a:t>Note in particular in the summary datasheet:</a:t>
            </a:r>
          </a:p>
          <a:p>
            <a:pPr lvl="1"/>
            <a:r>
              <a:rPr lang="en-US" dirty="0" err="1" smtClean="0"/>
              <a:t>p</a:t>
            </a:r>
            <a:r>
              <a:rPr lang="en-US" dirty="0" smtClean="0"/>
              <a:t>. 2 the Uno uses the 28-pin PDIP (upper right)</a:t>
            </a:r>
          </a:p>
          <a:p>
            <a:pPr lvl="1"/>
            <a:r>
              <a:rPr lang="en-US" dirty="0" smtClean="0"/>
              <a:t>read the port descriptions on pp. 3−4, even if foreign</a:t>
            </a:r>
          </a:p>
          <a:p>
            <a:pPr lvl="1"/>
            <a:r>
              <a:rPr lang="en-US" dirty="0" smtClean="0"/>
              <a:t>block diagram </a:t>
            </a:r>
            <a:r>
              <a:rPr lang="en-US" dirty="0" err="1" smtClean="0"/>
              <a:t>p</a:t>
            </a:r>
            <a:r>
              <a:rPr lang="en-US" dirty="0" smtClean="0"/>
              <a:t>. 5</a:t>
            </a:r>
          </a:p>
          <a:p>
            <a:pPr lvl="1"/>
            <a:r>
              <a:rPr lang="en-US" dirty="0" smtClean="0"/>
              <a:t>register map pp. 7−12</a:t>
            </a:r>
          </a:p>
          <a:p>
            <a:pPr lvl="1"/>
            <a:r>
              <a:rPr lang="en-US" dirty="0" smtClean="0"/>
              <a:t>assembly instruction set pp. 13−15</a:t>
            </a:r>
          </a:p>
          <a:p>
            <a:pPr lvl="1"/>
            <a:r>
              <a:rPr lang="en-US" dirty="0" smtClean="0"/>
              <a:t>can safely ignore pp. 16−35 ;-)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6365" y="271475"/>
            <a:ext cx="4551680" cy="621792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Assignments/Announcements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Absorb as much as possible from the summary </a:t>
            </a:r>
            <a:r>
              <a:rPr lang="en-US" dirty="0" smtClean="0"/>
              <a:t>datasheet</a:t>
            </a:r>
          </a:p>
          <a:p>
            <a:r>
              <a:rPr lang="en-US" dirty="0" smtClean="0"/>
              <a:t>Project proposals due end of week (2/7)</a:t>
            </a:r>
          </a:p>
          <a:p>
            <a:pPr lvl="1"/>
            <a:r>
              <a:rPr lang="en-US" dirty="0" smtClean="0"/>
              <a:t>recommend pre-discuss with </a:t>
            </a:r>
            <a:r>
              <a:rPr lang="en-US" dirty="0" err="1" smtClean="0"/>
              <a:t>prof</a:t>
            </a:r>
            <a:r>
              <a:rPr lang="en-US" dirty="0" smtClean="0"/>
              <a:t>/TA, if </a:t>
            </a:r>
            <a:r>
              <a:rPr lang="en-US" dirty="0" smtClean="0"/>
              <a:t>haven’t</a:t>
            </a:r>
            <a:r>
              <a:rPr lang="en-US" dirty="0" smtClean="0"/>
              <a:t> already</a:t>
            </a:r>
          </a:p>
          <a:p>
            <a:r>
              <a:rPr lang="en-US" dirty="0" smtClean="0"/>
              <a:t>Midterm next week (</a:t>
            </a:r>
            <a:r>
              <a:rPr lang="en-US" smtClean="0"/>
              <a:t>propose Friday, Feb 14)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Arduino</a:t>
            </a:r>
            <a:r>
              <a:rPr lang="en-US" dirty="0" smtClean="0"/>
              <a:t> Makes it Look Easy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High-level functions remove user/programmer from processor details</a:t>
            </a:r>
          </a:p>
          <a:p>
            <a:pPr lvl="1"/>
            <a:r>
              <a:rPr lang="en-US" dirty="0" smtClean="0"/>
              <a:t>on the plus side, this means you can actually get things done without a steep learning curve</a:t>
            </a:r>
          </a:p>
          <a:p>
            <a:pPr lvl="1"/>
            <a:r>
              <a:rPr lang="en-US" dirty="0" smtClean="0"/>
              <a:t>on the down side, you don’t understand fundamentally what your actions are doing…</a:t>
            </a:r>
          </a:p>
          <a:p>
            <a:pPr lvl="1"/>
            <a:r>
              <a:rPr lang="en-US" dirty="0" smtClean="0"/>
              <a:t>…or how to take advantage of processor capabilities that are not wrapped into high-level functions</a:t>
            </a:r>
          </a:p>
          <a:p>
            <a:r>
              <a:rPr lang="en-US" dirty="0" smtClean="0"/>
              <a:t>So today, we’ll look a bit into what </a:t>
            </a:r>
            <a:r>
              <a:rPr lang="en-US" dirty="0" err="1" smtClean="0"/>
              <a:t>Arduino</a:t>
            </a:r>
            <a:r>
              <a:rPr lang="en-US" dirty="0" smtClean="0"/>
              <a:t> is </a:t>
            </a:r>
            <a:r>
              <a:rPr lang="en-US" i="1" dirty="0" smtClean="0"/>
              <a:t>actually</a:t>
            </a:r>
            <a:r>
              <a:rPr lang="en-US" dirty="0" smtClean="0"/>
              <a:t> doing—to a limited extent!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10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 the Monsters Lurk?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 will call the </a:t>
            </a:r>
            <a:r>
              <a:rPr lang="en-US" dirty="0" smtClean="0">
                <a:solidFill>
                  <a:srgbClr val="3366FF"/>
                </a:solidFill>
              </a:rPr>
              <a:t>root </a:t>
            </a:r>
            <a:r>
              <a:rPr lang="en-US" dirty="0" smtClean="0"/>
              <a:t>directory is at:</a:t>
            </a:r>
          </a:p>
          <a:p>
            <a:pPr lvl="1"/>
            <a:r>
              <a:rPr lang="en-US" dirty="0" smtClean="0"/>
              <a:t>On a Mac:</a:t>
            </a:r>
          </a:p>
          <a:p>
            <a:pPr lvl="2"/>
            <a:r>
              <a:rPr lang="en-US" dirty="0" smtClean="0">
                <a:solidFill>
                  <a:srgbClr val="3366FF"/>
                </a:solidFill>
              </a:rPr>
              <a:t>/</a:t>
            </a:r>
            <a:r>
              <a:rPr lang="en-US" dirty="0" err="1" smtClean="0">
                <a:solidFill>
                  <a:srgbClr val="3366FF"/>
                </a:solidFill>
              </a:rPr>
              <a:t>Applications/Arduino.app/Contents/Resources/Java/hardware/arduino/</a:t>
            </a:r>
            <a:endParaRPr lang="en-US" dirty="0" smtClean="0">
              <a:solidFill>
                <a:srgbClr val="3366FF"/>
              </a:solidFill>
            </a:endParaRPr>
          </a:p>
          <a:p>
            <a:pPr lvl="1"/>
            <a:r>
              <a:rPr lang="en-US" dirty="0" smtClean="0"/>
              <a:t>On Windows:</a:t>
            </a:r>
          </a:p>
          <a:p>
            <a:pPr lvl="2"/>
            <a:r>
              <a:rPr lang="en-US" dirty="0" err="1" smtClean="0">
                <a:solidFill>
                  <a:srgbClr val="3366FF"/>
                </a:solidFill>
              </a:rPr>
              <a:t>Arduino-Install-Directory/Hardware/Arduino</a:t>
            </a:r>
            <a:r>
              <a:rPr lang="en-US" dirty="0" smtClean="0">
                <a:solidFill>
                  <a:srgbClr val="3366FF"/>
                </a:solidFill>
              </a:rPr>
              <a:t>/</a:t>
            </a:r>
          </a:p>
          <a:p>
            <a:pPr lvl="1"/>
            <a:r>
              <a:rPr lang="en-US" dirty="0" smtClean="0"/>
              <a:t>On Linux:</a:t>
            </a:r>
          </a:p>
          <a:p>
            <a:pPr lvl="2"/>
            <a:r>
              <a:rPr lang="en-US" dirty="0" smtClean="0"/>
              <a:t>(likely) </a:t>
            </a:r>
            <a:r>
              <a:rPr lang="en-US" dirty="0" smtClean="0">
                <a:solidFill>
                  <a:srgbClr val="3366FF"/>
                </a:solidFill>
              </a:rPr>
              <a:t>/</a:t>
            </a:r>
            <a:r>
              <a:rPr lang="en-US" dirty="0" err="1" smtClean="0">
                <a:solidFill>
                  <a:srgbClr val="3366FF"/>
                </a:solidFill>
              </a:rPr>
              <a:t>usr/share/arduino</a:t>
            </a:r>
            <a:r>
              <a:rPr lang="en-US" dirty="0" smtClean="0">
                <a:solidFill>
                  <a:srgbClr val="3366FF"/>
                </a:solidFill>
              </a:rPr>
              <a:t>/</a:t>
            </a:r>
          </a:p>
          <a:p>
            <a:pPr lvl="2"/>
            <a:r>
              <a:rPr lang="en-US" dirty="0" smtClean="0"/>
              <a:t>also may check </a:t>
            </a:r>
            <a:r>
              <a:rPr lang="en-US" dirty="0" smtClean="0">
                <a:solidFill>
                  <a:srgbClr val="3366FF"/>
                </a:solidFill>
              </a:rPr>
              <a:t>/</a:t>
            </a:r>
            <a:r>
              <a:rPr lang="en-US" dirty="0" err="1" smtClean="0">
                <a:solidFill>
                  <a:srgbClr val="3366FF"/>
                </a:solidFill>
              </a:rPr>
              <a:t>usr</a:t>
            </a:r>
            <a:r>
              <a:rPr lang="en-US" dirty="0" smtClean="0">
                <a:solidFill>
                  <a:srgbClr val="3366FF"/>
                </a:solidFill>
              </a:rPr>
              <a:t>/local/</a:t>
            </a:r>
          </a:p>
          <a:p>
            <a:r>
              <a:rPr lang="en-US" dirty="0" smtClean="0"/>
              <a:t>I’ll describe contents as found on the Mac</a:t>
            </a:r>
          </a:p>
          <a:p>
            <a:pPr lvl="1"/>
            <a:r>
              <a:rPr lang="en-US" dirty="0" smtClean="0"/>
              <a:t>it’s what I have</a:t>
            </a:r>
          </a:p>
          <a:p>
            <a:pPr lvl="1"/>
            <a:r>
              <a:rPr lang="en-US" dirty="0" smtClean="0"/>
              <a:t>hopefully is reasonably universal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 of root directory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55524"/>
            <a:ext cx="8317408" cy="5533871"/>
          </a:xfrm>
        </p:spPr>
        <p:txBody>
          <a:bodyPr>
            <a:normAutofit/>
          </a:bodyPr>
          <a:lstStyle/>
          <a:p>
            <a:r>
              <a:rPr lang="en-US" dirty="0" smtClean="0"/>
              <a:t>On my Mac, the aforementioned directory has:</a:t>
            </a:r>
          </a:p>
          <a:p>
            <a:endParaRPr lang="en-US" dirty="0" smtClean="0"/>
          </a:p>
          <a:p>
            <a:pPr lvl="1"/>
            <a:r>
              <a:rPr lang="en-US" sz="2000" dirty="0" err="1" smtClean="0">
                <a:latin typeface="Courier"/>
                <a:cs typeface="Courier"/>
              </a:rPr>
              <a:t>boards.txt</a:t>
            </a:r>
            <a:r>
              <a:rPr lang="en-US" dirty="0" smtClean="0"/>
              <a:t> has specific info for the various </a:t>
            </a:r>
            <a:r>
              <a:rPr lang="en-US" dirty="0" err="1" smtClean="0"/>
              <a:t>Arduino</a:t>
            </a:r>
            <a:r>
              <a:rPr lang="en-US" dirty="0" smtClean="0"/>
              <a:t> boards</a:t>
            </a:r>
          </a:p>
          <a:p>
            <a:r>
              <a:rPr lang="en-US" sz="2400" dirty="0" smtClean="0">
                <a:solidFill>
                  <a:srgbClr val="3366FF"/>
                </a:solidFill>
                <a:latin typeface="Courier"/>
                <a:cs typeface="Courier"/>
              </a:rPr>
              <a:t>cores</a:t>
            </a:r>
            <a:r>
              <a:rPr lang="en-US" dirty="0" smtClean="0"/>
              <a:t>/ has only a directory called </a:t>
            </a:r>
            <a:r>
              <a:rPr lang="en-US" sz="2400" dirty="0" err="1" smtClean="0">
                <a:solidFill>
                  <a:srgbClr val="3366FF"/>
                </a:solidFill>
                <a:latin typeface="Courier"/>
                <a:cs typeface="Courier"/>
              </a:rPr>
              <a:t>arduino</a:t>
            </a:r>
            <a:r>
              <a:rPr lang="en-US" dirty="0" smtClean="0"/>
              <a:t>/, which we </a:t>
            </a:r>
            <a:r>
              <a:rPr lang="en-US" smtClean="0"/>
              <a:t>will investigate later</a:t>
            </a:r>
            <a:endParaRPr lang="en-US" dirty="0" smtClean="0"/>
          </a:p>
          <a:p>
            <a:r>
              <a:rPr lang="en-US" sz="2400" dirty="0" err="1" smtClean="0">
                <a:solidFill>
                  <a:srgbClr val="3366FF"/>
                </a:solidFill>
                <a:latin typeface="Courier"/>
                <a:cs typeface="Courier"/>
              </a:rPr>
              <a:t>bootloaders</a:t>
            </a:r>
            <a:r>
              <a:rPr lang="en-US" dirty="0" smtClean="0"/>
              <a:t>/ has</a:t>
            </a:r>
          </a:p>
          <a:p>
            <a:endParaRPr lang="en-US" dirty="0" smtClean="0"/>
          </a:p>
          <a:p>
            <a:r>
              <a:rPr lang="en-US" sz="2400" dirty="0" smtClean="0">
                <a:solidFill>
                  <a:srgbClr val="3366FF"/>
                </a:solidFill>
                <a:latin typeface="Courier"/>
                <a:cs typeface="Courier"/>
              </a:rPr>
              <a:t>variants</a:t>
            </a:r>
            <a:r>
              <a:rPr lang="en-US" dirty="0" smtClean="0"/>
              <a:t>/ has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each of which contains a single file: </a:t>
            </a:r>
            <a:r>
              <a:rPr lang="en-US" sz="2000" dirty="0" err="1" smtClean="0">
                <a:latin typeface="Courier"/>
                <a:cs typeface="Courier"/>
              </a:rPr>
              <a:t>pins_arduino.h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/>
              <a:t>maps </a:t>
            </a:r>
            <a:r>
              <a:rPr lang="en-US" dirty="0" err="1" smtClean="0"/>
              <a:t>pinouts</a:t>
            </a:r>
            <a:r>
              <a:rPr lang="en-US" dirty="0" smtClean="0"/>
              <a:t> of specific devices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1451291"/>
            <a:ext cx="621806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Courier"/>
                <a:cs typeface="Courier"/>
              </a:rPr>
              <a:t>boards.txt</a:t>
            </a:r>
            <a:r>
              <a:rPr lang="en-US" sz="1600" dirty="0" smtClean="0">
                <a:latin typeface="Courier"/>
                <a:cs typeface="Courier"/>
              </a:rPr>
              <a:t>       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cores</a:t>
            </a:r>
            <a:r>
              <a:rPr lang="en-US" sz="1600" dirty="0" smtClean="0">
                <a:latin typeface="Courier"/>
                <a:cs typeface="Courier"/>
              </a:rPr>
              <a:t>/           </a:t>
            </a:r>
            <a:r>
              <a:rPr lang="en-US" sz="1600" dirty="0" err="1" smtClean="0">
                <a:latin typeface="Courier"/>
                <a:cs typeface="Courier"/>
              </a:rPr>
              <a:t>programmers.txt</a:t>
            </a:r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err="1" smtClean="0">
                <a:solidFill>
                  <a:srgbClr val="3366FF"/>
                </a:solidFill>
                <a:latin typeface="Courier"/>
                <a:cs typeface="Courier"/>
              </a:rPr>
              <a:t>bootloaders</a:t>
            </a:r>
            <a:r>
              <a:rPr lang="en-US" sz="1600" dirty="0" smtClean="0">
                <a:latin typeface="Courier"/>
                <a:cs typeface="Courier"/>
              </a:rPr>
              <a:t>/     </a:t>
            </a:r>
            <a:r>
              <a:rPr lang="en-US" sz="1600" dirty="0" err="1" smtClean="0">
                <a:solidFill>
                  <a:srgbClr val="3366FF"/>
                </a:solidFill>
                <a:latin typeface="Courier"/>
                <a:cs typeface="Courier"/>
              </a:rPr>
              <a:t>firmwares</a:t>
            </a:r>
            <a:r>
              <a:rPr lang="en-US" sz="1600" dirty="0" smtClean="0">
                <a:latin typeface="Courier"/>
                <a:cs typeface="Courier"/>
              </a:rPr>
              <a:t>/       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variants</a:t>
            </a:r>
            <a:r>
              <a:rPr lang="en-US" sz="1600" dirty="0" smtClean="0">
                <a:latin typeface="Courier"/>
                <a:cs typeface="Courier"/>
              </a:rPr>
              <a:t>/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3924839"/>
            <a:ext cx="86806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rgbClr val="3366FF"/>
                </a:solidFill>
                <a:latin typeface="Courier"/>
                <a:cs typeface="Courier"/>
              </a:rPr>
              <a:t>atmega</a:t>
            </a:r>
            <a:r>
              <a:rPr lang="en-US" sz="1600" dirty="0" smtClean="0">
                <a:latin typeface="Courier"/>
                <a:cs typeface="Courier"/>
              </a:rPr>
              <a:t>/   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atmega8</a:t>
            </a:r>
            <a:r>
              <a:rPr lang="en-US" sz="1600" dirty="0" smtClean="0">
                <a:latin typeface="Courier"/>
                <a:cs typeface="Courier"/>
              </a:rPr>
              <a:t>/  </a:t>
            </a:r>
            <a:r>
              <a:rPr lang="en-US" sz="1600" dirty="0" err="1" smtClean="0">
                <a:solidFill>
                  <a:srgbClr val="3366FF"/>
                </a:solidFill>
                <a:latin typeface="Courier"/>
                <a:cs typeface="Courier"/>
              </a:rPr>
              <a:t>bt</a:t>
            </a:r>
            <a:r>
              <a:rPr lang="en-US" sz="1600" dirty="0" smtClean="0">
                <a:latin typeface="Courier"/>
                <a:cs typeface="Courier"/>
              </a:rPr>
              <a:t>/       </a:t>
            </a:r>
            <a:r>
              <a:rPr lang="en-US" sz="1600" dirty="0" err="1" smtClean="0">
                <a:solidFill>
                  <a:srgbClr val="3366FF"/>
                </a:solidFill>
                <a:latin typeface="Courier"/>
                <a:cs typeface="Courier"/>
              </a:rPr>
              <a:t>caterina</a:t>
            </a:r>
            <a:r>
              <a:rPr lang="en-US" sz="1600" dirty="0" smtClean="0">
                <a:latin typeface="Courier"/>
                <a:cs typeface="Courier"/>
              </a:rPr>
              <a:t>/ </a:t>
            </a:r>
            <a:r>
              <a:rPr lang="en-US" sz="1600" dirty="0" err="1" smtClean="0">
                <a:solidFill>
                  <a:srgbClr val="3366FF"/>
                </a:solidFill>
                <a:latin typeface="Courier"/>
                <a:cs typeface="Courier"/>
              </a:rPr>
              <a:t>lilypad</a:t>
            </a:r>
            <a:r>
              <a:rPr lang="en-US" sz="1600" dirty="0" smtClean="0">
                <a:latin typeface="Courier"/>
                <a:cs typeface="Courier"/>
              </a:rPr>
              <a:t>/  </a:t>
            </a:r>
            <a:r>
              <a:rPr lang="en-US" sz="1600" dirty="0" err="1" smtClean="0">
                <a:solidFill>
                  <a:srgbClr val="3366FF"/>
                </a:solidFill>
                <a:latin typeface="Courier"/>
                <a:cs typeface="Courier"/>
              </a:rPr>
              <a:t>optiboot</a:t>
            </a:r>
            <a:r>
              <a:rPr lang="en-US" sz="1600" dirty="0" smtClean="0">
                <a:latin typeface="Courier"/>
                <a:cs typeface="Courier"/>
              </a:rPr>
              <a:t>/ 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stk500v2</a:t>
            </a:r>
            <a:r>
              <a:rPr lang="en-US" sz="1600" dirty="0" smtClean="0">
                <a:latin typeface="Courier"/>
                <a:cs typeface="Courier"/>
              </a:rPr>
              <a:t>/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3319" y="4909421"/>
            <a:ext cx="83112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rgbClr val="3366FF"/>
                </a:solidFill>
                <a:latin typeface="Courier"/>
                <a:cs typeface="Courier"/>
              </a:rPr>
              <a:t>eightanaloginputs</a:t>
            </a:r>
            <a:r>
              <a:rPr lang="en-US" sz="1600" dirty="0" smtClean="0">
                <a:latin typeface="Courier"/>
                <a:cs typeface="Courier"/>
              </a:rPr>
              <a:t>/ </a:t>
            </a:r>
            <a:r>
              <a:rPr lang="en-US" sz="1600" dirty="0" err="1" smtClean="0">
                <a:solidFill>
                  <a:srgbClr val="3366FF"/>
                </a:solidFill>
                <a:latin typeface="Courier"/>
                <a:cs typeface="Courier"/>
              </a:rPr>
              <a:t>leonardo</a:t>
            </a:r>
            <a:r>
              <a:rPr lang="en-US" sz="1600" dirty="0" smtClean="0">
                <a:latin typeface="Courier"/>
                <a:cs typeface="Courier"/>
              </a:rPr>
              <a:t>/          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mega</a:t>
            </a:r>
            <a:r>
              <a:rPr lang="en-US" sz="1600" dirty="0" smtClean="0">
                <a:latin typeface="Courier"/>
                <a:cs typeface="Courier"/>
              </a:rPr>
              <a:t>/              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standard</a:t>
            </a:r>
            <a:r>
              <a:rPr lang="en-US" sz="1600" dirty="0" smtClean="0">
                <a:latin typeface="Courier"/>
                <a:cs typeface="Courier"/>
              </a:rPr>
              <a:t>/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Lecture 10</a:t>
            </a:r>
            <a:endParaRPr lang="en-US" smtClean="0"/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FE8ACC-1755-3C44-AB53-9855B772BF8E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File Types in “Standard” C Programming</a:t>
            </a:r>
            <a:endParaRPr lang="en-US" dirty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Source Code</a:t>
            </a:r>
          </a:p>
          <a:p>
            <a:pPr lvl="1" eaLnBrk="1" hangingPunct="1">
              <a:defRPr/>
            </a:pPr>
            <a:r>
              <a:rPr lang="en-US" dirty="0"/>
              <a:t>the stuff you type in: has </a:t>
            </a:r>
            <a:r>
              <a:rPr lang="en-US" dirty="0">
                <a:solidFill>
                  <a:srgbClr val="008000"/>
                </a:solidFill>
                <a:latin typeface="Courier" charset="0"/>
              </a:rPr>
              <a:t>.</a:t>
            </a:r>
            <a:r>
              <a:rPr lang="en-US" dirty="0" err="1">
                <a:solidFill>
                  <a:srgbClr val="008000"/>
                </a:solidFill>
                <a:latin typeface="Courier" charset="0"/>
              </a:rPr>
              <a:t>c</a:t>
            </a:r>
            <a:r>
              <a:rPr lang="en-US" dirty="0"/>
              <a:t> </a:t>
            </a:r>
            <a:r>
              <a:rPr lang="en-US" dirty="0" smtClean="0"/>
              <a:t>extension, or 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.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cpp</a:t>
            </a:r>
            <a:r>
              <a:rPr lang="en-US" dirty="0" smtClean="0"/>
              <a:t> for C++</a:t>
            </a:r>
          </a:p>
          <a:p>
            <a:pPr eaLnBrk="1" hangingPunct="1">
              <a:defRPr/>
            </a:pPr>
            <a:r>
              <a:rPr lang="en-US" dirty="0"/>
              <a:t>Compiled “Executable”</a:t>
            </a:r>
          </a:p>
          <a:p>
            <a:pPr lvl="1" eaLnBrk="1" hangingPunct="1">
              <a:defRPr/>
            </a:pPr>
            <a:r>
              <a:rPr lang="en-US" dirty="0"/>
              <a:t>the ready-to-run product: usually no extension in </a:t>
            </a:r>
            <a:r>
              <a:rPr lang="en-US" dirty="0" smtClean="0"/>
              <a:t>Unix/Mac, </a:t>
            </a:r>
            <a:r>
              <a:rPr lang="en-US" dirty="0">
                <a:solidFill>
                  <a:srgbClr val="008000"/>
                </a:solidFill>
                <a:latin typeface="Courier" charset="0"/>
              </a:rPr>
              <a:t>.exe</a:t>
            </a:r>
            <a:r>
              <a:rPr lang="en-US" dirty="0"/>
              <a:t> in DOS</a:t>
            </a:r>
          </a:p>
          <a:p>
            <a:pPr eaLnBrk="1" hangingPunct="1">
              <a:defRPr/>
            </a:pPr>
            <a:r>
              <a:rPr lang="en-US" dirty="0"/>
              <a:t>Header Files</a:t>
            </a:r>
          </a:p>
          <a:p>
            <a:pPr lvl="1" eaLnBrk="1" hangingPunct="1">
              <a:defRPr/>
            </a:pPr>
            <a:r>
              <a:rPr lang="en-US" dirty="0"/>
              <a:t>contain definitions of useful functions, constants: </a:t>
            </a:r>
            <a:r>
              <a:rPr lang="en-US" dirty="0">
                <a:solidFill>
                  <a:srgbClr val="008000"/>
                </a:solidFill>
                <a:latin typeface="Courier" charset="0"/>
              </a:rPr>
              <a:t>.</a:t>
            </a:r>
            <a:r>
              <a:rPr lang="en-US" dirty="0" err="1">
                <a:solidFill>
                  <a:srgbClr val="008000"/>
                </a:solidFill>
                <a:latin typeface="Courier" charset="0"/>
              </a:rPr>
              <a:t>h</a:t>
            </a:r>
            <a:r>
              <a:rPr lang="en-US" dirty="0"/>
              <a:t> extension</a:t>
            </a:r>
          </a:p>
          <a:p>
            <a:pPr eaLnBrk="1" hangingPunct="1">
              <a:defRPr/>
            </a:pPr>
            <a:r>
              <a:rPr lang="en-US" dirty="0"/>
              <a:t>Object Files</a:t>
            </a:r>
          </a:p>
          <a:p>
            <a:pPr lvl="1" eaLnBrk="1" hangingPunct="1">
              <a:defRPr/>
            </a:pPr>
            <a:r>
              <a:rPr lang="en-US" dirty="0"/>
              <a:t>a pre-linked compiled tidbit: </a:t>
            </a:r>
            <a:r>
              <a:rPr lang="en-US" dirty="0">
                <a:solidFill>
                  <a:srgbClr val="008000"/>
                </a:solidFill>
                <a:latin typeface="Courier" charset="0"/>
              </a:rPr>
              <a:t>.</a:t>
            </a:r>
            <a:r>
              <a:rPr lang="en-US" dirty="0" err="1">
                <a:solidFill>
                  <a:srgbClr val="008000"/>
                </a:solidFill>
                <a:latin typeface="Courier" charset="0"/>
              </a:rPr>
              <a:t>o</a:t>
            </a:r>
            <a:r>
              <a:rPr lang="en-US" dirty="0"/>
              <a:t> in Unix, </a:t>
            </a:r>
            <a:r>
              <a:rPr lang="en-US" dirty="0">
                <a:solidFill>
                  <a:srgbClr val="008000"/>
                </a:solidFill>
                <a:latin typeface="Courier" charset="0"/>
              </a:rPr>
              <a:t>.</a:t>
            </a:r>
            <a:r>
              <a:rPr lang="en-US" dirty="0" err="1">
                <a:solidFill>
                  <a:srgbClr val="008000"/>
                </a:solidFill>
                <a:latin typeface="Courier" charset="0"/>
              </a:rPr>
              <a:t>obj</a:t>
            </a:r>
            <a:r>
              <a:rPr lang="en-US" dirty="0"/>
              <a:t> in DOS</a:t>
            </a:r>
          </a:p>
          <a:p>
            <a:pPr lvl="1" eaLnBrk="1" hangingPunct="1">
              <a:defRPr/>
            </a:pPr>
            <a:r>
              <a:rPr lang="en-US" dirty="0"/>
              <a:t>only if you’re building in pieces and linking later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 smtClean="0">
                <a:solidFill>
                  <a:srgbClr val="3366FF"/>
                </a:solidFill>
              </a:rPr>
              <a:t>root/cores/</a:t>
            </a:r>
            <a:r>
              <a:rPr lang="en-US" dirty="0" err="1" smtClean="0">
                <a:solidFill>
                  <a:srgbClr val="3366FF"/>
                </a:solidFill>
              </a:rPr>
              <a:t>arduino</a:t>
            </a:r>
            <a:r>
              <a:rPr lang="en-US" dirty="0" smtClean="0">
                <a:solidFill>
                  <a:srgbClr val="3366FF"/>
                </a:solidFill>
              </a:rPr>
              <a:t>/</a:t>
            </a: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Here’s what I show, broken out by extension</a:t>
            </a:r>
          </a:p>
          <a:p>
            <a:pPr lvl="1"/>
            <a:r>
              <a:rPr lang="en-US" dirty="0" smtClean="0"/>
              <a:t>I have 36 files total in this directory, all 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.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c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.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cpp</a:t>
            </a:r>
            <a:r>
              <a:rPr lang="en-US" dirty="0" smtClean="0"/>
              <a:t>, or 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.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h</a:t>
            </a:r>
            <a:endParaRPr lang="en-US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dirty="0" smtClean="0"/>
              <a:t>First, 6 C files: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/>
              <a:t>note: numbers apply to </a:t>
            </a:r>
            <a:r>
              <a:rPr lang="en-US" dirty="0" err="1" smtClean="0"/>
              <a:t>vers</a:t>
            </a:r>
            <a:r>
              <a:rPr lang="en-US" dirty="0" smtClean="0"/>
              <a:t>. 1.0.1: minor changes </a:t>
            </a:r>
            <a:r>
              <a:rPr lang="en-US" dirty="0" err="1" smtClean="0"/>
              <a:t>w</a:t>
            </a:r>
            <a:r>
              <a:rPr lang="en-US" dirty="0" smtClean="0"/>
              <a:t>/ time</a:t>
            </a:r>
          </a:p>
          <a:p>
            <a:r>
              <a:rPr lang="en-US" dirty="0" smtClean="0"/>
              <a:t>The </a:t>
            </a:r>
            <a:r>
              <a:rPr lang="en-US" sz="2400" dirty="0" err="1" smtClean="0">
                <a:solidFill>
                  <a:srgbClr val="8064A2"/>
                </a:solidFill>
                <a:latin typeface="Courier"/>
                <a:cs typeface="Courier"/>
              </a:rPr>
              <a:t>wc</a:t>
            </a:r>
            <a:r>
              <a:rPr lang="en-US" dirty="0" smtClean="0"/>
              <a:t> function means word count</a:t>
            </a:r>
          </a:p>
          <a:p>
            <a:pPr lvl="1"/>
            <a:r>
              <a:rPr lang="en-US" dirty="0" smtClean="0"/>
              <a:t>returns number of lines, # of words, # of characters for each file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2423140"/>
            <a:ext cx="586406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4"/>
                </a:solidFill>
                <a:latin typeface="Courier"/>
                <a:cs typeface="Courier"/>
              </a:rPr>
              <a:t>mojo:arduino</a:t>
            </a:r>
            <a:r>
              <a:rPr lang="en-US" dirty="0" smtClean="0">
                <a:solidFill>
                  <a:schemeClr val="accent4"/>
                </a:solidFill>
                <a:latin typeface="Courier"/>
                <a:cs typeface="Courier"/>
              </a:rPr>
              <a:t>$ </a:t>
            </a:r>
            <a:r>
              <a:rPr lang="en-US" dirty="0" err="1" smtClean="0">
                <a:solidFill>
                  <a:schemeClr val="accent4"/>
                </a:solidFill>
                <a:latin typeface="Courier"/>
                <a:cs typeface="Courier"/>
              </a:rPr>
              <a:t>wc</a:t>
            </a:r>
            <a:r>
              <a:rPr lang="en-US" dirty="0" smtClean="0">
                <a:solidFill>
                  <a:schemeClr val="accent4"/>
                </a:solidFill>
                <a:latin typeface="Courier"/>
                <a:cs typeface="Courier"/>
              </a:rPr>
              <a:t> *.</a:t>
            </a:r>
            <a:r>
              <a:rPr lang="en-US" dirty="0" err="1" smtClean="0">
                <a:solidFill>
                  <a:schemeClr val="accent4"/>
                </a:solidFill>
                <a:latin typeface="Courier"/>
                <a:cs typeface="Courier"/>
              </a:rPr>
              <a:t>c</a:t>
            </a:r>
            <a:endParaRPr lang="en-US" dirty="0" smtClean="0">
              <a:solidFill>
                <a:schemeClr val="accent4"/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chemeClr val="accent4"/>
                </a:solidFill>
                <a:latin typeface="Courier"/>
                <a:cs typeface="Courier"/>
              </a:rPr>
              <a:t>     298    1116    8198 </a:t>
            </a:r>
            <a:r>
              <a:rPr lang="en-US" dirty="0" err="1" smtClean="0">
                <a:solidFill>
                  <a:schemeClr val="accent4"/>
                </a:solidFill>
                <a:latin typeface="Courier"/>
                <a:cs typeface="Courier"/>
              </a:rPr>
              <a:t>WInterrupts.c</a:t>
            </a:r>
            <a:endParaRPr lang="en-US" dirty="0" smtClean="0">
              <a:solidFill>
                <a:schemeClr val="accent4"/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chemeClr val="accent4"/>
                </a:solidFill>
                <a:latin typeface="Courier"/>
                <a:cs typeface="Courier"/>
              </a:rPr>
              <a:t>     324    1468    9394 </a:t>
            </a:r>
            <a:r>
              <a:rPr lang="en-US" dirty="0" err="1" smtClean="0">
                <a:solidFill>
                  <a:schemeClr val="accent4"/>
                </a:solidFill>
                <a:latin typeface="Courier"/>
                <a:cs typeface="Courier"/>
              </a:rPr>
              <a:t>wiring.c</a:t>
            </a:r>
            <a:endParaRPr lang="en-US" dirty="0" smtClean="0">
              <a:solidFill>
                <a:schemeClr val="accent4"/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chemeClr val="accent4"/>
                </a:solidFill>
                <a:latin typeface="Courier"/>
                <a:cs typeface="Courier"/>
              </a:rPr>
              <a:t>     282    1133    7374 </a:t>
            </a:r>
            <a:r>
              <a:rPr lang="en-US" dirty="0" err="1" smtClean="0">
                <a:solidFill>
                  <a:schemeClr val="accent4"/>
                </a:solidFill>
                <a:latin typeface="Courier"/>
                <a:cs typeface="Courier"/>
              </a:rPr>
              <a:t>wiring_analog.c</a:t>
            </a:r>
            <a:endParaRPr lang="en-US" dirty="0" smtClean="0">
              <a:solidFill>
                <a:schemeClr val="accent4"/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chemeClr val="accent4"/>
                </a:solidFill>
                <a:latin typeface="Courier"/>
                <a:cs typeface="Courier"/>
              </a:rPr>
              <a:t>     178     668    4931 </a:t>
            </a:r>
            <a:r>
              <a:rPr lang="en-US" dirty="0" err="1" smtClean="0">
                <a:solidFill>
                  <a:schemeClr val="accent4"/>
                </a:solidFill>
                <a:latin typeface="Courier"/>
                <a:cs typeface="Courier"/>
              </a:rPr>
              <a:t>wiring_digital.c</a:t>
            </a:r>
            <a:endParaRPr lang="en-US" dirty="0" smtClean="0">
              <a:solidFill>
                <a:schemeClr val="accent4"/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chemeClr val="accent4"/>
                </a:solidFill>
                <a:latin typeface="Courier"/>
                <a:cs typeface="Courier"/>
              </a:rPr>
              <a:t>      69     416    2643 </a:t>
            </a:r>
            <a:r>
              <a:rPr lang="en-US" dirty="0" err="1" smtClean="0">
                <a:solidFill>
                  <a:schemeClr val="accent4"/>
                </a:solidFill>
                <a:latin typeface="Courier"/>
                <a:cs typeface="Courier"/>
              </a:rPr>
              <a:t>wiring_pulse.c</a:t>
            </a:r>
            <a:endParaRPr lang="en-US" dirty="0" smtClean="0">
              <a:solidFill>
                <a:schemeClr val="accent4"/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chemeClr val="accent4"/>
                </a:solidFill>
                <a:latin typeface="Courier"/>
                <a:cs typeface="Courier"/>
              </a:rPr>
              <a:t>      55     236    1601 </a:t>
            </a:r>
            <a:r>
              <a:rPr lang="en-US" dirty="0" err="1" smtClean="0">
                <a:solidFill>
                  <a:schemeClr val="accent4"/>
                </a:solidFill>
                <a:latin typeface="Courier"/>
                <a:cs typeface="Courier"/>
              </a:rPr>
              <a:t>wiring_shift.c</a:t>
            </a:r>
            <a:endParaRPr lang="en-US" dirty="0" smtClean="0">
              <a:solidFill>
                <a:schemeClr val="accent4"/>
              </a:solidFill>
              <a:latin typeface="Courier"/>
              <a:cs typeface="Courier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Directory,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Now, 12 C++ files: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Note in particular </a:t>
            </a:r>
            <a:r>
              <a:rPr lang="en-US" dirty="0" err="1" smtClean="0"/>
              <a:t>main.cpp</a:t>
            </a:r>
            <a:r>
              <a:rPr lang="en-US" dirty="0" smtClean="0"/>
              <a:t>: 20 lines of fun</a:t>
            </a:r>
          </a:p>
          <a:p>
            <a:pPr lvl="1"/>
            <a:r>
              <a:rPr lang="en-US" dirty="0" smtClean="0"/>
              <a:t>we’ll look at in a bit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1438332"/>
            <a:ext cx="6141112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8064A2"/>
                </a:solidFill>
                <a:latin typeface="Courier"/>
                <a:cs typeface="Courier"/>
              </a:rPr>
              <a:t>mojo:arduino</a:t>
            </a:r>
            <a:r>
              <a:rPr lang="en-US" dirty="0" smtClean="0">
                <a:solidFill>
                  <a:srgbClr val="8064A2"/>
                </a:solidFill>
                <a:latin typeface="Courier"/>
                <a:cs typeface="Courier"/>
              </a:rPr>
              <a:t>$ </a:t>
            </a:r>
            <a:r>
              <a:rPr lang="en-US" dirty="0" err="1" smtClean="0">
                <a:solidFill>
                  <a:srgbClr val="8064A2"/>
                </a:solidFill>
                <a:latin typeface="Courier"/>
                <a:cs typeface="Courier"/>
              </a:rPr>
              <a:t>wc</a:t>
            </a:r>
            <a:r>
              <a:rPr lang="en-US" dirty="0" smtClean="0">
                <a:solidFill>
                  <a:srgbClr val="8064A2"/>
                </a:solidFill>
                <a:latin typeface="Courier"/>
                <a:cs typeface="Courier"/>
              </a:rPr>
              <a:t> *.</a:t>
            </a:r>
            <a:r>
              <a:rPr lang="en-US" dirty="0" err="1" smtClean="0">
                <a:solidFill>
                  <a:srgbClr val="8064A2"/>
                </a:solidFill>
                <a:latin typeface="Courier"/>
                <a:cs typeface="Courier"/>
              </a:rPr>
              <a:t>cpp</a:t>
            </a:r>
            <a:endParaRPr lang="en-US" dirty="0" smtClean="0">
              <a:solidFill>
                <a:srgbClr val="8064A2"/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8064A2"/>
                </a:solidFill>
                <a:latin typeface="Courier"/>
                <a:cs typeface="Courier"/>
              </a:rPr>
              <a:t>     233     896    6718 </a:t>
            </a:r>
            <a:r>
              <a:rPr lang="en-US" dirty="0" err="1" smtClean="0">
                <a:solidFill>
                  <a:srgbClr val="8064A2"/>
                </a:solidFill>
                <a:latin typeface="Courier"/>
                <a:cs typeface="Courier"/>
              </a:rPr>
              <a:t>CDC.cpp</a:t>
            </a:r>
            <a:endParaRPr lang="en-US" dirty="0" smtClean="0">
              <a:solidFill>
                <a:srgbClr val="8064A2"/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8064A2"/>
                </a:solidFill>
                <a:latin typeface="Courier"/>
                <a:cs typeface="Courier"/>
              </a:rPr>
              <a:t>     519    1677   13772 </a:t>
            </a:r>
            <a:r>
              <a:rPr lang="en-US" dirty="0" err="1" smtClean="0">
                <a:solidFill>
                  <a:srgbClr val="8064A2"/>
                </a:solidFill>
                <a:latin typeface="Courier"/>
                <a:cs typeface="Courier"/>
              </a:rPr>
              <a:t>HID.cpp</a:t>
            </a:r>
            <a:endParaRPr lang="en-US" dirty="0" smtClean="0">
              <a:solidFill>
                <a:srgbClr val="8064A2"/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8064A2"/>
                </a:solidFill>
                <a:latin typeface="Courier"/>
                <a:cs typeface="Courier"/>
              </a:rPr>
              <a:t>     428    1442   11400 </a:t>
            </a:r>
            <a:r>
              <a:rPr lang="en-US" dirty="0" err="1" smtClean="0">
                <a:solidFill>
                  <a:srgbClr val="8064A2"/>
                </a:solidFill>
                <a:latin typeface="Courier"/>
                <a:cs typeface="Courier"/>
              </a:rPr>
              <a:t>HardwareSerial.cpp</a:t>
            </a:r>
            <a:endParaRPr lang="en-US" dirty="0" smtClean="0">
              <a:solidFill>
                <a:srgbClr val="8064A2"/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8064A2"/>
                </a:solidFill>
                <a:latin typeface="Courier"/>
                <a:cs typeface="Courier"/>
              </a:rPr>
              <a:t>      56     115    1152 </a:t>
            </a:r>
            <a:r>
              <a:rPr lang="en-US" dirty="0" err="1" smtClean="0">
                <a:solidFill>
                  <a:srgbClr val="8064A2"/>
                </a:solidFill>
                <a:latin typeface="Courier"/>
                <a:cs typeface="Courier"/>
              </a:rPr>
              <a:t>IPAddress.cpp</a:t>
            </a:r>
            <a:endParaRPr lang="en-US" dirty="0" smtClean="0">
              <a:solidFill>
                <a:srgbClr val="8064A2"/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8064A2"/>
                </a:solidFill>
                <a:latin typeface="Courier"/>
                <a:cs typeface="Courier"/>
              </a:rPr>
              <a:t>     263     798    5216 </a:t>
            </a:r>
            <a:r>
              <a:rPr lang="en-US" dirty="0" err="1" smtClean="0">
                <a:solidFill>
                  <a:srgbClr val="8064A2"/>
                </a:solidFill>
                <a:latin typeface="Courier"/>
                <a:cs typeface="Courier"/>
              </a:rPr>
              <a:t>Print.cpp</a:t>
            </a:r>
            <a:endParaRPr lang="en-US" dirty="0" smtClean="0">
              <a:solidFill>
                <a:srgbClr val="8064A2"/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8064A2"/>
                </a:solidFill>
                <a:latin typeface="Courier"/>
                <a:cs typeface="Courier"/>
              </a:rPr>
              <a:t>     270    1137    7277 </a:t>
            </a:r>
            <a:r>
              <a:rPr lang="en-US" dirty="0" err="1" smtClean="0">
                <a:solidFill>
                  <a:srgbClr val="8064A2"/>
                </a:solidFill>
                <a:latin typeface="Courier"/>
                <a:cs typeface="Courier"/>
              </a:rPr>
              <a:t>Stream.cpp</a:t>
            </a:r>
            <a:endParaRPr lang="en-US" dirty="0" smtClean="0">
              <a:solidFill>
                <a:srgbClr val="8064A2"/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8064A2"/>
                </a:solidFill>
                <a:latin typeface="Courier"/>
                <a:cs typeface="Courier"/>
              </a:rPr>
              <a:t>     601    1783   14311 </a:t>
            </a:r>
            <a:r>
              <a:rPr lang="en-US" dirty="0" err="1" smtClean="0">
                <a:solidFill>
                  <a:srgbClr val="8064A2"/>
                </a:solidFill>
                <a:latin typeface="Courier"/>
                <a:cs typeface="Courier"/>
              </a:rPr>
              <a:t>Tone.cpp</a:t>
            </a:r>
            <a:endParaRPr lang="en-US" dirty="0" smtClean="0">
              <a:solidFill>
                <a:srgbClr val="8064A2"/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8064A2"/>
                </a:solidFill>
                <a:latin typeface="Courier"/>
                <a:cs typeface="Courier"/>
              </a:rPr>
              <a:t>     672    1734   13134 </a:t>
            </a:r>
            <a:r>
              <a:rPr lang="en-US" dirty="0" err="1" smtClean="0">
                <a:solidFill>
                  <a:srgbClr val="8064A2"/>
                </a:solidFill>
                <a:latin typeface="Courier"/>
                <a:cs typeface="Courier"/>
              </a:rPr>
              <a:t>USBCore.cpp</a:t>
            </a:r>
            <a:endParaRPr lang="en-US" dirty="0" smtClean="0">
              <a:solidFill>
                <a:srgbClr val="8064A2"/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8064A2"/>
                </a:solidFill>
                <a:latin typeface="Courier"/>
                <a:cs typeface="Courier"/>
              </a:rPr>
              <a:t>      59     265    1649 </a:t>
            </a:r>
            <a:r>
              <a:rPr lang="en-US" dirty="0" err="1" smtClean="0">
                <a:solidFill>
                  <a:srgbClr val="8064A2"/>
                </a:solidFill>
                <a:latin typeface="Courier"/>
                <a:cs typeface="Courier"/>
              </a:rPr>
              <a:t>WMath.cpp</a:t>
            </a:r>
            <a:endParaRPr lang="en-US" dirty="0" smtClean="0">
              <a:solidFill>
                <a:srgbClr val="8064A2"/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8064A2"/>
                </a:solidFill>
                <a:latin typeface="Courier"/>
                <a:cs typeface="Courier"/>
              </a:rPr>
              <a:t>     645    1923   14212 </a:t>
            </a:r>
            <a:r>
              <a:rPr lang="en-US" dirty="0" err="1" smtClean="0">
                <a:solidFill>
                  <a:srgbClr val="8064A2"/>
                </a:solidFill>
                <a:latin typeface="Courier"/>
                <a:cs typeface="Courier"/>
              </a:rPr>
              <a:t>WString.cpp</a:t>
            </a:r>
            <a:endParaRPr lang="en-US" dirty="0" smtClean="0">
              <a:solidFill>
                <a:srgbClr val="8064A2"/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8064A2"/>
                </a:solidFill>
                <a:latin typeface="Courier"/>
                <a:cs typeface="Courier"/>
              </a:rPr>
              <a:t>      20      22     202 </a:t>
            </a:r>
            <a:r>
              <a:rPr lang="en-US" dirty="0" err="1" smtClean="0">
                <a:solidFill>
                  <a:srgbClr val="8064A2"/>
                </a:solidFill>
                <a:latin typeface="Courier"/>
                <a:cs typeface="Courier"/>
              </a:rPr>
              <a:t>main.cpp</a:t>
            </a:r>
            <a:endParaRPr lang="en-US" dirty="0" smtClean="0">
              <a:solidFill>
                <a:srgbClr val="8064A2"/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8064A2"/>
                </a:solidFill>
                <a:latin typeface="Courier"/>
                <a:cs typeface="Courier"/>
              </a:rPr>
              <a:t>      18      41     325 </a:t>
            </a:r>
            <a:r>
              <a:rPr lang="en-US" dirty="0" err="1" smtClean="0">
                <a:solidFill>
                  <a:srgbClr val="8064A2"/>
                </a:solidFill>
                <a:latin typeface="Courier"/>
                <a:cs typeface="Courier"/>
              </a:rPr>
              <a:t>new.cpp</a:t>
            </a:r>
            <a:endParaRPr lang="en-US" dirty="0">
              <a:solidFill>
                <a:srgbClr val="8064A2"/>
              </a:solidFill>
              <a:latin typeface="Courier"/>
              <a:cs typeface="Courier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Header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35238"/>
            <a:ext cx="8229600" cy="5754157"/>
          </a:xfrm>
        </p:spPr>
        <p:txBody>
          <a:bodyPr>
            <a:normAutofit/>
          </a:bodyPr>
          <a:lstStyle/>
          <a:p>
            <a:r>
              <a:rPr lang="en-US" dirty="0" smtClean="0"/>
              <a:t>Finally, the 18 header files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We’ll look at </a:t>
            </a:r>
            <a:r>
              <a:rPr lang="en-US" dirty="0" err="1" smtClean="0"/>
              <a:t>Arduino.h</a:t>
            </a:r>
            <a:r>
              <a:rPr lang="en-US" dirty="0" smtClean="0"/>
              <a:t> next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1179173"/>
            <a:ext cx="5233023" cy="47705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rgbClr val="8064A2"/>
                </a:solidFill>
                <a:latin typeface="Courier"/>
                <a:cs typeface="Courier"/>
              </a:rPr>
              <a:t>mojo:arduino</a:t>
            </a:r>
            <a:r>
              <a:rPr lang="en-US" sz="1600" dirty="0" smtClean="0">
                <a:solidFill>
                  <a:srgbClr val="8064A2"/>
                </a:solidFill>
                <a:latin typeface="Courier"/>
                <a:cs typeface="Courier"/>
              </a:rPr>
              <a:t>$ </a:t>
            </a:r>
            <a:r>
              <a:rPr lang="en-US" sz="1600" dirty="0" err="1" smtClean="0">
                <a:solidFill>
                  <a:srgbClr val="8064A2"/>
                </a:solidFill>
                <a:latin typeface="Courier"/>
                <a:cs typeface="Courier"/>
              </a:rPr>
              <a:t>wc</a:t>
            </a:r>
            <a:r>
              <a:rPr lang="en-US" sz="1600" dirty="0" smtClean="0">
                <a:solidFill>
                  <a:srgbClr val="8064A2"/>
                </a:solidFill>
                <a:latin typeface="Courier"/>
                <a:cs typeface="Courier"/>
              </a:rPr>
              <a:t> *.</a:t>
            </a:r>
            <a:r>
              <a:rPr lang="en-US" sz="1600" dirty="0" err="1" smtClean="0">
                <a:solidFill>
                  <a:srgbClr val="8064A2"/>
                </a:solidFill>
                <a:latin typeface="Courier"/>
                <a:cs typeface="Courier"/>
              </a:rPr>
              <a:t>h</a:t>
            </a:r>
            <a:endParaRPr lang="en-US" sz="1600" dirty="0" smtClean="0">
              <a:solidFill>
                <a:srgbClr val="8064A2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solidFill>
                  <a:srgbClr val="8064A2"/>
                </a:solidFill>
                <a:latin typeface="Courier"/>
                <a:cs typeface="Courier"/>
              </a:rPr>
              <a:t>     215     677    5690 </a:t>
            </a:r>
            <a:r>
              <a:rPr lang="en-US" sz="1600" dirty="0" err="1" smtClean="0">
                <a:solidFill>
                  <a:srgbClr val="8064A2"/>
                </a:solidFill>
                <a:latin typeface="Courier"/>
                <a:cs typeface="Courier"/>
              </a:rPr>
              <a:t>Arduino.h</a:t>
            </a:r>
            <a:endParaRPr lang="en-US" sz="1600" dirty="0" smtClean="0">
              <a:solidFill>
                <a:srgbClr val="8064A2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solidFill>
                  <a:srgbClr val="8064A2"/>
                </a:solidFill>
                <a:latin typeface="Courier"/>
                <a:cs typeface="Courier"/>
              </a:rPr>
              <a:t>      26      97     697 </a:t>
            </a:r>
            <a:r>
              <a:rPr lang="en-US" sz="1600" dirty="0" err="1" smtClean="0">
                <a:solidFill>
                  <a:srgbClr val="8064A2"/>
                </a:solidFill>
                <a:latin typeface="Courier"/>
                <a:cs typeface="Courier"/>
              </a:rPr>
              <a:t>Client.h</a:t>
            </a:r>
            <a:endParaRPr lang="en-US" sz="1600" dirty="0" smtClean="0">
              <a:solidFill>
                <a:srgbClr val="8064A2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solidFill>
                  <a:srgbClr val="8064A2"/>
                </a:solidFill>
                <a:latin typeface="Courier"/>
                <a:cs typeface="Courier"/>
              </a:rPr>
              <a:t>      81     289    2363 </a:t>
            </a:r>
            <a:r>
              <a:rPr lang="en-US" sz="1600" dirty="0" err="1" smtClean="0">
                <a:solidFill>
                  <a:srgbClr val="8064A2"/>
                </a:solidFill>
                <a:latin typeface="Courier"/>
                <a:cs typeface="Courier"/>
              </a:rPr>
              <a:t>HardwareSerial.h</a:t>
            </a:r>
            <a:endParaRPr lang="en-US" sz="1600" dirty="0" smtClean="0">
              <a:solidFill>
                <a:srgbClr val="8064A2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solidFill>
                  <a:srgbClr val="8064A2"/>
                </a:solidFill>
                <a:latin typeface="Courier"/>
                <a:cs typeface="Courier"/>
              </a:rPr>
              <a:t>      76     419    2978 </a:t>
            </a:r>
            <a:r>
              <a:rPr lang="en-US" sz="1600" dirty="0" err="1" smtClean="0">
                <a:solidFill>
                  <a:srgbClr val="8064A2"/>
                </a:solidFill>
                <a:latin typeface="Courier"/>
                <a:cs typeface="Courier"/>
              </a:rPr>
              <a:t>IPAddress.h</a:t>
            </a:r>
            <a:endParaRPr lang="en-US" sz="1600" dirty="0" smtClean="0">
              <a:solidFill>
                <a:srgbClr val="8064A2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solidFill>
                  <a:srgbClr val="8064A2"/>
                </a:solidFill>
                <a:latin typeface="Courier"/>
                <a:cs typeface="Courier"/>
              </a:rPr>
              <a:t>      23      42     401 </a:t>
            </a:r>
            <a:r>
              <a:rPr lang="en-US" sz="1600" dirty="0" err="1" smtClean="0">
                <a:solidFill>
                  <a:srgbClr val="8064A2"/>
                </a:solidFill>
                <a:latin typeface="Courier"/>
                <a:cs typeface="Courier"/>
              </a:rPr>
              <a:t>Platform.h</a:t>
            </a:r>
            <a:endParaRPr lang="en-US" sz="1600" dirty="0" smtClean="0">
              <a:solidFill>
                <a:srgbClr val="8064A2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solidFill>
                  <a:srgbClr val="8064A2"/>
                </a:solidFill>
                <a:latin typeface="Courier"/>
                <a:cs typeface="Courier"/>
              </a:rPr>
              <a:t>      78     328    2462 </a:t>
            </a:r>
            <a:r>
              <a:rPr lang="en-US" sz="1600" dirty="0" err="1" smtClean="0">
                <a:solidFill>
                  <a:srgbClr val="8064A2"/>
                </a:solidFill>
                <a:latin typeface="Courier"/>
                <a:cs typeface="Courier"/>
              </a:rPr>
              <a:t>Print.h</a:t>
            </a:r>
            <a:endParaRPr lang="en-US" sz="1600" dirty="0" smtClean="0">
              <a:solidFill>
                <a:srgbClr val="8064A2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solidFill>
                  <a:srgbClr val="8064A2"/>
                </a:solidFill>
                <a:latin typeface="Courier"/>
                <a:cs typeface="Courier"/>
              </a:rPr>
              <a:t>      40     207    1332 </a:t>
            </a:r>
            <a:r>
              <a:rPr lang="en-US" sz="1600" dirty="0" err="1" smtClean="0">
                <a:solidFill>
                  <a:srgbClr val="8064A2"/>
                </a:solidFill>
                <a:latin typeface="Courier"/>
                <a:cs typeface="Courier"/>
              </a:rPr>
              <a:t>Printable.h</a:t>
            </a:r>
            <a:endParaRPr lang="en-US" sz="1600" dirty="0" smtClean="0">
              <a:solidFill>
                <a:srgbClr val="8064A2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solidFill>
                  <a:srgbClr val="8064A2"/>
                </a:solidFill>
                <a:latin typeface="Courier"/>
                <a:cs typeface="Courier"/>
              </a:rPr>
              <a:t>       9      17     111 </a:t>
            </a:r>
            <a:r>
              <a:rPr lang="en-US" sz="1600" dirty="0" err="1" smtClean="0">
                <a:solidFill>
                  <a:srgbClr val="8064A2"/>
                </a:solidFill>
                <a:latin typeface="Courier"/>
                <a:cs typeface="Courier"/>
              </a:rPr>
              <a:t>Server.h</a:t>
            </a:r>
            <a:endParaRPr lang="en-US" sz="1600" dirty="0" smtClean="0">
              <a:solidFill>
                <a:srgbClr val="8064A2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solidFill>
                  <a:srgbClr val="8064A2"/>
                </a:solidFill>
                <a:latin typeface="Courier"/>
                <a:cs typeface="Courier"/>
              </a:rPr>
              <a:t>      96     584    4005 </a:t>
            </a:r>
            <a:r>
              <a:rPr lang="en-US" sz="1600" dirty="0" err="1" smtClean="0">
                <a:solidFill>
                  <a:srgbClr val="8064A2"/>
                </a:solidFill>
                <a:latin typeface="Courier"/>
                <a:cs typeface="Courier"/>
              </a:rPr>
              <a:t>Stream.h</a:t>
            </a:r>
            <a:endParaRPr lang="en-US" sz="1600" dirty="0" smtClean="0">
              <a:solidFill>
                <a:srgbClr val="8064A2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solidFill>
                  <a:srgbClr val="8064A2"/>
                </a:solidFill>
                <a:latin typeface="Courier"/>
                <a:cs typeface="Courier"/>
              </a:rPr>
              <a:t>     194     478    5224 </a:t>
            </a:r>
            <a:r>
              <a:rPr lang="en-US" sz="1600" dirty="0" err="1" smtClean="0">
                <a:solidFill>
                  <a:srgbClr val="8064A2"/>
                </a:solidFill>
                <a:latin typeface="Courier"/>
                <a:cs typeface="Courier"/>
              </a:rPr>
              <a:t>USBAPI.h</a:t>
            </a:r>
            <a:endParaRPr lang="en-US" sz="1600" dirty="0" smtClean="0">
              <a:solidFill>
                <a:srgbClr val="8064A2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solidFill>
                  <a:srgbClr val="8064A2"/>
                </a:solidFill>
                <a:latin typeface="Courier"/>
                <a:cs typeface="Courier"/>
              </a:rPr>
              <a:t>     302     846    7855 </a:t>
            </a:r>
            <a:r>
              <a:rPr lang="en-US" sz="1600" dirty="0" err="1" smtClean="0">
                <a:solidFill>
                  <a:srgbClr val="8064A2"/>
                </a:solidFill>
                <a:latin typeface="Courier"/>
                <a:cs typeface="Courier"/>
              </a:rPr>
              <a:t>USBCore.h</a:t>
            </a:r>
            <a:endParaRPr lang="en-US" sz="1600" dirty="0" smtClean="0">
              <a:solidFill>
                <a:srgbClr val="8064A2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solidFill>
                  <a:srgbClr val="8064A2"/>
                </a:solidFill>
                <a:latin typeface="Courier"/>
                <a:cs typeface="Courier"/>
              </a:rPr>
              <a:t>      63     236    1872 </a:t>
            </a:r>
            <a:r>
              <a:rPr lang="en-US" sz="1600" dirty="0" err="1" smtClean="0">
                <a:solidFill>
                  <a:srgbClr val="8064A2"/>
                </a:solidFill>
                <a:latin typeface="Courier"/>
                <a:cs typeface="Courier"/>
              </a:rPr>
              <a:t>USBDesc.h</a:t>
            </a:r>
            <a:endParaRPr lang="en-US" sz="1600" dirty="0" smtClean="0">
              <a:solidFill>
                <a:srgbClr val="8064A2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solidFill>
                  <a:srgbClr val="8064A2"/>
                </a:solidFill>
                <a:latin typeface="Courier"/>
                <a:cs typeface="Courier"/>
              </a:rPr>
              <a:t>      88     691    4180 </a:t>
            </a:r>
            <a:r>
              <a:rPr lang="en-US" sz="1600" dirty="0" err="1" smtClean="0">
                <a:solidFill>
                  <a:srgbClr val="8064A2"/>
                </a:solidFill>
                <a:latin typeface="Courier"/>
                <a:cs typeface="Courier"/>
              </a:rPr>
              <a:t>Udp.h</a:t>
            </a:r>
            <a:endParaRPr lang="en-US" sz="1600" dirty="0" smtClean="0">
              <a:solidFill>
                <a:srgbClr val="8064A2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solidFill>
                  <a:srgbClr val="8064A2"/>
                </a:solidFill>
                <a:latin typeface="Courier"/>
                <a:cs typeface="Courier"/>
              </a:rPr>
              <a:t>     167     699    4576 </a:t>
            </a:r>
            <a:r>
              <a:rPr lang="en-US" sz="1600" dirty="0" err="1" smtClean="0">
                <a:solidFill>
                  <a:srgbClr val="8064A2"/>
                </a:solidFill>
                <a:latin typeface="Courier"/>
                <a:cs typeface="Courier"/>
              </a:rPr>
              <a:t>WCharacter.h</a:t>
            </a:r>
            <a:endParaRPr lang="en-US" sz="1600" dirty="0" smtClean="0">
              <a:solidFill>
                <a:srgbClr val="8064A2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solidFill>
                  <a:srgbClr val="8064A2"/>
                </a:solidFill>
                <a:latin typeface="Courier"/>
                <a:cs typeface="Courier"/>
              </a:rPr>
              <a:t>     205    1151    8470 </a:t>
            </a:r>
            <a:r>
              <a:rPr lang="en-US" sz="1600" dirty="0" err="1" smtClean="0">
                <a:solidFill>
                  <a:srgbClr val="8064A2"/>
                </a:solidFill>
                <a:latin typeface="Courier"/>
                <a:cs typeface="Courier"/>
              </a:rPr>
              <a:t>WString.h</a:t>
            </a:r>
            <a:endParaRPr lang="en-US" sz="1600" dirty="0" smtClean="0">
              <a:solidFill>
                <a:srgbClr val="8064A2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solidFill>
                  <a:srgbClr val="8064A2"/>
                </a:solidFill>
                <a:latin typeface="Courier"/>
                <a:cs typeface="Courier"/>
              </a:rPr>
              <a:t>     515    1535   10379 </a:t>
            </a:r>
            <a:r>
              <a:rPr lang="en-US" sz="1600" dirty="0" err="1" smtClean="0">
                <a:solidFill>
                  <a:srgbClr val="8064A2"/>
                </a:solidFill>
                <a:latin typeface="Courier"/>
                <a:cs typeface="Courier"/>
              </a:rPr>
              <a:t>binary.h</a:t>
            </a:r>
            <a:endParaRPr lang="en-US" sz="1600" dirty="0" smtClean="0">
              <a:solidFill>
                <a:srgbClr val="8064A2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solidFill>
                  <a:srgbClr val="8064A2"/>
                </a:solidFill>
                <a:latin typeface="Courier"/>
                <a:cs typeface="Courier"/>
              </a:rPr>
              <a:t>      22      62     562 </a:t>
            </a:r>
            <a:r>
              <a:rPr lang="en-US" sz="1600" dirty="0" err="1" smtClean="0">
                <a:solidFill>
                  <a:srgbClr val="8064A2"/>
                </a:solidFill>
                <a:latin typeface="Courier"/>
                <a:cs typeface="Courier"/>
              </a:rPr>
              <a:t>new.h</a:t>
            </a:r>
            <a:endParaRPr lang="en-US" sz="1600" dirty="0" smtClean="0">
              <a:solidFill>
                <a:srgbClr val="8064A2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solidFill>
                  <a:srgbClr val="8064A2"/>
                </a:solidFill>
                <a:latin typeface="Courier"/>
                <a:cs typeface="Courier"/>
              </a:rPr>
              <a:t>      69     230    1752 </a:t>
            </a:r>
            <a:r>
              <a:rPr lang="en-US" sz="1600" dirty="0" err="1" smtClean="0">
                <a:solidFill>
                  <a:srgbClr val="8064A2"/>
                </a:solidFill>
                <a:latin typeface="Courier"/>
                <a:cs typeface="Courier"/>
              </a:rPr>
              <a:t>wiring_private.h</a:t>
            </a:r>
            <a:endParaRPr lang="en-US" dirty="0">
              <a:solidFill>
                <a:srgbClr val="8064A2"/>
              </a:solidFill>
              <a:latin typeface="Courier"/>
              <a:cs typeface="Courier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Arduino.h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Contains function prototypes, definition of constants, some useful algorithms</a:t>
            </a:r>
          </a:p>
          <a:p>
            <a:r>
              <a:rPr lang="en-US" dirty="0" smtClean="0"/>
              <a:t>Excerpts follow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These are standard C libraries that are being pulled in</a:t>
            </a:r>
          </a:p>
          <a:p>
            <a:pPr lvl="1"/>
            <a:r>
              <a:rPr lang="en-US" dirty="0" smtClean="0"/>
              <a:t>note in particular that the math library is automatically used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2410180"/>
            <a:ext cx="378623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#include &lt;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stdlib.h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&gt;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#include &lt;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string.h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&gt;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#include &lt;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math.h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&gt;</a:t>
            </a:r>
          </a:p>
          <a:p>
            <a:endParaRPr lang="en-US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#include &lt;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avr/pgmspace.h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&gt;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#include &lt;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avr/io.h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&gt;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#include &lt;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avr/interrupt.h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&gt;</a:t>
            </a:r>
          </a:p>
          <a:p>
            <a:endParaRPr lang="en-US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#include "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binary.h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”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5500</TotalTime>
  <Words>2025</Words>
  <Application>Microsoft Macintosh PowerPoint</Application>
  <PresentationFormat>On-screen Show (4:3)</PresentationFormat>
  <Paragraphs>367</Paragraphs>
  <Slides>18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Physics 120B: Lecture 10</vt:lpstr>
      <vt:lpstr>Arduino Makes it Look Easy </vt:lpstr>
      <vt:lpstr>Where Do the Monsters Lurk?</vt:lpstr>
      <vt:lpstr>Contents of root directory</vt:lpstr>
      <vt:lpstr>File Types in “Standard” C Programming</vt:lpstr>
      <vt:lpstr>In root/cores/arduino/</vt:lpstr>
      <vt:lpstr>Directory, continued</vt:lpstr>
      <vt:lpstr>Header files</vt:lpstr>
      <vt:lpstr>Arduino.h</vt:lpstr>
      <vt:lpstr>Arduino.h, continued</vt:lpstr>
      <vt:lpstr>Arduino.h, continued</vt:lpstr>
      <vt:lpstr>Arduino.h, continued</vt:lpstr>
      <vt:lpstr>root/variants/standard/pins_arduino.h</vt:lpstr>
      <vt:lpstr>root/cores/arduino/main.cpp</vt:lpstr>
      <vt:lpstr>Finally, root/boards.txt</vt:lpstr>
      <vt:lpstr>But the Rabbit Hole Goes Much Farther</vt:lpstr>
      <vt:lpstr>Slide 17</vt:lpstr>
      <vt:lpstr>Assignments/Announcements</vt:lpstr>
    </vt:vector>
  </TitlesOfParts>
  <Company>UCSD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Physics UCSD</dc:creator>
  <cp:lastModifiedBy>Tom Murphy</cp:lastModifiedBy>
  <cp:revision>51</cp:revision>
  <dcterms:created xsi:type="dcterms:W3CDTF">2014-02-03T16:23:41Z</dcterms:created>
  <dcterms:modified xsi:type="dcterms:W3CDTF">2014-02-03T16:39:12Z</dcterms:modified>
</cp:coreProperties>
</file>