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4" r:id="rId9"/>
    <p:sldId id="263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15236-2038-BD42-A9E1-FF5CC1E578FA}" type="datetimeFigureOut">
              <a:rPr lang="en-US" smtClean="0"/>
              <a:pPr/>
              <a:t>2/6/14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7137-E26D-3F4D-A5C5-EF288482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D16EF-D470-6F44-B276-E47F132BB0F9}" type="datetimeFigureOut">
              <a:rPr lang="en-US" smtClean="0"/>
              <a:pPr/>
              <a:t>2/6/14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462D2-D825-5840-BB92-657031780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29EB8-0C8D-9F46-938A-C93BA65E6CAE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2018-1265-1248-B8C3-DDA90D406F50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A1D2-0E57-EA47-82FF-0208D049DD2B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43E-A2A1-9E4B-8014-490C255B59EA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EC18-1CA0-2C40-9418-A8CB70A878CD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027E-D532-D44E-8388-2C37B68F3464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DDCC-01E7-5F45-9F0B-6F1D195D2786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F3DF-A9F8-3048-A32E-708896F06A71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DD09-C450-2945-B2EE-F991DE4C8250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9979-A56B-6D42-8E13-5A538B73EE93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EAC-3C2B-F44D-9948-A114C30A8F98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023"/>
            <a:ext cx="8229600" cy="729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5524"/>
            <a:ext cx="8229600" cy="5533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45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78E85-2203-9344-AFF6-B79CA19F5281}" type="datetime1">
              <a:rPr lang="en-US" smtClean="0"/>
              <a:pPr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939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0240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structables.com/id/Arduino-Timer-Interrupts/" TargetMode="External"/><Relationship Id="rId3" Type="http://schemas.openxmlformats.org/officeDocument/2006/relationships/hyperlink" Target="http://letsmakerobots.com/node/2827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etsmakerobots.com/node/28278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120B: Lecture 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Timers and Scheduled Interrupts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 1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75789"/>
            <a:ext cx="8229600" cy="3013606"/>
          </a:xfrm>
        </p:spPr>
        <p:txBody>
          <a:bodyPr/>
          <a:lstStyle/>
          <a:p>
            <a:r>
              <a:rPr lang="en-US" dirty="0" smtClean="0"/>
              <a:t>From short datasheet</a:t>
            </a:r>
          </a:p>
          <a:p>
            <a:pPr lvl="1"/>
            <a:r>
              <a:rPr lang="en-US" dirty="0" smtClean="0"/>
              <a:t>page reference is for full datasheet</a:t>
            </a:r>
          </a:p>
          <a:p>
            <a:r>
              <a:rPr lang="en-US" dirty="0" smtClean="0"/>
              <a:t>Note 16-bit quantities need two registers apiece</a:t>
            </a:r>
          </a:p>
          <a:p>
            <a:pPr lvl="1"/>
            <a:r>
              <a:rPr lang="en-US" dirty="0" smtClean="0"/>
              <a:t>H and L for high and low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71120" y="955524"/>
            <a:ext cx="9072880" cy="2491792"/>
            <a:chOff x="71120" y="955524"/>
            <a:chExt cx="9072880" cy="249179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120" y="955524"/>
              <a:ext cx="9072880" cy="29464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120" y="1205766"/>
              <a:ext cx="9072880" cy="194056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120" y="3118452"/>
              <a:ext cx="9072880" cy="1828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120" y="3274596"/>
              <a:ext cx="9072880" cy="17272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TCCR1A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6187"/>
            <a:ext cx="8229600" cy="354377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Upper bits are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ompare </a:t>
            </a:r>
            <a:r>
              <a:rPr lang="en-US" dirty="0" smtClean="0">
                <a:solidFill>
                  <a:srgbClr val="8064A2"/>
                </a:solidFill>
              </a:rPr>
              <a:t>O</a:t>
            </a:r>
            <a:r>
              <a:rPr lang="en-US" dirty="0" smtClean="0"/>
              <a:t>utput </a:t>
            </a:r>
            <a:r>
              <a:rPr lang="en-US" dirty="0" smtClean="0">
                <a:solidFill>
                  <a:srgbClr val="8064A2"/>
                </a:solidFill>
              </a:rPr>
              <a:t>M</a:t>
            </a:r>
            <a:r>
              <a:rPr lang="en-US" dirty="0" smtClean="0"/>
              <a:t>ode</a:t>
            </a:r>
          </a:p>
          <a:p>
            <a:pPr lvl="1"/>
            <a:r>
              <a:rPr lang="en-US" dirty="0" smtClean="0"/>
              <a:t>sets behavior of Compare Match condition</a:t>
            </a:r>
          </a:p>
          <a:p>
            <a:pPr lvl="1"/>
            <a:r>
              <a:rPr lang="en-US" dirty="0" smtClean="0"/>
              <a:t>can toggle, clear or set OCR bits on Compare Match condition</a:t>
            </a:r>
          </a:p>
          <a:p>
            <a:r>
              <a:rPr lang="en-US" dirty="0" smtClean="0"/>
              <a:t>Lower bits are 2/4 </a:t>
            </a:r>
            <a:r>
              <a:rPr lang="en-US" dirty="0" smtClean="0">
                <a:solidFill>
                  <a:srgbClr val="8064A2"/>
                </a:solidFill>
              </a:rPr>
              <a:t>W</a:t>
            </a:r>
            <a:r>
              <a:rPr lang="en-US" dirty="0" smtClean="0"/>
              <a:t>aveform </a:t>
            </a:r>
            <a:r>
              <a:rPr lang="en-US" dirty="0" smtClean="0">
                <a:solidFill>
                  <a:srgbClr val="8064A2"/>
                </a:solidFill>
              </a:rPr>
              <a:t>G</a:t>
            </a:r>
            <a:r>
              <a:rPr lang="en-US" dirty="0" smtClean="0"/>
              <a:t>eneration </a:t>
            </a:r>
            <a:r>
              <a:rPr lang="en-US" dirty="0" smtClean="0">
                <a:solidFill>
                  <a:srgbClr val="8064A2"/>
                </a:solidFill>
              </a:rPr>
              <a:t>M</a:t>
            </a:r>
            <a:r>
              <a:rPr lang="en-US" dirty="0" smtClean="0"/>
              <a:t>ode controls</a:t>
            </a:r>
          </a:p>
          <a:p>
            <a:pPr lvl="1"/>
            <a:r>
              <a:rPr lang="en-US" dirty="0" smtClean="0"/>
              <a:t>other two are in </a:t>
            </a:r>
            <a:r>
              <a:rPr lang="en-US" dirty="0" smtClean="0">
                <a:solidFill>
                  <a:srgbClr val="F79646"/>
                </a:solidFill>
              </a:rPr>
              <a:t>TCCR1B</a:t>
            </a:r>
          </a:p>
          <a:p>
            <a:pPr lvl="1"/>
            <a:r>
              <a:rPr lang="en-US" dirty="0" smtClean="0"/>
              <a:t>16 possibilities, the ones we’re likely interested in:</a:t>
            </a:r>
          </a:p>
          <a:p>
            <a:pPr lvl="2"/>
            <a:r>
              <a:rPr lang="en-US" dirty="0" smtClean="0">
                <a:solidFill>
                  <a:srgbClr val="F79646"/>
                </a:solidFill>
              </a:rPr>
              <a:t>CTC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lear </a:t>
            </a:r>
            <a:r>
              <a:rPr lang="en-US" dirty="0" smtClean="0">
                <a:solidFill>
                  <a:srgbClr val="8064A2"/>
                </a:solidFill>
              </a:rPr>
              <a:t>T</a:t>
            </a:r>
            <a:r>
              <a:rPr lang="en-US" dirty="0" smtClean="0"/>
              <a:t>imer on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ompare match (so starts count all over)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798286"/>
            <a:ext cx="8712200" cy="9779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35042" y="4905306"/>
            <a:ext cx="9083040" cy="1263584"/>
            <a:chOff x="60960" y="5319962"/>
            <a:chExt cx="9083040" cy="126358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60" y="5319962"/>
              <a:ext cx="9083040" cy="99568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60" y="6288906"/>
              <a:ext cx="9083040" cy="2946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TCCR1B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5526"/>
            <a:ext cx="8229600" cy="169530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We’ve seen this before, for </a:t>
            </a:r>
            <a:r>
              <a:rPr lang="en-US" dirty="0" err="1" smtClean="0"/>
              <a:t>prescaling</a:t>
            </a:r>
            <a:endParaRPr lang="en-US" dirty="0" smtClean="0"/>
          </a:p>
          <a:p>
            <a:pPr lvl="1"/>
            <a:r>
              <a:rPr lang="en-US" dirty="0" smtClean="0"/>
              <a:t>two bits for Input Capture (noise cancel and edge sense)</a:t>
            </a:r>
          </a:p>
          <a:p>
            <a:pPr lvl="1"/>
            <a:r>
              <a:rPr lang="en-US" dirty="0" smtClean="0"/>
              <a:t>has upper two bits of </a:t>
            </a:r>
            <a:r>
              <a:rPr lang="en-US" dirty="0" smtClean="0">
                <a:solidFill>
                  <a:srgbClr val="F79646"/>
                </a:solidFill>
              </a:rPr>
              <a:t>WGM1</a:t>
            </a:r>
          </a:p>
          <a:p>
            <a:pPr lvl="1"/>
            <a:r>
              <a:rPr lang="en-US" dirty="0" smtClean="0"/>
              <a:t>has three </a:t>
            </a:r>
            <a:r>
              <a:rPr lang="en-US" dirty="0" smtClean="0">
                <a:solidFill>
                  <a:schemeClr val="accent6"/>
                </a:solidFill>
              </a:rPr>
              <a:t>CS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lock </a:t>
            </a:r>
            <a:r>
              <a:rPr lang="en-US" dirty="0" smtClean="0">
                <a:solidFill>
                  <a:srgbClr val="8064A2"/>
                </a:solidFill>
              </a:rPr>
              <a:t>S</a:t>
            </a:r>
            <a:r>
              <a:rPr lang="en-US" dirty="0" smtClean="0"/>
              <a:t>elect) bits for </a:t>
            </a:r>
            <a:r>
              <a:rPr lang="en-US" dirty="0" err="1" smtClean="0"/>
              <a:t>prescaling</a:t>
            </a:r>
            <a:r>
              <a:rPr lang="en-US" dirty="0" smtClean="0"/>
              <a:t>, or ext. clock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" y="914478"/>
            <a:ext cx="8648700" cy="1003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907" y="3742663"/>
            <a:ext cx="7162800" cy="282448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646"/>
                </a:solidFill>
              </a:rPr>
              <a:t>OCR1A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79646"/>
                </a:solidFill>
              </a:rPr>
              <a:t>TIMSK1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0186"/>
            <a:ext cx="8229600" cy="4459209"/>
          </a:xfrm>
        </p:spPr>
        <p:txBody>
          <a:bodyPr/>
          <a:lstStyle/>
          <a:p>
            <a:r>
              <a:rPr lang="en-US" dirty="0" smtClean="0"/>
              <a:t>This is the value against which </a:t>
            </a:r>
            <a:r>
              <a:rPr lang="en-US" dirty="0" smtClean="0">
                <a:solidFill>
                  <a:srgbClr val="F79646"/>
                </a:solidFill>
              </a:rPr>
              <a:t>TCNT1 </a:t>
            </a:r>
            <a:r>
              <a:rPr lang="en-US" dirty="0" smtClean="0"/>
              <a:t>(L &amp; H) is compared (also a </a:t>
            </a:r>
            <a:r>
              <a:rPr lang="en-US" dirty="0" smtClean="0">
                <a:solidFill>
                  <a:schemeClr val="accent6"/>
                </a:solidFill>
              </a:rPr>
              <a:t>OCR1B </a:t>
            </a:r>
            <a:r>
              <a:rPr lang="en-US" dirty="0" smtClean="0"/>
              <a:t>for alternate value)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79646"/>
                </a:solidFill>
              </a:rPr>
              <a:t>TIMSK1 </a:t>
            </a:r>
            <a:r>
              <a:rPr lang="en-US" dirty="0" smtClean="0"/>
              <a:t>controls what generates interrupts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ICIE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8064A2"/>
                </a:solidFill>
              </a:rPr>
              <a:t>I</a:t>
            </a:r>
            <a:r>
              <a:rPr lang="en-US" dirty="0" smtClean="0"/>
              <a:t>nput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apture </a:t>
            </a:r>
            <a:r>
              <a:rPr lang="en-US" dirty="0" smtClean="0">
                <a:solidFill>
                  <a:srgbClr val="8064A2"/>
                </a:solidFill>
              </a:rPr>
              <a:t>I</a:t>
            </a:r>
            <a:r>
              <a:rPr lang="en-US" dirty="0" smtClean="0"/>
              <a:t>nterrupt </a:t>
            </a:r>
            <a:r>
              <a:rPr lang="en-US" dirty="0" smtClean="0">
                <a:solidFill>
                  <a:srgbClr val="8064A2"/>
                </a:solidFill>
              </a:rPr>
              <a:t>E</a:t>
            </a:r>
            <a:r>
              <a:rPr lang="en-US" dirty="0" smtClean="0"/>
              <a:t>nable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OCIE A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F79646"/>
                </a:solidFill>
              </a:rPr>
              <a:t>B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064A2"/>
                </a:solidFill>
              </a:rPr>
              <a:t>O</a:t>
            </a:r>
            <a:r>
              <a:rPr lang="en-US" dirty="0" smtClean="0"/>
              <a:t>utput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ompare Match </a:t>
            </a:r>
            <a:r>
              <a:rPr lang="en-US" dirty="0" smtClean="0">
                <a:solidFill>
                  <a:srgbClr val="8064A2"/>
                </a:solidFill>
              </a:rPr>
              <a:t>I</a:t>
            </a:r>
            <a:r>
              <a:rPr lang="en-US" dirty="0" smtClean="0"/>
              <a:t>nterrupt </a:t>
            </a:r>
            <a:r>
              <a:rPr lang="en-US" dirty="0" smtClean="0">
                <a:solidFill>
                  <a:srgbClr val="8064A2"/>
                </a:solidFill>
              </a:rPr>
              <a:t>E</a:t>
            </a:r>
            <a:r>
              <a:rPr lang="en-US" dirty="0" smtClean="0"/>
              <a:t>nable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TOIE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8064A2"/>
                </a:solidFill>
              </a:rPr>
              <a:t>T</a:t>
            </a:r>
            <a:r>
              <a:rPr lang="en-US" dirty="0" smtClean="0"/>
              <a:t>imer </a:t>
            </a:r>
            <a:r>
              <a:rPr lang="en-US" dirty="0" smtClean="0">
                <a:solidFill>
                  <a:srgbClr val="8064A2"/>
                </a:solidFill>
              </a:rPr>
              <a:t>O</a:t>
            </a:r>
            <a:r>
              <a:rPr lang="en-US" dirty="0" smtClean="0"/>
              <a:t>verflow </a:t>
            </a:r>
            <a:r>
              <a:rPr lang="en-US" dirty="0" smtClean="0">
                <a:solidFill>
                  <a:srgbClr val="8064A2"/>
                </a:solidFill>
              </a:rPr>
              <a:t>I</a:t>
            </a:r>
            <a:r>
              <a:rPr lang="en-US" dirty="0" smtClean="0"/>
              <a:t>nterrupt </a:t>
            </a:r>
            <a:r>
              <a:rPr lang="en-US" dirty="0" smtClean="0">
                <a:solidFill>
                  <a:srgbClr val="8064A2"/>
                </a:solidFill>
              </a:rPr>
              <a:t>E</a:t>
            </a:r>
            <a:r>
              <a:rPr lang="en-US" dirty="0" smtClean="0"/>
              <a:t>nable: when counter wraps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50" y="798286"/>
            <a:ext cx="8674100" cy="1231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950" y="2998748"/>
            <a:ext cx="8674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Finally, </a:t>
            </a:r>
            <a:r>
              <a:rPr lang="en-US" dirty="0" smtClean="0">
                <a:solidFill>
                  <a:srgbClr val="F79646"/>
                </a:solidFill>
              </a:rPr>
              <a:t>TIFR1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820"/>
            <a:ext cx="8394700" cy="4584575"/>
          </a:xfrm>
        </p:spPr>
        <p:txBody>
          <a:bodyPr/>
          <a:lstStyle/>
          <a:p>
            <a:r>
              <a:rPr lang="en-US" dirty="0" smtClean="0">
                <a:solidFill>
                  <a:srgbClr val="8064A2"/>
                </a:solidFill>
              </a:rPr>
              <a:t>T</a:t>
            </a:r>
            <a:r>
              <a:rPr lang="en-US" dirty="0" smtClean="0"/>
              <a:t>imer</a:t>
            </a:r>
            <a:r>
              <a:rPr lang="en-US" dirty="0" smtClean="0">
                <a:solidFill>
                  <a:srgbClr val="8064A2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064A2"/>
                </a:solidFill>
              </a:rPr>
              <a:t>I</a:t>
            </a:r>
            <a:r>
              <a:rPr lang="en-US" dirty="0" smtClean="0"/>
              <a:t>nterrupt </a:t>
            </a:r>
            <a:r>
              <a:rPr lang="en-US" dirty="0" smtClean="0">
                <a:solidFill>
                  <a:srgbClr val="8064A2"/>
                </a:solidFill>
              </a:rPr>
              <a:t>F</a:t>
            </a:r>
            <a:r>
              <a:rPr lang="en-US" dirty="0" smtClean="0"/>
              <a:t>lag </a:t>
            </a:r>
            <a:r>
              <a:rPr lang="en-US" dirty="0" smtClean="0">
                <a:solidFill>
                  <a:srgbClr val="8064A2"/>
                </a:solidFill>
              </a:rPr>
              <a:t>R</a:t>
            </a:r>
            <a:r>
              <a:rPr lang="en-US" dirty="0" smtClean="0"/>
              <a:t>egister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ICF1 </a:t>
            </a:r>
            <a:r>
              <a:rPr lang="en-US" dirty="0" smtClean="0"/>
              <a:t>set if </a:t>
            </a:r>
            <a:r>
              <a:rPr lang="en-US" dirty="0" smtClean="0">
                <a:solidFill>
                  <a:srgbClr val="8064A2"/>
                </a:solidFill>
              </a:rPr>
              <a:t>I</a:t>
            </a:r>
            <a:r>
              <a:rPr lang="en-US" dirty="0" smtClean="0"/>
              <a:t>nternal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apture interrupt has occurred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OCF1B</a:t>
            </a:r>
            <a:r>
              <a:rPr lang="en-US" dirty="0" smtClean="0"/>
              <a:t> set if </a:t>
            </a:r>
            <a:r>
              <a:rPr lang="en-US" dirty="0" smtClean="0">
                <a:solidFill>
                  <a:srgbClr val="8064A2"/>
                </a:solidFill>
              </a:rPr>
              <a:t>O</a:t>
            </a:r>
            <a:r>
              <a:rPr lang="en-US" dirty="0" smtClean="0"/>
              <a:t>utput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ompare match occurs on </a:t>
            </a:r>
            <a:r>
              <a:rPr lang="en-US" dirty="0" smtClean="0">
                <a:solidFill>
                  <a:srgbClr val="F79646"/>
                </a:solidFill>
              </a:rPr>
              <a:t>OCR1B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OCF1A</a:t>
            </a:r>
            <a:r>
              <a:rPr lang="en-US" dirty="0" smtClean="0"/>
              <a:t> set if </a:t>
            </a:r>
            <a:r>
              <a:rPr lang="en-US" dirty="0" smtClean="0">
                <a:solidFill>
                  <a:srgbClr val="8064A2"/>
                </a:solidFill>
              </a:rPr>
              <a:t>O</a:t>
            </a:r>
            <a:r>
              <a:rPr lang="en-US" dirty="0" smtClean="0"/>
              <a:t>utput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ompare match occurs on </a:t>
            </a:r>
            <a:r>
              <a:rPr lang="en-US" dirty="0" smtClean="0">
                <a:solidFill>
                  <a:srgbClr val="F79646"/>
                </a:solidFill>
              </a:rPr>
              <a:t>OCR1A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TOV1</a:t>
            </a:r>
            <a:r>
              <a:rPr lang="en-US" dirty="0" smtClean="0"/>
              <a:t> set if </a:t>
            </a:r>
            <a:r>
              <a:rPr lang="en-US" dirty="0" err="1" smtClean="0">
                <a:solidFill>
                  <a:srgbClr val="8064A2"/>
                </a:solidFill>
              </a:rPr>
              <a:t>OV</a:t>
            </a:r>
            <a:r>
              <a:rPr lang="en-US" dirty="0" err="1" smtClean="0"/>
              <a:t>erflow</a:t>
            </a:r>
            <a:r>
              <a:rPr lang="en-US" dirty="0" smtClean="0"/>
              <a:t> (wrap) occurs on counter (in certain modes)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879470"/>
            <a:ext cx="8559800" cy="952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Do with this Power?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set up an interrupt timer to change the state of an LED every 1.5 seconds</a:t>
            </a:r>
          </a:p>
          <a:p>
            <a:r>
              <a:rPr lang="en-US" dirty="0" smtClean="0"/>
              <a:t>Need </a:t>
            </a:r>
            <a:r>
              <a:rPr lang="en-US" dirty="0" smtClean="0">
                <a:solidFill>
                  <a:srgbClr val="F79646"/>
                </a:solidFill>
              </a:rPr>
              <a:t>TIMER1 </a:t>
            </a:r>
            <a:r>
              <a:rPr lang="en-US" dirty="0" smtClean="0"/>
              <a:t>if we want to </a:t>
            </a:r>
            <a:r>
              <a:rPr lang="en-US" dirty="0" smtClean="0"/>
              <a:t>reach beyond 16 ms</a:t>
            </a:r>
          </a:p>
          <a:p>
            <a:pPr lvl="1"/>
            <a:r>
              <a:rPr lang="en-US" dirty="0" err="1" smtClean="0"/>
              <a:t>prescale</a:t>
            </a:r>
            <a:r>
              <a:rPr lang="en-US" dirty="0" smtClean="0"/>
              <a:t> by 1024, so frequency is 15625 ticks/sec</a:t>
            </a:r>
          </a:p>
          <a:p>
            <a:pPr lvl="1"/>
            <a:r>
              <a:rPr lang="en-US" dirty="0" smtClean="0"/>
              <a:t>thus 1.5 seconds corresponds to 23437 ticks</a:t>
            </a:r>
          </a:p>
          <a:p>
            <a:r>
              <a:rPr lang="en-US" dirty="0" smtClean="0"/>
              <a:t>Set up registers: 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TCCR1A </a:t>
            </a:r>
            <a:r>
              <a:rPr lang="en-US" dirty="0" smtClean="0"/>
              <a:t>to </a:t>
            </a:r>
            <a:r>
              <a:rPr lang="en-US" dirty="0" smtClean="0"/>
              <a:t>0 (ignore COM1A; WGM10=WGM11=0 for CTC)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TCCR1B</a:t>
            </a:r>
            <a:r>
              <a:rPr lang="en-US" dirty="0" smtClean="0"/>
              <a:t>: set </a:t>
            </a:r>
            <a:r>
              <a:rPr lang="en-US" dirty="0" smtClean="0">
                <a:solidFill>
                  <a:srgbClr val="F79646"/>
                </a:solidFill>
              </a:rPr>
              <a:t>WGM12 </a:t>
            </a:r>
            <a:r>
              <a:rPr lang="en-US" dirty="0" smtClean="0"/>
              <a:t>(for CTC), </a:t>
            </a:r>
            <a:r>
              <a:rPr lang="en-US" dirty="0" smtClean="0">
                <a:solidFill>
                  <a:srgbClr val="F79646"/>
                </a:solidFill>
              </a:rPr>
              <a:t>CS12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79646"/>
                </a:solidFill>
              </a:rPr>
              <a:t>CS10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OCR1A </a:t>
            </a:r>
            <a:r>
              <a:rPr lang="en-US" dirty="0" smtClean="0"/>
              <a:t>to 23437 (</a:t>
            </a:r>
            <a:r>
              <a:rPr lang="en-US" dirty="0" smtClean="0">
                <a:solidFill>
                  <a:srgbClr val="F79646"/>
                </a:solidFill>
              </a:rPr>
              <a:t>OCR1AH </a:t>
            </a:r>
            <a:r>
              <a:rPr lang="en-US" dirty="0" smtClean="0"/>
              <a:t>= 91, </a:t>
            </a:r>
            <a:r>
              <a:rPr lang="en-US" dirty="0" smtClean="0">
                <a:solidFill>
                  <a:srgbClr val="F79646"/>
                </a:solidFill>
              </a:rPr>
              <a:t>OCR1AL </a:t>
            </a:r>
            <a:r>
              <a:rPr lang="en-US" dirty="0" smtClean="0"/>
              <a:t>to 141)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TIMSK1</a:t>
            </a:r>
            <a:r>
              <a:rPr lang="en-US" dirty="0" smtClean="0"/>
              <a:t>: set </a:t>
            </a:r>
            <a:r>
              <a:rPr lang="en-US" dirty="0" smtClean="0">
                <a:solidFill>
                  <a:srgbClr val="F79646"/>
                </a:solidFill>
              </a:rPr>
              <a:t>OCIE1A</a:t>
            </a:r>
          </a:p>
          <a:p>
            <a:r>
              <a:rPr lang="en-US" dirty="0" smtClean="0"/>
              <a:t>Make ISR function: </a:t>
            </a: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ISR(TIMER1_COMPA_vect){}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Interrupt-Driven LED blink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798286"/>
            <a:ext cx="8587808" cy="60016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const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LED=13;		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use on-board LED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volatile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state=0;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setup(){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pinMode(LED,OUTPUT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);	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set up LED for OUTPUT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TCCR1A = 0;			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clear ctrl register A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TCCR1B = 0;			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clear ctrl register B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TCCR1B |= (1 &lt;&lt; WGM12);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set bit for CTC mode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TCCR1B |= (1 &lt;&lt; CS12);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set bit 2 of 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prescaler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for 1024x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TCCR1B |= (1 &lt;&lt; CS10);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set bit 0 of 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prescaler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for 1024x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OCR1A = 23437;		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set L &amp; H bytes to 23437 (1.5 sec)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TIMSK1 |= (1 &lt;&lt; OCIE1A);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enable interrupt on OCR1A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TCNT1 = 0;			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reset counter to zero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loop(){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delay(10000);		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provide lengthy task to interrupt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ISR(TIMER1_COMPA_vect){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results in interrupt vector in 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asm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code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state += 1;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state %= 2;			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toggle state 1 --&gt; 0; 0 --&gt; 1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digitalWrite(LED,state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);	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export value to pin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endParaRPr lang="en-US" sz="1600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bit values WGM12, CS10, etc. are defined in, e.g., </a:t>
            </a:r>
            <a:r>
              <a:rPr lang="en-US" dirty="0" smtClean="0">
                <a:solidFill>
                  <a:schemeClr val="accent6"/>
                </a:solidFill>
              </a:rPr>
              <a:t>iom328p.h</a:t>
            </a:r>
          </a:p>
          <a:p>
            <a:pPr lvl="1"/>
            <a:r>
              <a:rPr lang="en-US" dirty="0" smtClean="0"/>
              <a:t>in </a:t>
            </a:r>
            <a:r>
              <a:rPr lang="en-US" dirty="0" smtClean="0">
                <a:solidFill>
                  <a:srgbClr val="3366FF"/>
                </a:solidFill>
              </a:rPr>
              <a:t>hardware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3366FF"/>
                </a:solidFill>
              </a:rPr>
              <a:t>tools</a:t>
            </a:r>
            <a:r>
              <a:rPr lang="en-US" dirty="0" smtClean="0"/>
              <a:t>/</a:t>
            </a:r>
            <a:r>
              <a:rPr lang="en-US" dirty="0" err="1" smtClean="0">
                <a:solidFill>
                  <a:srgbClr val="3366FF"/>
                </a:solidFill>
              </a:rPr>
              <a:t>avr</a:t>
            </a:r>
            <a:r>
              <a:rPr lang="en-US" dirty="0" err="1" smtClean="0"/>
              <a:t>/</a:t>
            </a:r>
            <a:r>
              <a:rPr lang="en-US" dirty="0" err="1" smtClean="0">
                <a:solidFill>
                  <a:srgbClr val="3366FF"/>
                </a:solidFill>
              </a:rPr>
              <a:t>avr</a:t>
            </a:r>
            <a:r>
              <a:rPr lang="en-US" dirty="0" err="1" smtClean="0"/>
              <a:t>/</a:t>
            </a:r>
            <a:r>
              <a:rPr lang="en-US" dirty="0" err="1" smtClean="0">
                <a:solidFill>
                  <a:srgbClr val="3366FF"/>
                </a:solidFill>
              </a:rPr>
              <a:t>include</a:t>
            </a:r>
            <a:r>
              <a:rPr lang="en-US" dirty="0" err="1" smtClean="0"/>
              <a:t>/</a:t>
            </a:r>
            <a:r>
              <a:rPr lang="en-US" dirty="0" err="1" smtClean="0">
                <a:solidFill>
                  <a:srgbClr val="3366FF"/>
                </a:solidFill>
              </a:rPr>
              <a:t>avr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for example: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2737" y="2708214"/>
            <a:ext cx="807144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CS10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CS11 1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CS12 2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WGM12 3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WGM13 4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ICES1 6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ICNC1 7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OCR1A _SFR_MEM16(0x88)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OCR1AL _SFR_MEM8(0x88)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OCR1AH _SFR_MEM8(0x89)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TIMER1_COMPA_vect _VECTOR(11)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 Timer1 Compare Match A</a:t>
            </a:r>
          </a:p>
          <a:p>
            <a:endParaRPr lang="en-US" sz="1600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the Interrupt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command </a:t>
            </a: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ISR(TIMER1_COMPA_vect)</a:t>
            </a:r>
            <a:r>
              <a:rPr lang="en-US" dirty="0" smtClean="0">
                <a:solidFill>
                  <a:srgbClr val="000000"/>
                </a:solidFill>
                <a:cs typeface="Courier"/>
              </a:rPr>
              <a:t> creates a “vector” pointing to the program memory location of the piece that is meant to service the interrupt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cs typeface="Courier"/>
              </a:rPr>
              <a:t>near beginning of assembly code listing:</a:t>
            </a:r>
          </a:p>
          <a:p>
            <a:pPr lvl="1"/>
            <a:endParaRPr lang="en-US" dirty="0" smtClean="0">
              <a:solidFill>
                <a:srgbClr val="000000"/>
              </a:solidFill>
              <a:cs typeface="Courier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  <a:cs typeface="Courier"/>
              </a:rPr>
              <a:t>vector 11 is specially defined in </a:t>
            </a:r>
            <a:r>
              <a:rPr lang="en-US" dirty="0" err="1" smtClean="0">
                <a:solidFill>
                  <a:srgbClr val="000000"/>
                </a:solidFill>
                <a:cs typeface="Courier"/>
              </a:rPr>
              <a:t>ATMega</a:t>
            </a:r>
            <a:r>
              <a:rPr lang="en-US" dirty="0" smtClean="0">
                <a:solidFill>
                  <a:srgbClr val="000000"/>
                </a:solidFill>
                <a:cs typeface="Courier"/>
              </a:rPr>
              <a:t> 328 to correspond to a comparison match to </a:t>
            </a:r>
            <a:r>
              <a:rPr lang="en-US" dirty="0" smtClean="0">
                <a:solidFill>
                  <a:schemeClr val="accent6"/>
                </a:solidFill>
                <a:cs typeface="Courier"/>
              </a:rPr>
              <a:t>OCR1A </a:t>
            </a:r>
            <a:r>
              <a:rPr lang="en-US" dirty="0" smtClean="0">
                <a:solidFill>
                  <a:srgbClr val="000000"/>
                </a:solidFill>
                <a:cs typeface="Courier"/>
              </a:rPr>
              <a:t>on timer 1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cs typeface="Courier"/>
              </a:rPr>
              <a:t>when this particular sort of interrupt is encountered, it’ll jump to program location </a:t>
            </a:r>
            <a:r>
              <a:rPr lang="en-US" dirty="0" smtClean="0">
                <a:solidFill>
                  <a:srgbClr val="3366FF"/>
                </a:solidFill>
                <a:cs typeface="Courier"/>
              </a:rPr>
              <a:t>0x100</a:t>
            </a:r>
            <a:r>
              <a:rPr lang="en-US" dirty="0" smtClean="0">
                <a:solidFill>
                  <a:srgbClr val="000000"/>
                </a:solidFill>
                <a:cs typeface="Courier"/>
              </a:rPr>
              <a:t>, where: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cs typeface="Courier"/>
              </a:rPr>
              <a:t>various working registers are </a:t>
            </a:r>
            <a:r>
              <a:rPr lang="en-US" dirty="0" err="1" smtClean="0">
                <a:solidFill>
                  <a:srgbClr val="008000"/>
                </a:solidFill>
                <a:cs typeface="Courier"/>
              </a:rPr>
              <a:t>PUSH</a:t>
            </a:r>
            <a:r>
              <a:rPr lang="en-US" dirty="0" err="1" smtClean="0">
                <a:solidFill>
                  <a:srgbClr val="000000"/>
                </a:solidFill>
                <a:cs typeface="Courier"/>
              </a:rPr>
              <a:t>ed</a:t>
            </a:r>
            <a:r>
              <a:rPr lang="en-US" dirty="0" smtClean="0">
                <a:solidFill>
                  <a:srgbClr val="000000"/>
                </a:solidFill>
                <a:cs typeface="Courier"/>
              </a:rPr>
              <a:t> onto the </a:t>
            </a:r>
            <a:r>
              <a:rPr lang="en-US" dirty="0" smtClean="0">
                <a:solidFill>
                  <a:schemeClr val="accent4"/>
                </a:solidFill>
                <a:cs typeface="Courier"/>
              </a:rPr>
              <a:t>STACK</a:t>
            </a:r>
          </a:p>
          <a:p>
            <a:pPr lvl="3"/>
            <a:r>
              <a:rPr lang="en-US" dirty="0" smtClean="0">
                <a:solidFill>
                  <a:srgbClr val="000000"/>
                </a:solidFill>
                <a:cs typeface="Courier"/>
              </a:rPr>
              <a:t>so the service function can use those registers for itself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cs typeface="Courier"/>
              </a:rPr>
              <a:t>the interrupt service functions are performed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cs typeface="Courier"/>
              </a:rPr>
              <a:t>the </a:t>
            </a:r>
            <a:r>
              <a:rPr lang="en-US" dirty="0" smtClean="0">
                <a:solidFill>
                  <a:srgbClr val="8064A2"/>
                </a:solidFill>
                <a:cs typeface="Courier"/>
              </a:rPr>
              <a:t>STACK </a:t>
            </a:r>
            <a:r>
              <a:rPr lang="en-US" dirty="0" smtClean="0">
                <a:solidFill>
                  <a:srgbClr val="000000"/>
                </a:solidFill>
                <a:cs typeface="Courier"/>
              </a:rPr>
              <a:t>contents are </a:t>
            </a:r>
            <a:r>
              <a:rPr lang="en-US" dirty="0" err="1" smtClean="0">
                <a:solidFill>
                  <a:srgbClr val="008000"/>
                </a:solidFill>
                <a:cs typeface="Courier"/>
              </a:rPr>
              <a:t>POP</a:t>
            </a:r>
            <a:r>
              <a:rPr lang="en-US" dirty="0" err="1" smtClean="0">
                <a:solidFill>
                  <a:srgbClr val="000000"/>
                </a:solidFill>
                <a:cs typeface="Courier"/>
              </a:rPr>
              <a:t>ped</a:t>
            </a:r>
            <a:r>
              <a:rPr lang="en-US" dirty="0" smtClean="0">
                <a:solidFill>
                  <a:srgbClr val="000000"/>
                </a:solidFill>
                <a:cs typeface="Courier"/>
              </a:rPr>
              <a:t> back into registers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cs typeface="Courier"/>
              </a:rPr>
              <a:t>the program counter is reloaded with the pre-interruption value</a:t>
            </a:r>
          </a:p>
          <a:p>
            <a:r>
              <a:rPr lang="en-US" dirty="0" smtClean="0">
                <a:solidFill>
                  <a:srgbClr val="000000"/>
                </a:solidFill>
                <a:cs typeface="Courier"/>
              </a:rPr>
              <a:t>The vector approach allows use of multiple interrupts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462011"/>
            <a:ext cx="8495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2c:   0c 94 80 00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jmp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0x100   ; 0x100 &lt;__vector_11&gt;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Custom PWM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67212"/>
            <a:ext cx="8229600" cy="3222183"/>
          </a:xfrm>
        </p:spPr>
        <p:txBody>
          <a:bodyPr/>
          <a:lstStyle/>
          <a:p>
            <a:r>
              <a:rPr lang="en-US" dirty="0" smtClean="0"/>
              <a:t>When time is up:</a:t>
            </a:r>
          </a:p>
          <a:p>
            <a:pPr lvl="1"/>
            <a:r>
              <a:rPr lang="en-US" dirty="0" smtClean="0"/>
              <a:t>if state == 1 (LED ON), set compare register to 2 seconds</a:t>
            </a:r>
          </a:p>
          <a:p>
            <a:pPr lvl="1"/>
            <a:r>
              <a:rPr lang="en-US" dirty="0" smtClean="0"/>
              <a:t>otherwise (LED OFF), set compare register to 1 second</a:t>
            </a:r>
          </a:p>
          <a:p>
            <a:r>
              <a:rPr lang="en-US" dirty="0" smtClean="0"/>
              <a:t>In this way, you can customize a PWM-like signal arbitrarily</a:t>
            </a:r>
          </a:p>
          <a:p>
            <a:pPr lvl="1"/>
            <a:r>
              <a:rPr lang="en-US" dirty="0" smtClean="0"/>
              <a:t>pretty sure this is what the Servo library is doing with </a:t>
            </a:r>
            <a:r>
              <a:rPr lang="en-US" dirty="0" smtClean="0">
                <a:solidFill>
                  <a:schemeClr val="accent6"/>
                </a:solidFill>
              </a:rPr>
              <a:t>TIMER1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6519" y="958888"/>
            <a:ext cx="738713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ISR(TIMER1_COMPA_vect)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if (state) OCR1A = 31248;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two seconds for OFF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else OCR1A = 15624;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one second for ON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state += 1;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state %= 2;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digitalWrite(LED,state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dirty="0" err="1" smtClean="0"/>
              <a:t>Arduino</a:t>
            </a:r>
            <a:r>
              <a:rPr lang="en-US" dirty="0" smtClean="0"/>
              <a:t> Uno/</a:t>
            </a:r>
            <a:r>
              <a:rPr lang="en-US" dirty="0" err="1" smtClean="0"/>
              <a:t>Nano</a:t>
            </a:r>
            <a:r>
              <a:rPr lang="en-US" dirty="0" smtClean="0"/>
              <a:t> (</a:t>
            </a:r>
            <a:r>
              <a:rPr lang="en-US" dirty="0" err="1" smtClean="0"/>
              <a:t>ATMega</a:t>
            </a:r>
            <a:r>
              <a:rPr lang="en-US" dirty="0" smtClean="0"/>
              <a:t> 328) </a:t>
            </a:r>
            <a:r>
              <a:rPr lang="en-US" dirty="0" smtClean="0"/>
              <a:t>has </a:t>
            </a:r>
            <a:r>
              <a:rPr lang="en-US" dirty="0" smtClean="0">
                <a:solidFill>
                  <a:srgbClr val="FF0000"/>
                </a:solidFill>
              </a:rPr>
              <a:t>three timers </a:t>
            </a:r>
            <a:r>
              <a:rPr lang="en-US" dirty="0" smtClean="0"/>
              <a:t>available to it (</a:t>
            </a:r>
            <a:r>
              <a:rPr lang="en-US" dirty="0" err="1" smtClean="0"/>
              <a:t>Arduino</a:t>
            </a:r>
            <a:r>
              <a:rPr lang="en-US" dirty="0" smtClean="0"/>
              <a:t> Mega has </a:t>
            </a:r>
            <a:r>
              <a:rPr lang="en-US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max frequency of each is </a:t>
            </a:r>
            <a:r>
              <a:rPr lang="en-US" dirty="0" smtClean="0">
                <a:solidFill>
                  <a:srgbClr val="3366FF"/>
                </a:solidFill>
              </a:rPr>
              <a:t>16 MHz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(as assembled)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TIMER0 </a:t>
            </a:r>
            <a:r>
              <a:rPr lang="en-US" dirty="0" smtClean="0"/>
              <a:t>is an 8-bit timer, with 1, 8, 64, 256, 1024 </a:t>
            </a:r>
            <a:r>
              <a:rPr lang="en-US" dirty="0" err="1" smtClean="0"/>
              <a:t>prescaler</a:t>
            </a:r>
            <a:r>
              <a:rPr lang="en-US" dirty="0" smtClean="0"/>
              <a:t> options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TIMER1 </a:t>
            </a:r>
            <a:r>
              <a:rPr lang="en-US" dirty="0" smtClean="0"/>
              <a:t>is a 16-bit timer, with 1, 8, 64, 256, 1024 </a:t>
            </a:r>
            <a:r>
              <a:rPr lang="en-US" dirty="0" err="1" smtClean="0"/>
              <a:t>prescaler</a:t>
            </a:r>
            <a:r>
              <a:rPr lang="en-US" dirty="0" smtClean="0"/>
              <a:t> options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TIMER2 </a:t>
            </a:r>
            <a:r>
              <a:rPr lang="en-US" dirty="0" smtClean="0"/>
              <a:t>is an 8-bit timer with 1, 8, 32, 64, 128, 256, 1024 </a:t>
            </a:r>
            <a:r>
              <a:rPr lang="en-US" dirty="0" err="1" smtClean="0"/>
              <a:t>prescaler</a:t>
            </a:r>
            <a:r>
              <a:rPr lang="en-US" dirty="0" smtClean="0"/>
              <a:t> options</a:t>
            </a:r>
          </a:p>
          <a:p>
            <a:r>
              <a:rPr lang="en-US" dirty="0" smtClean="0"/>
              <a:t>These timers, recall, are used for PWM pins </a:t>
            </a:r>
            <a:r>
              <a:rPr lang="en-US" dirty="0" smtClean="0">
                <a:solidFill>
                  <a:schemeClr val="accent4"/>
                </a:solidFill>
              </a:rPr>
              <a:t>5</a:t>
            </a:r>
            <a:r>
              <a:rPr lang="en-US" dirty="0" smtClean="0"/>
              <a:t>&amp;</a:t>
            </a:r>
            <a:r>
              <a:rPr lang="en-US" dirty="0" smtClean="0">
                <a:solidFill>
                  <a:schemeClr val="accent4"/>
                </a:solidFill>
              </a:rPr>
              <a:t>6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8064A2"/>
                </a:solidFill>
              </a:rPr>
              <a:t>9</a:t>
            </a:r>
            <a:r>
              <a:rPr lang="en-US" dirty="0" smtClean="0">
                <a:solidFill>
                  <a:srgbClr val="000000"/>
                </a:solidFill>
              </a:rPr>
              <a:t>&amp;</a:t>
            </a:r>
            <a:r>
              <a:rPr lang="en-US" dirty="0" smtClean="0">
                <a:solidFill>
                  <a:srgbClr val="8064A2"/>
                </a:solidFill>
              </a:rPr>
              <a:t>10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8064A2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&amp;</a:t>
            </a:r>
            <a:r>
              <a:rPr lang="en-US" dirty="0" smtClean="0">
                <a:solidFill>
                  <a:srgbClr val="8064A2"/>
                </a:solidFill>
              </a:rPr>
              <a:t>11</a:t>
            </a:r>
            <a:r>
              <a:rPr lang="en-US" dirty="0" smtClean="0"/>
              <a:t>, respectively</a:t>
            </a:r>
          </a:p>
          <a:p>
            <a:pPr lvl="1"/>
            <a:r>
              <a:rPr lang="en-US" dirty="0" smtClean="0"/>
              <a:t>we saw that we could change the PWM frequency by messing with the frequency </a:t>
            </a:r>
            <a:r>
              <a:rPr lang="en-US" dirty="0" err="1" smtClean="0"/>
              <a:t>prescaler</a:t>
            </a:r>
            <a:r>
              <a:rPr lang="en-US" dirty="0" smtClean="0"/>
              <a:t> values</a:t>
            </a:r>
          </a:p>
          <a:p>
            <a:pPr lvl="1"/>
            <a:r>
              <a:rPr lang="en-US" dirty="0" smtClean="0"/>
              <a:t>but PWM frequency is not the same as clock frequency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you want to respond to an external interrupt, and perform some follow-up action 2 seconds later</a:t>
            </a:r>
          </a:p>
          <a:p>
            <a:pPr lvl="1"/>
            <a:r>
              <a:rPr lang="en-US" dirty="0" smtClean="0"/>
              <a:t>external interrupt arranged via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attachInterrupt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r>
              <a:rPr lang="en-US" dirty="0" smtClean="0"/>
              <a:t>within service function, set up </a:t>
            </a:r>
            <a:r>
              <a:rPr lang="en-US" dirty="0" smtClean="0">
                <a:solidFill>
                  <a:schemeClr val="accent6"/>
                </a:solidFill>
              </a:rPr>
              <a:t>TIMER1 </a:t>
            </a:r>
            <a:r>
              <a:rPr lang="en-US" dirty="0" smtClean="0"/>
              <a:t>counter for timed interrupt</a:t>
            </a:r>
          </a:p>
          <a:p>
            <a:pPr lvl="1"/>
            <a:r>
              <a:rPr lang="en-US" dirty="0" smtClean="0"/>
              <a:t>in timer </a:t>
            </a:r>
            <a:r>
              <a:rPr lang="en-US" dirty="0" smtClean="0">
                <a:solidFill>
                  <a:srgbClr val="008000"/>
                </a:solidFill>
              </a:rPr>
              <a:t>ISR</a:t>
            </a:r>
            <a:r>
              <a:rPr lang="en-US" dirty="0" smtClean="0"/>
              <a:t>, reset </a:t>
            </a:r>
            <a:r>
              <a:rPr lang="en-US" dirty="0" smtClean="0">
                <a:solidFill>
                  <a:srgbClr val="F79646"/>
                </a:solidFill>
              </a:rPr>
              <a:t>TIMER1 </a:t>
            </a:r>
            <a:r>
              <a:rPr lang="en-US" dirty="0" smtClean="0"/>
              <a:t>to normal mode</a:t>
            </a:r>
          </a:p>
          <a:p>
            <a:pPr lvl="2"/>
            <a:r>
              <a:rPr lang="en-US" dirty="0" smtClean="0"/>
              <a:t>disable interrupt condition, or you’ll keep coming back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more on timer interrupts:</a:t>
            </a:r>
          </a:p>
          <a:p>
            <a:pPr lvl="1"/>
            <a:r>
              <a:rPr lang="en-US" dirty="0" smtClean="0">
                <a:hlinkClick r:id="rId2"/>
              </a:rPr>
              <a:t>http://www.instructables.com/id/Arduino-Timer-Interrupts/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http://letsmakerobots.com/node/28278</a:t>
            </a:r>
            <a:endParaRPr lang="en-US" dirty="0" smtClean="0"/>
          </a:p>
          <a:p>
            <a:r>
              <a:rPr lang="en-US" dirty="0" smtClean="0"/>
              <a:t>Announcements</a:t>
            </a:r>
          </a:p>
          <a:p>
            <a:pPr lvl="1"/>
            <a:r>
              <a:rPr lang="en-US" dirty="0" smtClean="0"/>
              <a:t>Will review proposals over weekend</a:t>
            </a:r>
          </a:p>
          <a:p>
            <a:pPr lvl="1"/>
            <a:r>
              <a:rPr lang="en-US" dirty="0" smtClean="0"/>
              <a:t>Offer feedback, redirect, order parts (some) early in week</a:t>
            </a:r>
          </a:p>
          <a:p>
            <a:pPr lvl="1"/>
            <a:r>
              <a:rPr lang="en-US" dirty="0" smtClean="0"/>
              <a:t>New Lab times:</a:t>
            </a:r>
          </a:p>
          <a:p>
            <a:pPr lvl="2"/>
            <a:r>
              <a:rPr lang="en-US" dirty="0" smtClean="0"/>
              <a:t>M</a:t>
            </a:r>
            <a:r>
              <a:rPr lang="en-US" dirty="0" smtClean="0"/>
              <a:t> 12−</a:t>
            </a:r>
            <a:r>
              <a:rPr lang="en-US" dirty="0" smtClean="0"/>
              <a:t>6; T 2−6; W</a:t>
            </a:r>
            <a:r>
              <a:rPr lang="en-US" dirty="0" smtClean="0"/>
              <a:t> 1−</a:t>
            </a:r>
            <a:r>
              <a:rPr lang="en-US" dirty="0" smtClean="0"/>
              <a:t>6; 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2−6,</a:t>
            </a:r>
            <a:r>
              <a:rPr lang="en-US" dirty="0" smtClean="0"/>
              <a:t> </a:t>
            </a:r>
            <a:r>
              <a:rPr lang="en-US" dirty="0" smtClean="0"/>
              <a:t>F</a:t>
            </a:r>
            <a:r>
              <a:rPr lang="en-US" dirty="0" smtClean="0"/>
              <a:t> 12−</a:t>
            </a:r>
            <a:r>
              <a:rPr lang="en-US" dirty="0" smtClean="0"/>
              <a:t>5</a:t>
            </a:r>
            <a:endParaRPr lang="en-US" dirty="0" smtClean="0"/>
          </a:p>
          <a:p>
            <a:pPr lvl="2"/>
            <a:r>
              <a:rPr lang="en-US" dirty="0" smtClean="0"/>
              <a:t>will have </a:t>
            </a:r>
            <a:r>
              <a:rPr lang="en-US" i="1" dirty="0" smtClean="0"/>
              <a:t>someone</a:t>
            </a:r>
            <a:r>
              <a:rPr lang="en-US" dirty="0" smtClean="0"/>
              <a:t> there,</a:t>
            </a:r>
            <a:r>
              <a:rPr lang="en-US" dirty="0" smtClean="0"/>
              <a:t> </a:t>
            </a:r>
            <a:r>
              <a:rPr lang="en-US" smtClean="0"/>
              <a:t>often two </a:t>
            </a:r>
            <a:r>
              <a:rPr lang="en-US" dirty="0" smtClean="0"/>
              <a:t>out of the three of us</a:t>
            </a:r>
          </a:p>
          <a:p>
            <a:pPr lvl="1"/>
            <a:r>
              <a:rPr lang="en-US" dirty="0" smtClean="0"/>
              <a:t>Light tracker demo/code/paragraphs due 2</a:t>
            </a:r>
            <a:r>
              <a:rPr lang="en-US" dirty="0" smtClean="0"/>
              <a:t>/11 </a:t>
            </a:r>
            <a:r>
              <a:rPr lang="en-US" dirty="0" smtClean="0"/>
              <a:t>or 2/</a:t>
            </a:r>
            <a:r>
              <a:rPr lang="en-US" dirty="0" smtClean="0"/>
              <a:t>12</a:t>
            </a:r>
          </a:p>
          <a:p>
            <a:pPr lvl="1"/>
            <a:r>
              <a:rPr lang="en-US" dirty="0" smtClean="0"/>
              <a:t>Midterm</a:t>
            </a:r>
            <a:r>
              <a:rPr lang="en-US" dirty="0" smtClean="0"/>
              <a:t> </a:t>
            </a:r>
            <a:r>
              <a:rPr lang="en-US" dirty="0" smtClean="0"/>
              <a:t>on</a:t>
            </a:r>
            <a:r>
              <a:rPr lang="en-US" dirty="0" smtClean="0"/>
              <a:t> </a:t>
            </a:r>
            <a:r>
              <a:rPr lang="en-US" dirty="0" smtClean="0"/>
              <a:t>Wednes</a:t>
            </a:r>
            <a:r>
              <a:rPr lang="en-US" dirty="0" smtClean="0"/>
              <a:t>day </a:t>
            </a:r>
            <a:r>
              <a:rPr lang="en-US" dirty="0" smtClean="0"/>
              <a:t>2/</a:t>
            </a:r>
            <a:r>
              <a:rPr lang="en-US" dirty="0" smtClean="0"/>
              <a:t>19 </a:t>
            </a:r>
            <a:r>
              <a:rPr lang="en-US" dirty="0" smtClean="0"/>
              <a:t>in class 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Prescaling</a:t>
            </a:r>
            <a:r>
              <a:rPr lang="en-US" dirty="0" smtClean="0"/>
              <a:t> &amp;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Arduino</a:t>
            </a:r>
            <a:r>
              <a:rPr lang="en-US" dirty="0" smtClean="0"/>
              <a:t> boards run the </a:t>
            </a:r>
            <a:r>
              <a:rPr lang="en-US" dirty="0" err="1" smtClean="0"/>
              <a:t>ATMega</a:t>
            </a:r>
            <a:r>
              <a:rPr lang="en-US" dirty="0" smtClean="0"/>
              <a:t> chip at 16 MHz</a:t>
            </a:r>
          </a:p>
          <a:p>
            <a:pPr lvl="1"/>
            <a:r>
              <a:rPr lang="en-US" dirty="0" smtClean="0"/>
              <a:t>so a </a:t>
            </a:r>
            <a:r>
              <a:rPr lang="en-US" dirty="0" err="1" smtClean="0"/>
              <a:t>prescaler</a:t>
            </a:r>
            <a:r>
              <a:rPr lang="en-US" dirty="0" smtClean="0"/>
              <a:t> of 1 results in a 16 MHz clock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prescaler</a:t>
            </a:r>
            <a:r>
              <a:rPr lang="en-US" dirty="0" smtClean="0"/>
              <a:t> of 1024 results in 15.625 kHz</a:t>
            </a:r>
          </a:p>
          <a:p>
            <a:r>
              <a:rPr lang="en-US" dirty="0" smtClean="0"/>
              <a:t>Recall the PWM table: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the top frequency is not 16 MHz, off by 256× and 512×</a:t>
            </a:r>
          </a:p>
          <a:p>
            <a:pPr lvl="1"/>
            <a:r>
              <a:rPr lang="en-US" dirty="0" smtClean="0"/>
              <a:t>this is because PWM is (presumably) counting a certain number of clock cycles (256 or 512) between</a:t>
            </a:r>
            <a:r>
              <a:rPr lang="en-US" dirty="0" smtClean="0"/>
              <a:t> actions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457200" y="2928499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393"/>
                <a:gridCol w="1062615"/>
                <a:gridCol w="1697593"/>
                <a:gridCol w="42289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PWM pins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scaler</a:t>
                      </a:r>
                      <a:r>
                        <a:rPr lang="en-US" dirty="0" smtClean="0"/>
                        <a:t> values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frequencies (Hz)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5,</a:t>
                      </a:r>
                      <a:r>
                        <a:rPr lang="en-US" baseline="0" dirty="0" smtClean="0"/>
                        <a:t>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TCCR0B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1, 2,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4, 5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62500, 7812,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977</a:t>
                      </a:r>
                      <a:r>
                        <a:rPr lang="en-US" baseline="0" dirty="0" smtClean="0"/>
                        <a:t>, 244, 61.0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9, 10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TCCR1B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1, 2,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dirty="0" smtClean="0"/>
                        <a:t>, 4,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31250, 3906,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488</a:t>
                      </a:r>
                      <a:r>
                        <a:rPr lang="en-US" dirty="0" smtClean="0"/>
                        <a:t>, 122, 30.5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3, 11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TCCR2B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1, 2, 3,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dirty="0" smtClean="0"/>
                        <a:t>, 5, 6,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31250, 3906, 977,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488</a:t>
                      </a:r>
                      <a:r>
                        <a:rPr lang="en-US" dirty="0" smtClean="0"/>
                        <a:t>, 244, 122, 30.5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Prescaling</a:t>
            </a:r>
            <a:r>
              <a:rPr lang="en-US" dirty="0" smtClean="0"/>
              <a:t> Implementation on-chip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97838"/>
            <a:ext cx="8229600" cy="89155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ATMega</a:t>
            </a:r>
            <a:r>
              <a:rPr lang="en-US" dirty="0" smtClean="0"/>
              <a:t> full datasheet</a:t>
            </a:r>
          </a:p>
          <a:p>
            <a:pPr lvl="1"/>
            <a:r>
              <a:rPr lang="en-US" dirty="0" smtClean="0"/>
              <a:t>CS bits decide which tap to output (note orig. clock in pos. 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795714"/>
            <a:ext cx="8572500" cy="48260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16200000" flipV="1">
            <a:off x="6217429" y="4856400"/>
            <a:ext cx="2021442" cy="5758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3732115" y="4133591"/>
            <a:ext cx="3615482" cy="2021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Prescaling</a:t>
            </a:r>
            <a:r>
              <a:rPr lang="en-US" dirty="0" smtClean="0"/>
              <a:t> for TIMER2: more taps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00" y="860346"/>
            <a:ext cx="8407400" cy="54483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4124117" y="3744853"/>
            <a:ext cx="890909" cy="3369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9802" y="3861471"/>
            <a:ext cx="3854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CSn0:CSn2 = 0 selects this: no clock out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646"/>
                </a:solidFill>
              </a:rPr>
              <a:t>TIMER0 </a:t>
            </a:r>
            <a:r>
              <a:rPr lang="en-US" dirty="0" smtClean="0"/>
              <a:t>is 8-bit (0−255)</a:t>
            </a:r>
          </a:p>
          <a:p>
            <a:pPr lvl="1"/>
            <a:r>
              <a:rPr lang="en-US" dirty="0" smtClean="0"/>
              <a:t>when </a:t>
            </a:r>
            <a:r>
              <a:rPr lang="en-US" dirty="0" err="1" smtClean="0"/>
              <a:t>prescaler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3366FF"/>
                </a:solidFill>
              </a:rPr>
              <a:t>1</a:t>
            </a:r>
            <a:r>
              <a:rPr lang="en-US" dirty="0" smtClean="0"/>
              <a:t>, reaches full count in </a:t>
            </a:r>
            <a:r>
              <a:rPr lang="en-US" dirty="0" smtClean="0">
                <a:solidFill>
                  <a:schemeClr val="accent6"/>
                </a:solidFill>
              </a:rPr>
              <a:t>16 </a:t>
            </a:r>
            <a:r>
              <a:rPr lang="en-US" dirty="0" smtClean="0">
                <a:solidFill>
                  <a:schemeClr val="accent6"/>
                </a:solidFill>
                <a:latin typeface="Symbol" charset="2"/>
                <a:cs typeface="Symbol" charset="2"/>
              </a:rPr>
              <a:t>m</a:t>
            </a:r>
            <a:r>
              <a:rPr lang="en-US" dirty="0" smtClean="0">
                <a:solidFill>
                  <a:schemeClr val="accent6"/>
                </a:solidFill>
              </a:rPr>
              <a:t>s</a:t>
            </a:r>
          </a:p>
          <a:p>
            <a:pPr lvl="1"/>
            <a:r>
              <a:rPr lang="en-US" dirty="0" smtClean="0"/>
              <a:t>when </a:t>
            </a:r>
            <a:r>
              <a:rPr lang="en-US" dirty="0" err="1" smtClean="0"/>
              <a:t>prescaler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3366FF"/>
                </a:solidFill>
              </a:rPr>
              <a:t>1024</a:t>
            </a:r>
            <a:r>
              <a:rPr lang="en-US" dirty="0" smtClean="0"/>
              <a:t>, full count in </a:t>
            </a:r>
            <a:r>
              <a:rPr lang="en-US" dirty="0" smtClean="0">
                <a:solidFill>
                  <a:srgbClr val="F79646"/>
                </a:solidFill>
              </a:rPr>
              <a:t>16.384 ms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TIMER1 </a:t>
            </a:r>
            <a:r>
              <a:rPr lang="en-US" dirty="0" smtClean="0"/>
              <a:t>is 16-bit (0−65536)</a:t>
            </a:r>
          </a:p>
          <a:p>
            <a:pPr lvl="1"/>
            <a:r>
              <a:rPr lang="en-US" dirty="0" smtClean="0"/>
              <a:t>when </a:t>
            </a:r>
            <a:r>
              <a:rPr lang="en-US" dirty="0" err="1" smtClean="0"/>
              <a:t>prescaler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3366FF"/>
                </a:solidFill>
              </a:rPr>
              <a:t>1</a:t>
            </a:r>
            <a:r>
              <a:rPr lang="en-US" dirty="0" smtClean="0"/>
              <a:t>, reaches full count in </a:t>
            </a:r>
            <a:r>
              <a:rPr lang="en-US" dirty="0" smtClean="0">
                <a:solidFill>
                  <a:srgbClr val="F79646"/>
                </a:solidFill>
              </a:rPr>
              <a:t>4.096 ms</a:t>
            </a:r>
          </a:p>
          <a:p>
            <a:pPr lvl="1"/>
            <a:r>
              <a:rPr lang="en-US" dirty="0" smtClean="0"/>
              <a:t>when </a:t>
            </a:r>
            <a:r>
              <a:rPr lang="en-US" dirty="0" err="1" smtClean="0"/>
              <a:t>prescaler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3366FF"/>
                </a:solidFill>
              </a:rPr>
              <a:t>1024</a:t>
            </a:r>
            <a:r>
              <a:rPr lang="en-US" dirty="0" smtClean="0"/>
              <a:t>, full count in </a:t>
            </a:r>
            <a:r>
              <a:rPr lang="en-US" dirty="0" smtClean="0">
                <a:solidFill>
                  <a:srgbClr val="F79646"/>
                </a:solidFill>
              </a:rPr>
              <a:t>4.194 seconds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TIMER2 </a:t>
            </a:r>
            <a:r>
              <a:rPr lang="en-US" dirty="0" smtClean="0"/>
              <a:t>is 8-bit (0−255)</a:t>
            </a:r>
          </a:p>
          <a:p>
            <a:pPr lvl="1"/>
            <a:r>
              <a:rPr lang="en-US" dirty="0" smtClean="0"/>
              <a:t>when </a:t>
            </a:r>
            <a:r>
              <a:rPr lang="en-US" dirty="0" err="1" smtClean="0"/>
              <a:t>prescaler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3366FF"/>
                </a:solidFill>
              </a:rPr>
              <a:t>1</a:t>
            </a:r>
            <a:r>
              <a:rPr lang="en-US" dirty="0" smtClean="0"/>
              <a:t>, reaches full count in </a:t>
            </a:r>
            <a:r>
              <a:rPr lang="en-US" dirty="0" smtClean="0">
                <a:solidFill>
                  <a:srgbClr val="F79646"/>
                </a:solidFill>
              </a:rPr>
              <a:t>16 </a:t>
            </a:r>
            <a:r>
              <a:rPr lang="en-US" dirty="0" smtClean="0">
                <a:solidFill>
                  <a:srgbClr val="F79646"/>
                </a:solidFill>
                <a:latin typeface="Symbol" charset="2"/>
                <a:cs typeface="Symbol" charset="2"/>
              </a:rPr>
              <a:t>m</a:t>
            </a:r>
            <a:r>
              <a:rPr lang="en-US" dirty="0" smtClean="0">
                <a:solidFill>
                  <a:srgbClr val="F79646"/>
                </a:solidFill>
              </a:rPr>
              <a:t>s</a:t>
            </a:r>
          </a:p>
          <a:p>
            <a:pPr lvl="1"/>
            <a:r>
              <a:rPr lang="en-US" dirty="0" smtClean="0"/>
              <a:t>when </a:t>
            </a:r>
            <a:r>
              <a:rPr lang="en-US" dirty="0" err="1" smtClean="0"/>
              <a:t>prescaler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3366FF"/>
                </a:solidFill>
              </a:rPr>
              <a:t>1024</a:t>
            </a:r>
            <a:r>
              <a:rPr lang="en-US" dirty="0" smtClean="0"/>
              <a:t>, full count in </a:t>
            </a:r>
            <a:r>
              <a:rPr lang="en-US" dirty="0" smtClean="0">
                <a:solidFill>
                  <a:srgbClr val="F79646"/>
                </a:solidFill>
              </a:rPr>
              <a:t>16.384 ms</a:t>
            </a:r>
          </a:p>
          <a:p>
            <a:r>
              <a:rPr lang="en-US" dirty="0" smtClean="0"/>
              <a:t>These wrap times set limits on timed interrupts</a:t>
            </a:r>
          </a:p>
          <a:p>
            <a:pPr lvl="1"/>
            <a:r>
              <a:rPr lang="en-US" dirty="0" smtClean="0"/>
              <a:t>makes </a:t>
            </a:r>
            <a:r>
              <a:rPr lang="en-US" dirty="0" smtClean="0">
                <a:solidFill>
                  <a:srgbClr val="008000"/>
                </a:solidFill>
              </a:rPr>
              <a:t>TIMER1 </a:t>
            </a:r>
            <a:r>
              <a:rPr lang="en-US" dirty="0" smtClean="0"/>
              <a:t>attractive, for its 16 bits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Timed 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Really handy to have timed action, despite whatever </a:t>
            </a: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loop()</a:t>
            </a:r>
            <a:r>
              <a:rPr lang="en-US" dirty="0" smtClean="0"/>
              <a:t> is doing</a:t>
            </a:r>
          </a:p>
          <a:p>
            <a:pPr lvl="1"/>
            <a:r>
              <a:rPr lang="en-US" dirty="0" smtClean="0"/>
              <a:t>could check for serial</a:t>
            </a:r>
            <a:r>
              <a:rPr lang="en-US" dirty="0" smtClean="0"/>
              <a:t> or other input </a:t>
            </a:r>
            <a:r>
              <a:rPr lang="en-US" dirty="0" smtClean="0"/>
              <a:t>on a regular basis</a:t>
            </a:r>
          </a:p>
          <a:p>
            <a:pPr lvl="1"/>
            <a:r>
              <a:rPr lang="en-US" dirty="0" smtClean="0"/>
              <a:t>could read analog signal for regular sampling</a:t>
            </a:r>
          </a:p>
          <a:p>
            <a:pPr lvl="1"/>
            <a:r>
              <a:rPr lang="en-US" dirty="0" smtClean="0"/>
              <a:t>could produce custom signal at specific frequency</a:t>
            </a:r>
          </a:p>
          <a:p>
            <a:r>
              <a:rPr lang="en-US" dirty="0" smtClean="0"/>
              <a:t>Idea is to set up timer so when it reaches specified count, it creates an interrupt</a:t>
            </a:r>
          </a:p>
          <a:p>
            <a:pPr lvl="1"/>
            <a:r>
              <a:rPr lang="en-US" dirty="0" smtClean="0"/>
              <a:t>and also resets counter to zero so cycle begins anew</a:t>
            </a:r>
          </a:p>
          <a:p>
            <a:r>
              <a:rPr lang="en-US" dirty="0" smtClean="0"/>
              <a:t>Interrupt Service Routine (</a:t>
            </a:r>
            <a:r>
              <a:rPr lang="en-US" dirty="0" smtClean="0">
                <a:solidFill>
                  <a:schemeClr val="accent4"/>
                </a:solidFill>
              </a:rPr>
              <a:t>ISR</a:t>
            </a:r>
            <a:r>
              <a:rPr lang="en-US" dirty="0" smtClean="0"/>
              <a:t>) should be short and </a:t>
            </a:r>
            <a:r>
              <a:rPr lang="en-US" dirty="0" smtClean="0"/>
              <a:t>sweet</a:t>
            </a:r>
          </a:p>
          <a:p>
            <a:pPr lvl="1"/>
            <a:r>
              <a:rPr lang="en-US" dirty="0" smtClean="0"/>
              <a:t>performs whatever periodic task you want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CAUTION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Messing with timer configurations can compromise other timer-based functions like </a:t>
            </a:r>
          </a:p>
          <a:p>
            <a:pPr lvl="1"/>
            <a:r>
              <a:rPr lang="en-US" dirty="0" smtClean="0"/>
              <a:t>PWM outputs: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analogWrite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>
                <a:cs typeface="Courier"/>
              </a:rPr>
              <a:t> (diff. pins </a:t>
            </a:r>
            <a:r>
              <a:rPr lang="en-US" dirty="0" err="1" smtClean="0">
                <a:cs typeface="Courier"/>
                <a:sym typeface="Wingdings"/>
              </a:rPr>
              <a:t></a:t>
            </a:r>
            <a:r>
              <a:rPr lang="en-US" dirty="0" smtClean="0">
                <a:cs typeface="Courier"/>
                <a:sym typeface="Wingdings"/>
              </a:rPr>
              <a:t> </a:t>
            </a:r>
            <a:r>
              <a:rPr lang="en-US" dirty="0" smtClean="0">
                <a:cs typeface="Courier"/>
              </a:rPr>
              <a:t>diff. timers)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delay()</a:t>
            </a:r>
            <a:r>
              <a:rPr lang="en-US" dirty="0" smtClean="0"/>
              <a:t> (uses </a:t>
            </a:r>
            <a:r>
              <a:rPr lang="en-US" dirty="0" smtClean="0">
                <a:solidFill>
                  <a:srgbClr val="F79646"/>
                </a:solidFill>
              </a:rPr>
              <a:t>timer0</a:t>
            </a:r>
            <a:r>
              <a:rPr lang="en-US" dirty="0" smtClean="0"/>
              <a:t>, depends on counter wrap)</a:t>
            </a:r>
            <a:endParaRPr lang="en-US" sz="20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millis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 and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micros() </a:t>
            </a:r>
            <a:r>
              <a:rPr lang="en-US" dirty="0" smtClean="0"/>
              <a:t>(uses </a:t>
            </a:r>
            <a:r>
              <a:rPr lang="en-US" dirty="0" smtClean="0">
                <a:solidFill>
                  <a:srgbClr val="F79646"/>
                </a:solidFill>
              </a:rPr>
              <a:t>timer0</a:t>
            </a:r>
            <a:r>
              <a:rPr lang="en-US" dirty="0" smtClean="0"/>
              <a:t>, dep. on wrap)</a:t>
            </a:r>
          </a:p>
          <a:p>
            <a:pPr lvl="1"/>
            <a:r>
              <a:rPr lang="en-US" dirty="0" smtClean="0"/>
              <a:t>Servo library (uses </a:t>
            </a:r>
            <a:r>
              <a:rPr lang="en-US" dirty="0" smtClean="0">
                <a:solidFill>
                  <a:srgbClr val="F79646"/>
                </a:solidFill>
              </a:rPr>
              <a:t>timer1</a:t>
            </a:r>
            <a:r>
              <a:rPr lang="en-US" dirty="0" smtClean="0"/>
              <a:t>)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tone() </a:t>
            </a:r>
            <a:r>
              <a:rPr lang="en-US" dirty="0" smtClean="0"/>
              <a:t>(uses </a:t>
            </a:r>
            <a:r>
              <a:rPr lang="en-US" dirty="0" smtClean="0">
                <a:solidFill>
                  <a:schemeClr val="accent6"/>
                </a:solidFill>
              </a:rPr>
              <a:t>timer2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but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delayMicroseconds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sz="2800" dirty="0" smtClean="0">
                <a:cs typeface="Courier"/>
              </a:rPr>
              <a:t> </a:t>
            </a:r>
            <a:r>
              <a:rPr lang="en-US" dirty="0" smtClean="0">
                <a:cs typeface="Courier"/>
              </a:rPr>
              <a:t>is okay (not timer-based)</a:t>
            </a:r>
          </a:p>
          <a:p>
            <a:pPr lvl="1"/>
            <a:r>
              <a:rPr lang="en-US" dirty="0" smtClean="0"/>
              <a:t>others?</a:t>
            </a:r>
          </a:p>
          <a:p>
            <a:r>
              <a:rPr lang="en-US" dirty="0" smtClean="0"/>
              <a:t>Be cognizant of which timer each function uses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http://letsmakerobots.com/node/28278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TIMER1 as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Relevant registers for setting up timer: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TCCR1A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8064A2"/>
                </a:solidFill>
              </a:rPr>
              <a:t>T</a:t>
            </a:r>
            <a:r>
              <a:rPr lang="en-US" dirty="0" smtClean="0"/>
              <a:t>imer/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ounter</a:t>
            </a:r>
            <a:r>
              <a:rPr lang="en-US" dirty="0" smtClean="0">
                <a:solidFill>
                  <a:srgbClr val="8064A2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ontrol </a:t>
            </a:r>
            <a:r>
              <a:rPr lang="en-US" dirty="0" smtClean="0">
                <a:solidFill>
                  <a:srgbClr val="8064A2"/>
                </a:solidFill>
              </a:rPr>
              <a:t>R</a:t>
            </a:r>
            <a:r>
              <a:rPr lang="en-US" dirty="0" smtClean="0"/>
              <a:t>egister </a:t>
            </a:r>
            <a:r>
              <a:rPr lang="en-US" dirty="0" smtClean="0">
                <a:solidFill>
                  <a:srgbClr val="8064A2"/>
                </a:solidFill>
              </a:rPr>
              <a:t>A</a:t>
            </a:r>
          </a:p>
          <a:p>
            <a:pPr lvl="2"/>
            <a:r>
              <a:rPr lang="en-US" dirty="0" smtClean="0"/>
              <a:t>sets up mode of operation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TCCR1B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8064A2"/>
                </a:solidFill>
              </a:rPr>
              <a:t>T</a:t>
            </a:r>
            <a:r>
              <a:rPr lang="en-US" dirty="0" smtClean="0"/>
              <a:t>imer/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ounter</a:t>
            </a:r>
            <a:r>
              <a:rPr lang="en-US" dirty="0" smtClean="0">
                <a:solidFill>
                  <a:srgbClr val="8064A2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ontrol </a:t>
            </a:r>
            <a:r>
              <a:rPr lang="en-US" dirty="0" smtClean="0">
                <a:solidFill>
                  <a:srgbClr val="8064A2"/>
                </a:solidFill>
              </a:rPr>
              <a:t>R</a:t>
            </a:r>
            <a:r>
              <a:rPr lang="en-US" dirty="0" smtClean="0"/>
              <a:t>egister </a:t>
            </a:r>
            <a:r>
              <a:rPr lang="en-US" dirty="0" smtClean="0">
                <a:solidFill>
                  <a:srgbClr val="8064A2"/>
                </a:solidFill>
              </a:rPr>
              <a:t>B</a:t>
            </a:r>
          </a:p>
          <a:p>
            <a:pPr lvl="2"/>
            <a:r>
              <a:rPr lang="en-US" dirty="0" smtClean="0"/>
              <a:t>more mode control, and </a:t>
            </a:r>
            <a:r>
              <a:rPr lang="en-US" dirty="0" err="1" smtClean="0"/>
              <a:t>prescaler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OCR1A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8064A2"/>
                </a:solidFill>
              </a:rPr>
              <a:t>O</a:t>
            </a:r>
            <a:r>
              <a:rPr lang="en-US" dirty="0" smtClean="0"/>
              <a:t>utput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r>
              <a:rPr lang="en-US" dirty="0" smtClean="0"/>
              <a:t>ompare </a:t>
            </a:r>
            <a:r>
              <a:rPr lang="en-US" dirty="0" smtClean="0">
                <a:solidFill>
                  <a:srgbClr val="8064A2"/>
                </a:solidFill>
              </a:rPr>
              <a:t>R</a:t>
            </a:r>
            <a:r>
              <a:rPr lang="en-US" dirty="0" smtClean="0"/>
              <a:t>egister </a:t>
            </a:r>
            <a:r>
              <a:rPr lang="en-US" dirty="0" smtClean="0">
                <a:solidFill>
                  <a:srgbClr val="8064A2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064A2"/>
                </a:solidFill>
              </a:rPr>
              <a:t>A</a:t>
            </a:r>
            <a:r>
              <a:rPr lang="en-US" dirty="0" smtClean="0"/>
              <a:t> (there’s also a B)</a:t>
            </a:r>
          </a:p>
          <a:p>
            <a:pPr lvl="2"/>
            <a:r>
              <a:rPr lang="en-US" dirty="0" smtClean="0"/>
              <a:t>value against which to compare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TIMSK1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8064A2"/>
                </a:solidFill>
              </a:rPr>
              <a:t>T</a:t>
            </a:r>
            <a:r>
              <a:rPr lang="en-US" dirty="0" smtClean="0"/>
              <a:t>imer</a:t>
            </a:r>
            <a:r>
              <a:rPr lang="en-US" dirty="0" smtClean="0">
                <a:solidFill>
                  <a:srgbClr val="8064A2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064A2"/>
                </a:solidFill>
              </a:rPr>
              <a:t>I</a:t>
            </a:r>
            <a:r>
              <a:rPr lang="en-US" dirty="0" smtClean="0"/>
              <a:t>nterrupt </a:t>
            </a:r>
            <a:r>
              <a:rPr lang="en-US" dirty="0" err="1" smtClean="0">
                <a:solidFill>
                  <a:srgbClr val="8064A2"/>
                </a:solidFill>
              </a:rPr>
              <a:t>M</a:t>
            </a:r>
            <a:r>
              <a:rPr lang="en-US" dirty="0" err="1" smtClean="0"/>
              <a:t>a</a:t>
            </a:r>
            <a:r>
              <a:rPr lang="en-US" dirty="0" err="1" smtClean="0">
                <a:solidFill>
                  <a:srgbClr val="8064A2"/>
                </a:solidFill>
              </a:rPr>
              <a:t>SK</a:t>
            </a:r>
            <a:r>
              <a:rPr lang="en-US" dirty="0" smtClean="0"/>
              <a:t> register</a:t>
            </a:r>
          </a:p>
          <a:p>
            <a:pPr lvl="2"/>
            <a:r>
              <a:rPr lang="en-US" dirty="0" smtClean="0"/>
              <a:t>selects which OCR to use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TIFR1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8064A2"/>
                </a:solidFill>
              </a:rPr>
              <a:t>T</a:t>
            </a:r>
            <a:r>
              <a:rPr lang="en-US" dirty="0" smtClean="0"/>
              <a:t>imer</a:t>
            </a:r>
            <a:r>
              <a:rPr lang="en-US" dirty="0" smtClean="0">
                <a:solidFill>
                  <a:srgbClr val="8064A2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064A2"/>
                </a:solidFill>
              </a:rPr>
              <a:t>I</a:t>
            </a:r>
            <a:r>
              <a:rPr lang="en-US" dirty="0" smtClean="0"/>
              <a:t>nterrupt </a:t>
            </a:r>
            <a:r>
              <a:rPr lang="en-US" dirty="0" smtClean="0">
                <a:solidFill>
                  <a:srgbClr val="8064A2"/>
                </a:solidFill>
              </a:rPr>
              <a:t>F</a:t>
            </a:r>
            <a:r>
              <a:rPr lang="en-US" dirty="0" smtClean="0"/>
              <a:t>lag </a:t>
            </a:r>
            <a:r>
              <a:rPr lang="en-US" dirty="0" smtClean="0">
                <a:solidFill>
                  <a:srgbClr val="8064A2"/>
                </a:solidFill>
              </a:rPr>
              <a:t>R</a:t>
            </a:r>
            <a:r>
              <a:rPr lang="en-US" dirty="0" smtClean="0"/>
              <a:t>egister</a:t>
            </a:r>
          </a:p>
          <a:p>
            <a:pPr lvl="2"/>
            <a:r>
              <a:rPr lang="en-US" dirty="0" smtClean="0"/>
              <a:t>contains info on tripped interrupt status</a:t>
            </a:r>
          </a:p>
          <a:p>
            <a:pPr lvl="1"/>
            <a:r>
              <a:rPr lang="en-US" dirty="0" smtClean="0">
                <a:solidFill>
                  <a:srgbClr val="F79646"/>
                </a:solidFill>
              </a:rPr>
              <a:t>TCNT1</a:t>
            </a:r>
            <a:r>
              <a:rPr lang="en-US" dirty="0" smtClean="0"/>
              <a:t>: actual 16-bit count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TCNT1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8064A2"/>
                </a:solidFill>
              </a:rPr>
              <a:t>OCR1A</a:t>
            </a:r>
            <a:r>
              <a:rPr lang="en-US" dirty="0" smtClean="0"/>
              <a:t> break into, e.g., </a:t>
            </a:r>
            <a:r>
              <a:rPr lang="en-US" dirty="0" smtClean="0">
                <a:solidFill>
                  <a:srgbClr val="8064A2"/>
                </a:solidFill>
              </a:rPr>
              <a:t>TCNT1H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8064A2"/>
                </a:solidFill>
              </a:rPr>
              <a:t>TCNT1L</a:t>
            </a:r>
            <a:r>
              <a:rPr lang="en-US" dirty="0" smtClean="0"/>
              <a:t> high and low bytes (registers) to accommodate 16 bits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3256</TotalTime>
  <Words>1976</Words>
  <Application>Microsoft Macintosh PowerPoint</Application>
  <PresentationFormat>On-screen Show (4:3)</PresentationFormat>
  <Paragraphs>258</Paragraphs>
  <Slides>21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Physics 120B: Lecture 12</vt:lpstr>
      <vt:lpstr>Timer Basics</vt:lpstr>
      <vt:lpstr>Prescaling &amp; Frequency</vt:lpstr>
      <vt:lpstr>Prescaling Implementation on-chip</vt:lpstr>
      <vt:lpstr>Prescaling for TIMER2: more taps</vt:lpstr>
      <vt:lpstr>Wrap Times</vt:lpstr>
      <vt:lpstr>Timed Interrupts</vt:lpstr>
      <vt:lpstr>CAUTION</vt:lpstr>
      <vt:lpstr>TIMER1 as Example</vt:lpstr>
      <vt:lpstr>Timer 1 Registers</vt:lpstr>
      <vt:lpstr>TCCR1A</vt:lpstr>
      <vt:lpstr>TCCR1B</vt:lpstr>
      <vt:lpstr>OCR1A and TIMSK1</vt:lpstr>
      <vt:lpstr>Finally, TIFR1</vt:lpstr>
      <vt:lpstr>What Do We Do with this Power?</vt:lpstr>
      <vt:lpstr>Example: Interrupt-Driven LED blink</vt:lpstr>
      <vt:lpstr>Comments on Code</vt:lpstr>
      <vt:lpstr>Handling the Interrupt</vt:lpstr>
      <vt:lpstr>A Custom PWM</vt:lpstr>
      <vt:lpstr>Nested Interrupts</vt:lpstr>
      <vt:lpstr>References and Announcements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 UCSD</dc:creator>
  <cp:lastModifiedBy>Tom Murphy</cp:lastModifiedBy>
  <cp:revision>165</cp:revision>
  <dcterms:created xsi:type="dcterms:W3CDTF">2014-02-06T16:45:46Z</dcterms:created>
  <dcterms:modified xsi:type="dcterms:W3CDTF">2014-02-07T19:42:37Z</dcterms:modified>
</cp:coreProperties>
</file>