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BD6F3-DCF3-C246-9223-9867FCEAA229}" type="datetimeFigureOut">
              <a:rPr lang="en-US" smtClean="0"/>
              <a:pPr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623B5-6B56-DE4E-A003-212EDD767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CCA3C-E4BF-A141-8B9B-1D3F128F901E}" type="datetimeFigureOut">
              <a:rPr lang="en-US" smtClean="0"/>
              <a:pPr/>
              <a:t>11/13/19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917AC-CE41-0D47-9B9A-B7799E61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9380DE-BE46-8D4B-8097-9FA2FB6A0EE9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1741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602A1-21CE-1744-AA91-8BBEA4ECA63C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10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58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D4FB4-1B4A-104D-920E-0F9110585728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11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78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C9613-797C-0A4A-9A7A-B3E0209A2A77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12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99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B73CC-FB5B-3944-8480-F5F7462E9B5E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13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19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4778B8-5401-4543-A19F-4963ADB849D2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14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40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D9339-B7FD-044A-AE1E-33874AF8523B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15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608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68534-40BD-634A-9449-13D04B1299FF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16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81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618F3-A3A4-AC4A-9BD6-7C5B8180081C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17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501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21988-74D2-A342-8731-A82133D62892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18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522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D865B-A2EA-194E-84C5-D744C4C1C2C1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19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542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2BE47-A0BA-4E47-AD0D-62BF9B40C60D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2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194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C073E-F96F-774C-9502-3665ED385EBA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20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563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B7968-BF8A-914F-9BE4-207240E83F6A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3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15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9EA92-4E11-814B-AC50-233E1F6400F2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4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35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0DCE2-5524-2140-AC0F-D416F3BDA3A3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5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56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DF3405-90F2-A344-B4B9-B195CD6A1490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6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76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20C03-79FD-DA44-B89A-A35080176824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7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97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578E8-6C81-144D-BE6C-963E7D5E1983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8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17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Op-Amps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1F17D-C1AC-E64C-9C9A-A0D17FF302C9}" type="slidenum">
              <a:rPr lang="en-US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9</a:t>
            </a:fld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37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9: Op Amps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9: Op Amps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9: Op Amps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9: Op Amps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F47D3-C745-A447-9761-8D8D0A2DC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9: Op Amps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9: Op Amps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9: Op Amps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9: Op Amps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9: Op Amps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9: Op Amps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9: Op Amps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9: Op Amps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9: Op Amps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UCSD Physics 122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Operational Amplifiers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990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Magic Rules</a:t>
            </a:r>
          </a:p>
          <a:p>
            <a:pPr eaLnBrk="1" hangingPunct="1">
              <a:defRPr/>
            </a:pPr>
            <a:r>
              <a:rPr lang="en-US"/>
              <a:t>Application Examples</a:t>
            </a:r>
          </a:p>
        </p:txBody>
      </p:sp>
      <p:pic>
        <p:nvPicPr>
          <p:cNvPr id="16388" name="Picture 9" descr="op-am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63813" y="912813"/>
            <a:ext cx="4065587" cy="304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819041-9616-8A40-821E-805C60827875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10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Non-inverting Amplifier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Now neg. terminal held at </a:t>
            </a:r>
            <a:r>
              <a:rPr lang="en-US" sz="2000" i="1"/>
              <a:t>V</a:t>
            </a:r>
            <a:r>
              <a:rPr lang="en-US" sz="2000" baseline="-25000"/>
              <a:t>in</a:t>
            </a:r>
            <a:r>
              <a:rPr lang="en-US" sz="2000"/>
              <a:t> </a:t>
            </a:r>
          </a:p>
          <a:p>
            <a:pPr lvl="1" eaLnBrk="1" hangingPunct="1">
              <a:defRPr/>
            </a:pPr>
            <a:r>
              <a:rPr lang="en-US" sz="1800"/>
              <a:t>so current through </a:t>
            </a:r>
            <a:r>
              <a:rPr lang="en-US" sz="1800" i="1"/>
              <a:t>R</a:t>
            </a:r>
            <a:r>
              <a:rPr lang="en-US" sz="1800" baseline="-25000"/>
              <a:t>1</a:t>
            </a:r>
            <a:r>
              <a:rPr lang="en-US" sz="1800"/>
              <a:t> is </a:t>
            </a:r>
            <a:r>
              <a:rPr lang="en-US" sz="1800" i="1"/>
              <a:t>I</a:t>
            </a:r>
            <a:r>
              <a:rPr lang="en-US" sz="1800" baseline="-25000"/>
              <a:t>f</a:t>
            </a:r>
            <a:r>
              <a:rPr lang="en-US" sz="1800"/>
              <a:t> = </a:t>
            </a:r>
            <a:r>
              <a:rPr lang="en-US" sz="1800" i="1"/>
              <a:t>V</a:t>
            </a:r>
            <a:r>
              <a:rPr lang="en-US" sz="1800" baseline="-25000"/>
              <a:t>in</a:t>
            </a:r>
            <a:r>
              <a:rPr lang="en-US" sz="1800"/>
              <a:t>/</a:t>
            </a:r>
            <a:r>
              <a:rPr lang="en-US" sz="1800" i="1"/>
              <a:t>R</a:t>
            </a:r>
            <a:r>
              <a:rPr lang="en-US" sz="1800" baseline="-25000"/>
              <a:t>1</a:t>
            </a:r>
            <a:r>
              <a:rPr lang="en-US" sz="1800"/>
              <a:t> (to left, into ground)</a:t>
            </a:r>
          </a:p>
          <a:p>
            <a:pPr eaLnBrk="1" hangingPunct="1">
              <a:defRPr/>
            </a:pPr>
            <a:r>
              <a:rPr lang="en-US" sz="2000"/>
              <a:t>This current cannot come from op-amp input</a:t>
            </a:r>
          </a:p>
          <a:p>
            <a:pPr lvl="1" eaLnBrk="1" hangingPunct="1">
              <a:defRPr/>
            </a:pPr>
            <a:r>
              <a:rPr lang="en-US" sz="1800"/>
              <a:t>so comes through </a:t>
            </a:r>
            <a:r>
              <a:rPr lang="en-US" sz="1800" i="1"/>
              <a:t>R</a:t>
            </a:r>
            <a:r>
              <a:rPr lang="en-US" sz="1800" baseline="-25000"/>
              <a:t>2</a:t>
            </a:r>
            <a:r>
              <a:rPr lang="en-US" sz="1800"/>
              <a:t> (delivered from op-amp output)</a:t>
            </a:r>
          </a:p>
          <a:p>
            <a:pPr lvl="1" eaLnBrk="1" hangingPunct="1">
              <a:defRPr/>
            </a:pPr>
            <a:r>
              <a:rPr lang="en-US" sz="1800"/>
              <a:t>voltage drop across </a:t>
            </a:r>
            <a:r>
              <a:rPr lang="en-US" sz="1800" i="1"/>
              <a:t>R</a:t>
            </a:r>
            <a:r>
              <a:rPr lang="en-US" sz="1800" baseline="-25000"/>
              <a:t>2</a:t>
            </a:r>
            <a:r>
              <a:rPr lang="en-US" sz="1800"/>
              <a:t> is </a:t>
            </a:r>
            <a:r>
              <a:rPr lang="en-US" sz="1800" i="1"/>
              <a:t>I</a:t>
            </a:r>
            <a:r>
              <a:rPr lang="en-US" sz="1800" baseline="-25000"/>
              <a:t>f</a:t>
            </a:r>
            <a:r>
              <a:rPr lang="en-US" sz="1800" i="1"/>
              <a:t>R</a:t>
            </a:r>
            <a:r>
              <a:rPr lang="en-US" sz="1800" baseline="-25000"/>
              <a:t>2</a:t>
            </a:r>
            <a:r>
              <a:rPr lang="en-US" sz="1800"/>
              <a:t> = </a:t>
            </a:r>
            <a:r>
              <a:rPr lang="en-US" sz="1800" i="1"/>
              <a:t>V</a:t>
            </a:r>
            <a:r>
              <a:rPr lang="en-US" sz="1800" baseline="-25000"/>
              <a:t>in</a:t>
            </a:r>
            <a:r>
              <a:rPr lang="en-US" sz="1800">
                <a:sym typeface="Symbol" charset="2"/>
              </a:rPr>
              <a:t>(</a:t>
            </a:r>
            <a:r>
              <a:rPr lang="en-US" sz="1800" i="1">
                <a:sym typeface="Symbol" charset="2"/>
              </a:rPr>
              <a:t>R</a:t>
            </a:r>
            <a:r>
              <a:rPr lang="en-US" sz="1800" baseline="-25000">
                <a:sym typeface="Symbol" charset="2"/>
              </a:rPr>
              <a:t>2</a:t>
            </a:r>
            <a:r>
              <a:rPr lang="en-US" sz="1800">
                <a:sym typeface="Symbol" charset="2"/>
              </a:rPr>
              <a:t>/</a:t>
            </a:r>
            <a:r>
              <a:rPr lang="en-US" sz="1800" i="1">
                <a:sym typeface="Symbol" charset="2"/>
              </a:rPr>
              <a:t>R</a:t>
            </a:r>
            <a:r>
              <a:rPr lang="en-US" sz="1800" baseline="-25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so that output is higher than neg. input terminal by</a:t>
            </a:r>
            <a:r>
              <a:rPr lang="en-US" sz="1800"/>
              <a:t> </a:t>
            </a:r>
            <a:r>
              <a:rPr lang="en-US" sz="1800" i="1"/>
              <a:t>V</a:t>
            </a:r>
            <a:r>
              <a:rPr lang="en-US" sz="1800" baseline="-25000"/>
              <a:t>in</a:t>
            </a:r>
            <a:r>
              <a:rPr lang="en-US" sz="1800">
                <a:sym typeface="Symbol" charset="2"/>
              </a:rPr>
              <a:t>(</a:t>
            </a:r>
            <a:r>
              <a:rPr lang="en-US" sz="1800" i="1">
                <a:sym typeface="Symbol" charset="2"/>
              </a:rPr>
              <a:t>R</a:t>
            </a:r>
            <a:r>
              <a:rPr lang="en-US" sz="1800" baseline="-25000">
                <a:sym typeface="Symbol" charset="2"/>
              </a:rPr>
              <a:t>2</a:t>
            </a:r>
            <a:r>
              <a:rPr lang="en-US" sz="1800">
                <a:sym typeface="Symbol" charset="2"/>
              </a:rPr>
              <a:t>/</a:t>
            </a:r>
            <a:r>
              <a:rPr lang="en-US" sz="1800" i="1">
                <a:sym typeface="Symbol" charset="2"/>
              </a:rPr>
              <a:t>R</a:t>
            </a:r>
            <a:r>
              <a:rPr lang="en-US" sz="1800" baseline="-25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 sz="1800" i="1">
                <a:solidFill>
                  <a:schemeClr val="accent2"/>
                </a:solidFill>
                <a:sym typeface="Symbol" charset="2"/>
              </a:rPr>
              <a:t>V</a:t>
            </a:r>
            <a:r>
              <a:rPr lang="en-US" sz="1800" baseline="-25000">
                <a:solidFill>
                  <a:schemeClr val="accent2"/>
                </a:solidFill>
                <a:sym typeface="Symbol" charset="2"/>
              </a:rPr>
              <a:t>out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 </a:t>
            </a:r>
            <a:r>
              <a:rPr lang="en-US" sz="1800">
                <a:sym typeface="Symbol" charset="2"/>
              </a:rPr>
              <a:t>= </a:t>
            </a:r>
            <a:r>
              <a:rPr lang="en-US" sz="1800" i="1">
                <a:sym typeface="Symbol" charset="2"/>
              </a:rPr>
              <a:t>V</a:t>
            </a:r>
            <a:r>
              <a:rPr lang="en-US" sz="1800" baseline="-25000">
                <a:sym typeface="Symbol" charset="2"/>
              </a:rPr>
              <a:t>in</a:t>
            </a:r>
            <a:r>
              <a:rPr lang="en-US" sz="1800">
                <a:sym typeface="Symbol" charset="2"/>
              </a:rPr>
              <a:t> +</a:t>
            </a:r>
            <a:r>
              <a:rPr lang="en-US" sz="1800"/>
              <a:t> </a:t>
            </a:r>
            <a:r>
              <a:rPr lang="en-US" sz="1800" i="1"/>
              <a:t>V</a:t>
            </a:r>
            <a:r>
              <a:rPr lang="en-US" sz="1800" baseline="-25000"/>
              <a:t>in</a:t>
            </a:r>
            <a:r>
              <a:rPr lang="en-US" sz="1800">
                <a:sym typeface="Symbol" charset="2"/>
              </a:rPr>
              <a:t>(</a:t>
            </a:r>
            <a:r>
              <a:rPr lang="en-US" sz="1800" i="1">
                <a:sym typeface="Symbol" charset="2"/>
              </a:rPr>
              <a:t>R</a:t>
            </a:r>
            <a:r>
              <a:rPr lang="en-US" sz="1800" baseline="-25000">
                <a:sym typeface="Symbol" charset="2"/>
              </a:rPr>
              <a:t>2</a:t>
            </a:r>
            <a:r>
              <a:rPr lang="en-US" sz="1800">
                <a:sym typeface="Symbol" charset="2"/>
              </a:rPr>
              <a:t>/</a:t>
            </a:r>
            <a:r>
              <a:rPr lang="en-US" sz="1800" i="1">
                <a:sym typeface="Symbol" charset="2"/>
              </a:rPr>
              <a:t>R</a:t>
            </a:r>
            <a:r>
              <a:rPr lang="en-US" sz="1800" baseline="-25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) </a:t>
            </a:r>
            <a:r>
              <a:rPr lang="en-US" sz="1800">
                <a:solidFill>
                  <a:schemeClr val="accent2"/>
                </a:solidFill>
              </a:rPr>
              <a:t>= </a:t>
            </a:r>
            <a:r>
              <a:rPr lang="en-US" sz="1800" i="1">
                <a:solidFill>
                  <a:schemeClr val="accent2"/>
                </a:solidFill>
              </a:rPr>
              <a:t>V</a:t>
            </a:r>
            <a:r>
              <a:rPr lang="en-US" sz="1800" baseline="-25000">
                <a:solidFill>
                  <a:schemeClr val="accent2"/>
                </a:solidFill>
              </a:rPr>
              <a:t>in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(1 + </a:t>
            </a:r>
            <a:r>
              <a:rPr lang="en-US" sz="1800" i="1">
                <a:solidFill>
                  <a:schemeClr val="accent2"/>
                </a:solidFill>
                <a:sym typeface="Symbol" charset="2"/>
              </a:rPr>
              <a:t>R</a:t>
            </a:r>
            <a:r>
              <a:rPr lang="en-US" sz="1800" baseline="-25000">
                <a:solidFill>
                  <a:schemeClr val="accent2"/>
                </a:solidFill>
                <a:sym typeface="Symbol" charset="2"/>
              </a:rPr>
              <a:t>2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/</a:t>
            </a:r>
            <a:r>
              <a:rPr lang="en-US" sz="1800" i="1">
                <a:solidFill>
                  <a:schemeClr val="accent2"/>
                </a:solidFill>
                <a:sym typeface="Symbol" charset="2"/>
              </a:rPr>
              <a:t>R</a:t>
            </a:r>
            <a:r>
              <a:rPr lang="en-US" sz="1800" baseline="-25000">
                <a:solidFill>
                  <a:schemeClr val="accent2"/>
                </a:solidFill>
                <a:sym typeface="Symbol" charset="2"/>
              </a:rPr>
              <a:t>1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thus gain is </a:t>
            </a:r>
            <a:r>
              <a:rPr lang="en-US" sz="1800">
                <a:solidFill>
                  <a:schemeClr val="hlink"/>
                </a:solidFill>
                <a:sym typeface="Symbol" charset="2"/>
              </a:rPr>
              <a:t>(1 + </a:t>
            </a:r>
            <a:r>
              <a:rPr lang="en-US" sz="1800" i="1">
                <a:solidFill>
                  <a:schemeClr val="hlink"/>
                </a:solidFill>
                <a:sym typeface="Symbol" charset="2"/>
              </a:rPr>
              <a:t>R</a:t>
            </a:r>
            <a:r>
              <a:rPr lang="en-US" sz="1800" baseline="-25000">
                <a:solidFill>
                  <a:schemeClr val="hlink"/>
                </a:solidFill>
                <a:sym typeface="Symbol" charset="2"/>
              </a:rPr>
              <a:t>2</a:t>
            </a:r>
            <a:r>
              <a:rPr lang="en-US" sz="1800">
                <a:solidFill>
                  <a:schemeClr val="hlink"/>
                </a:solidFill>
                <a:sym typeface="Symbol" charset="2"/>
              </a:rPr>
              <a:t>/</a:t>
            </a:r>
            <a:r>
              <a:rPr lang="en-US" sz="1800" i="1">
                <a:solidFill>
                  <a:schemeClr val="hlink"/>
                </a:solidFill>
                <a:sym typeface="Symbol" charset="2"/>
              </a:rPr>
              <a:t>R</a:t>
            </a:r>
            <a:r>
              <a:rPr lang="en-US" sz="1800" baseline="-25000">
                <a:solidFill>
                  <a:schemeClr val="hlink"/>
                </a:solidFill>
                <a:sym typeface="Symbol" charset="2"/>
              </a:rPr>
              <a:t>1</a:t>
            </a:r>
            <a:r>
              <a:rPr lang="en-US" sz="1800">
                <a:solidFill>
                  <a:schemeClr val="hlink"/>
                </a:solidFill>
                <a:sym typeface="Symbol" charset="2"/>
              </a:rPr>
              <a:t>)</a:t>
            </a:r>
            <a:r>
              <a:rPr lang="en-US" sz="1800">
                <a:sym typeface="Symbol" charset="2"/>
              </a:rPr>
              <a:t>, and is positive</a:t>
            </a:r>
          </a:p>
          <a:p>
            <a:pPr eaLnBrk="1" hangingPunct="1">
              <a:defRPr/>
            </a:pPr>
            <a:r>
              <a:rPr lang="en-US" sz="2000">
                <a:sym typeface="Symbol" charset="2"/>
              </a:rPr>
              <a:t>Current is </a:t>
            </a:r>
            <a:r>
              <a:rPr lang="en-US" sz="2000">
                <a:solidFill>
                  <a:schemeClr val="folHlink"/>
                </a:solidFill>
                <a:sym typeface="Symbol" charset="2"/>
              </a:rPr>
              <a:t>sourced</a:t>
            </a:r>
            <a:r>
              <a:rPr lang="en-US" sz="2000">
                <a:sym typeface="Symbol" charset="2"/>
              </a:rPr>
              <a:t> from op-amp output in this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1600200"/>
            <a:ext cx="2286000" cy="1219200"/>
            <a:chOff x="2064" y="868"/>
            <a:chExt cx="1440" cy="768"/>
          </a:xfrm>
        </p:grpSpPr>
        <p:sp>
          <p:nvSpPr>
            <p:cNvPr id="34841" name="AutoShape 5"/>
            <p:cNvSpPr>
              <a:spLocks noChangeArrowheads="1"/>
            </p:cNvSpPr>
            <p:nvPr/>
          </p:nvSpPr>
          <p:spPr bwMode="auto">
            <a:xfrm rot="5400000">
              <a:off x="2378" y="892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2" name="Text Box 6"/>
            <p:cNvSpPr txBox="1">
              <a:spLocks noChangeArrowheads="1"/>
            </p:cNvSpPr>
            <p:nvPr/>
          </p:nvSpPr>
          <p:spPr bwMode="auto">
            <a:xfrm>
              <a:off x="2400" y="954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34843" name="Text Box 7"/>
            <p:cNvSpPr txBox="1">
              <a:spLocks noChangeArrowheads="1"/>
            </p:cNvSpPr>
            <p:nvPr/>
          </p:nvSpPr>
          <p:spPr bwMode="auto">
            <a:xfrm>
              <a:off x="2400" y="1252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34844" name="Line 8"/>
            <p:cNvSpPr>
              <a:spLocks noChangeShapeType="1"/>
            </p:cNvSpPr>
            <p:nvPr/>
          </p:nvSpPr>
          <p:spPr bwMode="auto">
            <a:xfrm flipH="1">
              <a:off x="2064" y="1396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5" name="Line 9"/>
            <p:cNvSpPr>
              <a:spLocks noChangeShapeType="1"/>
            </p:cNvSpPr>
            <p:nvPr/>
          </p:nvSpPr>
          <p:spPr bwMode="auto">
            <a:xfrm flipH="1">
              <a:off x="2064" y="11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6" name="Line 10"/>
            <p:cNvSpPr>
              <a:spLocks noChangeShapeType="1"/>
            </p:cNvSpPr>
            <p:nvPr/>
          </p:nvSpPr>
          <p:spPr bwMode="auto">
            <a:xfrm>
              <a:off x="3120" y="125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824" name="Freeform 11"/>
          <p:cNvSpPr>
            <a:spLocks/>
          </p:cNvSpPr>
          <p:nvPr/>
        </p:nvSpPr>
        <p:spPr bwMode="auto">
          <a:xfrm>
            <a:off x="2514600" y="1830388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Freeform 12"/>
          <p:cNvSpPr>
            <a:spLocks/>
          </p:cNvSpPr>
          <p:nvPr/>
        </p:nvSpPr>
        <p:spPr bwMode="auto">
          <a:xfrm>
            <a:off x="3886200" y="1144588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6" name="Freeform 13"/>
          <p:cNvSpPr>
            <a:spLocks/>
          </p:cNvSpPr>
          <p:nvPr/>
        </p:nvSpPr>
        <p:spPr bwMode="auto">
          <a:xfrm>
            <a:off x="3429000" y="1296988"/>
            <a:ext cx="457200" cy="685800"/>
          </a:xfrm>
          <a:custGeom>
            <a:avLst/>
            <a:gdLst>
              <a:gd name="T0" fmla="*/ 0 w 288"/>
              <a:gd name="T1" fmla="*/ 1088707500 h 432"/>
              <a:gd name="T2" fmla="*/ 0 w 288"/>
              <a:gd name="T3" fmla="*/ 0 h 432"/>
              <a:gd name="T4" fmla="*/ 725805000 w 288"/>
              <a:gd name="T5" fmla="*/ 0 h 432"/>
              <a:gd name="T6" fmla="*/ 0 60000 65536"/>
              <a:gd name="T7" fmla="*/ 0 60000 65536"/>
              <a:gd name="T8" fmla="*/ 0 60000 65536"/>
              <a:gd name="T9" fmla="*/ 0 w 288"/>
              <a:gd name="T10" fmla="*/ 0 h 432"/>
              <a:gd name="T11" fmla="*/ 288 w 28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32">
                <a:moveTo>
                  <a:pt x="0" y="432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7" name="Freeform 14"/>
          <p:cNvSpPr>
            <a:spLocks/>
          </p:cNvSpPr>
          <p:nvPr/>
        </p:nvSpPr>
        <p:spPr bwMode="auto">
          <a:xfrm>
            <a:off x="4648200" y="1296988"/>
            <a:ext cx="457200" cy="914400"/>
          </a:xfrm>
          <a:custGeom>
            <a:avLst/>
            <a:gdLst>
              <a:gd name="T0" fmla="*/ 0 w 288"/>
              <a:gd name="T1" fmla="*/ 0 h 576"/>
              <a:gd name="T2" fmla="*/ 725805000 w 288"/>
              <a:gd name="T3" fmla="*/ 0 h 576"/>
              <a:gd name="T4" fmla="*/ 725805000 w 288"/>
              <a:gd name="T5" fmla="*/ 1451610000 h 576"/>
              <a:gd name="T6" fmla="*/ 0 60000 65536"/>
              <a:gd name="T7" fmla="*/ 0 60000 65536"/>
              <a:gd name="T8" fmla="*/ 0 60000 65536"/>
              <a:gd name="T9" fmla="*/ 0 w 288"/>
              <a:gd name="T10" fmla="*/ 0 h 576"/>
              <a:gd name="T11" fmla="*/ 288 w 288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76">
                <a:moveTo>
                  <a:pt x="0" y="0"/>
                </a:moveTo>
                <a:lnTo>
                  <a:pt x="288" y="0"/>
                </a:lnTo>
                <a:lnTo>
                  <a:pt x="288" y="57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8" name="Oval 15"/>
          <p:cNvSpPr>
            <a:spLocks noChangeArrowheads="1"/>
          </p:cNvSpPr>
          <p:nvPr/>
        </p:nvSpPr>
        <p:spPr bwMode="auto">
          <a:xfrm>
            <a:off x="3417888" y="19748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9" name="Oval 16"/>
          <p:cNvSpPr>
            <a:spLocks noChangeArrowheads="1"/>
          </p:cNvSpPr>
          <p:nvPr/>
        </p:nvSpPr>
        <p:spPr bwMode="auto">
          <a:xfrm>
            <a:off x="5100638" y="22034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209800" y="2286000"/>
            <a:ext cx="304800" cy="228600"/>
            <a:chOff x="2928" y="3600"/>
            <a:chExt cx="192" cy="144"/>
          </a:xfrm>
        </p:grpSpPr>
        <p:sp>
          <p:nvSpPr>
            <p:cNvPr id="34837" name="Line 18"/>
            <p:cNvSpPr>
              <a:spLocks noChangeShapeType="1"/>
            </p:cNvSpPr>
            <p:nvPr/>
          </p:nvSpPr>
          <p:spPr bwMode="auto">
            <a:xfrm>
              <a:off x="3024" y="3600"/>
              <a:ext cx="0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8" name="Line 19"/>
            <p:cNvSpPr>
              <a:spLocks noChangeShapeType="1"/>
            </p:cNvSpPr>
            <p:nvPr/>
          </p:nvSpPr>
          <p:spPr bwMode="auto">
            <a:xfrm>
              <a:off x="2928" y="3648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9" name="Line 20"/>
            <p:cNvSpPr>
              <a:spLocks noChangeShapeType="1"/>
            </p:cNvSpPr>
            <p:nvPr/>
          </p:nvSpPr>
          <p:spPr bwMode="auto">
            <a:xfrm>
              <a:off x="2976" y="3696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0" name="Line 21"/>
            <p:cNvSpPr>
              <a:spLocks noChangeShapeType="1"/>
            </p:cNvSpPr>
            <p:nvPr/>
          </p:nvSpPr>
          <p:spPr bwMode="auto">
            <a:xfrm>
              <a:off x="3000" y="3744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831" name="Line 22"/>
          <p:cNvSpPr>
            <a:spLocks noChangeShapeType="1"/>
          </p:cNvSpPr>
          <p:nvPr/>
        </p:nvSpPr>
        <p:spPr bwMode="auto">
          <a:xfrm flipV="1">
            <a:off x="2362200" y="1981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2" name="Text Box 23"/>
          <p:cNvSpPr txBox="1">
            <a:spLocks noChangeArrowheads="1"/>
          </p:cNvSpPr>
          <p:nvPr/>
        </p:nvSpPr>
        <p:spPr bwMode="auto">
          <a:xfrm>
            <a:off x="2895600" y="2286000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4833" name="Text Box 24"/>
          <p:cNvSpPr txBox="1">
            <a:spLocks noChangeArrowheads="1"/>
          </p:cNvSpPr>
          <p:nvPr/>
        </p:nvSpPr>
        <p:spPr bwMode="auto">
          <a:xfrm>
            <a:off x="5562600" y="20574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4834" name="Text Box 25"/>
          <p:cNvSpPr txBox="1">
            <a:spLocks noChangeArrowheads="1"/>
          </p:cNvSpPr>
          <p:nvPr/>
        </p:nvSpPr>
        <p:spPr bwMode="auto">
          <a:xfrm>
            <a:off x="2667000" y="144780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  <a:r>
              <a:rPr lang="en-US" sz="1600" baseline="-25000">
                <a:solidFill>
                  <a:srgbClr val="000000"/>
                </a:solidFill>
              </a:rPr>
              <a:t>1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4835" name="Text Box 26"/>
          <p:cNvSpPr txBox="1">
            <a:spLocks noChangeArrowheads="1"/>
          </p:cNvSpPr>
          <p:nvPr/>
        </p:nvSpPr>
        <p:spPr bwMode="auto">
          <a:xfrm>
            <a:off x="4038600" y="83820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4836" name="Line 27"/>
          <p:cNvSpPr>
            <a:spLocks noChangeShapeType="1"/>
          </p:cNvSpPr>
          <p:nvPr/>
        </p:nvSpPr>
        <p:spPr bwMode="auto">
          <a:xfrm flipH="1">
            <a:off x="2362200" y="1981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768A89-BC8E-6E4E-ADD6-1F6BAC32A114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11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Summing Amplifier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Much like the inverting amplifier, but with two input voltages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inverting input still held at virtual ground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/>
              <a:t>I</a:t>
            </a:r>
            <a:r>
              <a:rPr lang="en-US" baseline="-25000"/>
              <a:t>1</a:t>
            </a:r>
            <a:r>
              <a:rPr lang="en-US"/>
              <a:t> and </a:t>
            </a:r>
            <a:r>
              <a:rPr lang="en-US" i="1"/>
              <a:t>I</a:t>
            </a:r>
            <a:r>
              <a:rPr lang="en-US" baseline="-25000"/>
              <a:t>2</a:t>
            </a:r>
            <a:r>
              <a:rPr lang="en-US"/>
              <a:t> are added together to run through </a:t>
            </a:r>
            <a:r>
              <a:rPr lang="en-US" i="1"/>
              <a:t>R</a:t>
            </a:r>
            <a:r>
              <a:rPr lang="en-US" baseline="-25000"/>
              <a:t>f</a:t>
            </a: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so we get the (inverted) sum: </a:t>
            </a:r>
            <a:r>
              <a:rPr lang="en-US" i="1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out</a:t>
            </a:r>
            <a:r>
              <a:rPr lang="en-US">
                <a:solidFill>
                  <a:schemeClr val="accent2"/>
                </a:solidFill>
              </a:rPr>
              <a:t> =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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R</a:t>
            </a:r>
            <a:r>
              <a:rPr lang="en-US" baseline="-25000">
                <a:solidFill>
                  <a:schemeClr val="accent2"/>
                </a:solidFill>
                <a:sym typeface="Symbol" charset="2"/>
              </a:rPr>
              <a:t>f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(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V</a:t>
            </a:r>
            <a:r>
              <a:rPr lang="en-US" baseline="-25000">
                <a:solidFill>
                  <a:schemeClr val="accent2"/>
                </a:solidFill>
                <a:sym typeface="Symbol" charset="2"/>
              </a:rPr>
              <a:t>1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/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R</a:t>
            </a:r>
            <a:r>
              <a:rPr lang="en-US" baseline="-25000">
                <a:solidFill>
                  <a:schemeClr val="accent2"/>
                </a:solidFill>
                <a:sym typeface="Symbol" charset="2"/>
              </a:rPr>
              <a:t>1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 + 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V</a:t>
            </a:r>
            <a:r>
              <a:rPr lang="en-US" baseline="-25000">
                <a:solidFill>
                  <a:schemeClr val="accent2"/>
                </a:solidFill>
                <a:sym typeface="Symbol" charset="2"/>
              </a:rPr>
              <a:t>2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/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R</a:t>
            </a:r>
            <a:r>
              <a:rPr lang="en-US" baseline="-25000">
                <a:solidFill>
                  <a:schemeClr val="accent2"/>
                </a:solidFill>
                <a:sym typeface="Symbol" charset="2"/>
              </a:rPr>
              <a:t>2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)</a:t>
            </a:r>
            <a:endParaRPr lang="en-US">
              <a:sym typeface="Symbol" charset="2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if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 = 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, we get a sum proportional to 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V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 + </a:t>
            </a:r>
            <a:r>
              <a:rPr lang="en-US" i="1">
                <a:solidFill>
                  <a:schemeClr val="hlink"/>
                </a:solidFill>
              </a:rPr>
              <a:t>V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Can have any number of summing inputs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we’ll make our D/A converter this way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1600200"/>
            <a:ext cx="2286000" cy="1219200"/>
            <a:chOff x="2064" y="868"/>
            <a:chExt cx="1440" cy="768"/>
          </a:xfrm>
        </p:grpSpPr>
        <p:sp>
          <p:nvSpPr>
            <p:cNvPr id="36894" name="AutoShape 5"/>
            <p:cNvSpPr>
              <a:spLocks noChangeArrowheads="1"/>
            </p:cNvSpPr>
            <p:nvPr/>
          </p:nvSpPr>
          <p:spPr bwMode="auto">
            <a:xfrm rot="5400000">
              <a:off x="2378" y="892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5" name="Text Box 6"/>
            <p:cNvSpPr txBox="1">
              <a:spLocks noChangeArrowheads="1"/>
            </p:cNvSpPr>
            <p:nvPr/>
          </p:nvSpPr>
          <p:spPr bwMode="auto">
            <a:xfrm>
              <a:off x="2400" y="954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36896" name="Text Box 7"/>
            <p:cNvSpPr txBox="1">
              <a:spLocks noChangeArrowheads="1"/>
            </p:cNvSpPr>
            <p:nvPr/>
          </p:nvSpPr>
          <p:spPr bwMode="auto">
            <a:xfrm>
              <a:off x="2400" y="1252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36897" name="Line 8"/>
            <p:cNvSpPr>
              <a:spLocks noChangeShapeType="1"/>
            </p:cNvSpPr>
            <p:nvPr/>
          </p:nvSpPr>
          <p:spPr bwMode="auto">
            <a:xfrm flipH="1">
              <a:off x="2064" y="1396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8" name="Line 9"/>
            <p:cNvSpPr>
              <a:spLocks noChangeShapeType="1"/>
            </p:cNvSpPr>
            <p:nvPr/>
          </p:nvSpPr>
          <p:spPr bwMode="auto">
            <a:xfrm flipH="1">
              <a:off x="2064" y="11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9" name="Line 10"/>
            <p:cNvSpPr>
              <a:spLocks noChangeShapeType="1"/>
            </p:cNvSpPr>
            <p:nvPr/>
          </p:nvSpPr>
          <p:spPr bwMode="auto">
            <a:xfrm>
              <a:off x="3120" y="125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72" name="Freeform 11"/>
          <p:cNvSpPr>
            <a:spLocks/>
          </p:cNvSpPr>
          <p:nvPr/>
        </p:nvSpPr>
        <p:spPr bwMode="auto">
          <a:xfrm>
            <a:off x="2128838" y="1370013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Freeform 12"/>
          <p:cNvSpPr>
            <a:spLocks/>
          </p:cNvSpPr>
          <p:nvPr/>
        </p:nvSpPr>
        <p:spPr bwMode="auto">
          <a:xfrm>
            <a:off x="3886200" y="1144588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Freeform 13"/>
          <p:cNvSpPr>
            <a:spLocks/>
          </p:cNvSpPr>
          <p:nvPr/>
        </p:nvSpPr>
        <p:spPr bwMode="auto">
          <a:xfrm>
            <a:off x="3429000" y="1296988"/>
            <a:ext cx="457200" cy="685800"/>
          </a:xfrm>
          <a:custGeom>
            <a:avLst/>
            <a:gdLst>
              <a:gd name="T0" fmla="*/ 0 w 288"/>
              <a:gd name="T1" fmla="*/ 1088707500 h 432"/>
              <a:gd name="T2" fmla="*/ 0 w 288"/>
              <a:gd name="T3" fmla="*/ 0 h 432"/>
              <a:gd name="T4" fmla="*/ 725805000 w 288"/>
              <a:gd name="T5" fmla="*/ 0 h 432"/>
              <a:gd name="T6" fmla="*/ 0 60000 65536"/>
              <a:gd name="T7" fmla="*/ 0 60000 65536"/>
              <a:gd name="T8" fmla="*/ 0 60000 65536"/>
              <a:gd name="T9" fmla="*/ 0 w 288"/>
              <a:gd name="T10" fmla="*/ 0 h 432"/>
              <a:gd name="T11" fmla="*/ 288 w 28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32">
                <a:moveTo>
                  <a:pt x="0" y="432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Freeform 14"/>
          <p:cNvSpPr>
            <a:spLocks/>
          </p:cNvSpPr>
          <p:nvPr/>
        </p:nvSpPr>
        <p:spPr bwMode="auto">
          <a:xfrm>
            <a:off x="4648200" y="1296988"/>
            <a:ext cx="457200" cy="914400"/>
          </a:xfrm>
          <a:custGeom>
            <a:avLst/>
            <a:gdLst>
              <a:gd name="T0" fmla="*/ 0 w 288"/>
              <a:gd name="T1" fmla="*/ 0 h 576"/>
              <a:gd name="T2" fmla="*/ 725805000 w 288"/>
              <a:gd name="T3" fmla="*/ 0 h 576"/>
              <a:gd name="T4" fmla="*/ 725805000 w 288"/>
              <a:gd name="T5" fmla="*/ 1451610000 h 576"/>
              <a:gd name="T6" fmla="*/ 0 60000 65536"/>
              <a:gd name="T7" fmla="*/ 0 60000 65536"/>
              <a:gd name="T8" fmla="*/ 0 60000 65536"/>
              <a:gd name="T9" fmla="*/ 0 w 288"/>
              <a:gd name="T10" fmla="*/ 0 h 576"/>
              <a:gd name="T11" fmla="*/ 288 w 288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76">
                <a:moveTo>
                  <a:pt x="0" y="0"/>
                </a:moveTo>
                <a:lnTo>
                  <a:pt x="288" y="0"/>
                </a:lnTo>
                <a:lnTo>
                  <a:pt x="288" y="57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Oval 15"/>
          <p:cNvSpPr>
            <a:spLocks noChangeArrowheads="1"/>
          </p:cNvSpPr>
          <p:nvPr/>
        </p:nvSpPr>
        <p:spPr bwMode="auto">
          <a:xfrm>
            <a:off x="3417888" y="19748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7" name="Oval 16"/>
          <p:cNvSpPr>
            <a:spLocks noChangeArrowheads="1"/>
          </p:cNvSpPr>
          <p:nvPr/>
        </p:nvSpPr>
        <p:spPr bwMode="auto">
          <a:xfrm>
            <a:off x="5100638" y="22034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124200" y="2743200"/>
            <a:ext cx="304800" cy="228600"/>
            <a:chOff x="2928" y="3600"/>
            <a:chExt cx="192" cy="144"/>
          </a:xfrm>
        </p:grpSpPr>
        <p:sp>
          <p:nvSpPr>
            <p:cNvPr id="36890" name="Line 18"/>
            <p:cNvSpPr>
              <a:spLocks noChangeShapeType="1"/>
            </p:cNvSpPr>
            <p:nvPr/>
          </p:nvSpPr>
          <p:spPr bwMode="auto">
            <a:xfrm>
              <a:off x="3024" y="3600"/>
              <a:ext cx="0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1" name="Line 19"/>
            <p:cNvSpPr>
              <a:spLocks noChangeShapeType="1"/>
            </p:cNvSpPr>
            <p:nvPr/>
          </p:nvSpPr>
          <p:spPr bwMode="auto">
            <a:xfrm>
              <a:off x="2928" y="3648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2" name="Line 20"/>
            <p:cNvSpPr>
              <a:spLocks noChangeShapeType="1"/>
            </p:cNvSpPr>
            <p:nvPr/>
          </p:nvSpPr>
          <p:spPr bwMode="auto">
            <a:xfrm>
              <a:off x="2976" y="3696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3" name="Line 21"/>
            <p:cNvSpPr>
              <a:spLocks noChangeShapeType="1"/>
            </p:cNvSpPr>
            <p:nvPr/>
          </p:nvSpPr>
          <p:spPr bwMode="auto">
            <a:xfrm>
              <a:off x="3000" y="3744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79" name="Line 22"/>
          <p:cNvSpPr>
            <a:spLocks noChangeShapeType="1"/>
          </p:cNvSpPr>
          <p:nvPr/>
        </p:nvSpPr>
        <p:spPr bwMode="auto">
          <a:xfrm flipV="1">
            <a:off x="3276600" y="2438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0" name="Text Box 23"/>
          <p:cNvSpPr txBox="1">
            <a:spLocks noChangeArrowheads="1"/>
          </p:cNvSpPr>
          <p:nvPr/>
        </p:nvSpPr>
        <p:spPr bwMode="auto">
          <a:xfrm>
            <a:off x="1676400" y="133985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1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6881" name="Text Box 24"/>
          <p:cNvSpPr txBox="1">
            <a:spLocks noChangeArrowheads="1"/>
          </p:cNvSpPr>
          <p:nvPr/>
        </p:nvSpPr>
        <p:spPr bwMode="auto">
          <a:xfrm>
            <a:off x="5562600" y="20574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6882" name="Text Box 25"/>
          <p:cNvSpPr txBox="1">
            <a:spLocks noChangeArrowheads="1"/>
          </p:cNvSpPr>
          <p:nvPr/>
        </p:nvSpPr>
        <p:spPr bwMode="auto">
          <a:xfrm>
            <a:off x="2257425" y="103505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  <a:r>
              <a:rPr lang="en-US" sz="1600" baseline="-25000">
                <a:solidFill>
                  <a:srgbClr val="000000"/>
                </a:solidFill>
              </a:rPr>
              <a:t>1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6883" name="Text Box 26"/>
          <p:cNvSpPr txBox="1">
            <a:spLocks noChangeArrowheads="1"/>
          </p:cNvSpPr>
          <p:nvPr/>
        </p:nvSpPr>
        <p:spPr bwMode="auto">
          <a:xfrm>
            <a:off x="4038600" y="838200"/>
            <a:ext cx="369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  <a:r>
              <a:rPr lang="en-US" sz="1600" baseline="-25000">
                <a:solidFill>
                  <a:srgbClr val="000000"/>
                </a:solidFill>
              </a:rPr>
              <a:t>f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6884" name="Freeform 27"/>
          <p:cNvSpPr>
            <a:spLocks/>
          </p:cNvSpPr>
          <p:nvPr/>
        </p:nvSpPr>
        <p:spPr bwMode="auto">
          <a:xfrm>
            <a:off x="2128838" y="2284413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5" name="Text Box 28"/>
          <p:cNvSpPr txBox="1">
            <a:spLocks noChangeArrowheads="1"/>
          </p:cNvSpPr>
          <p:nvPr/>
        </p:nvSpPr>
        <p:spPr bwMode="auto">
          <a:xfrm>
            <a:off x="1676400" y="225425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6886" name="Text Box 29"/>
          <p:cNvSpPr txBox="1">
            <a:spLocks noChangeArrowheads="1"/>
          </p:cNvSpPr>
          <p:nvPr/>
        </p:nvSpPr>
        <p:spPr bwMode="auto">
          <a:xfrm>
            <a:off x="2257425" y="194945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6887" name="Line 30"/>
          <p:cNvSpPr>
            <a:spLocks noChangeShapeType="1"/>
          </p:cNvSpPr>
          <p:nvPr/>
        </p:nvSpPr>
        <p:spPr bwMode="auto">
          <a:xfrm>
            <a:off x="2895600" y="15240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8" name="Line 31"/>
          <p:cNvSpPr>
            <a:spLocks noChangeShapeType="1"/>
          </p:cNvSpPr>
          <p:nvPr/>
        </p:nvSpPr>
        <p:spPr bwMode="auto">
          <a:xfrm flipH="1">
            <a:off x="2895600" y="19812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9" name="Oval 32"/>
          <p:cNvSpPr>
            <a:spLocks noChangeArrowheads="1"/>
          </p:cNvSpPr>
          <p:nvPr/>
        </p:nvSpPr>
        <p:spPr bwMode="auto">
          <a:xfrm>
            <a:off x="2887663" y="1973263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332F4-413E-6B4E-A9D1-70D0C0FD437C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12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Differencing Amplifier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27432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/>
              <a:t>The non-inverting input is a simple voltage divider:</a:t>
            </a:r>
          </a:p>
          <a:p>
            <a:pPr lvl="1" eaLnBrk="1" hangingPunct="1">
              <a:defRPr/>
            </a:pPr>
            <a:r>
              <a:rPr lang="en-US" i="1"/>
              <a:t>V</a:t>
            </a:r>
            <a:r>
              <a:rPr lang="en-US" baseline="-25000"/>
              <a:t>node</a:t>
            </a:r>
            <a:r>
              <a:rPr lang="en-US"/>
              <a:t> = </a:t>
            </a:r>
            <a:r>
              <a:rPr lang="en-US" i="1"/>
              <a:t>V</a:t>
            </a:r>
            <a:r>
              <a:rPr lang="en-US" baseline="30000"/>
              <a:t>+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/(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 +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pPr eaLnBrk="1" hangingPunct="1">
              <a:defRPr/>
            </a:pPr>
            <a:r>
              <a:rPr lang="en-US"/>
              <a:t>So </a:t>
            </a:r>
            <a:r>
              <a:rPr lang="en-US" i="1"/>
              <a:t>I</a:t>
            </a:r>
            <a:r>
              <a:rPr lang="en-US" baseline="-25000"/>
              <a:t>f</a:t>
            </a:r>
            <a:r>
              <a:rPr lang="en-US"/>
              <a:t> = (</a:t>
            </a:r>
            <a:r>
              <a:rPr lang="en-US" i="1"/>
              <a:t>V</a:t>
            </a:r>
            <a:r>
              <a:rPr lang="en-US" baseline="30000">
                <a:sym typeface="Symbol" charset="2"/>
              </a:rPr>
              <a:t></a:t>
            </a:r>
            <a:r>
              <a:rPr lang="en-US">
                <a:sym typeface="Symbol" charset="2"/>
              </a:rPr>
              <a:t>  </a:t>
            </a:r>
            <a:r>
              <a:rPr lang="en-US" i="1">
                <a:sym typeface="Symbol" charset="2"/>
              </a:rPr>
              <a:t>V</a:t>
            </a:r>
            <a:r>
              <a:rPr lang="en-US" baseline="-25000">
                <a:sym typeface="Symbol" charset="2"/>
              </a:rPr>
              <a:t>node</a:t>
            </a:r>
            <a:r>
              <a:rPr lang="en-US">
                <a:sym typeface="Symbol" charset="2"/>
              </a:rPr>
              <a:t>)/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1</a:t>
            </a:r>
            <a:endParaRPr lang="en-US">
              <a:sym typeface="Symbol" charset="2"/>
            </a:endParaRPr>
          </a:p>
          <a:p>
            <a:pPr lvl="1" eaLnBrk="1" hangingPunct="1">
              <a:defRPr/>
            </a:pPr>
            <a:r>
              <a:rPr lang="en-US" i="1"/>
              <a:t>V</a:t>
            </a:r>
            <a:r>
              <a:rPr lang="en-US" baseline="-25000"/>
              <a:t>out</a:t>
            </a:r>
            <a:r>
              <a:rPr lang="en-US"/>
              <a:t> = </a:t>
            </a:r>
            <a:r>
              <a:rPr lang="en-US" i="1"/>
              <a:t>V</a:t>
            </a:r>
            <a:r>
              <a:rPr lang="en-US" baseline="-25000"/>
              <a:t>node</a:t>
            </a:r>
            <a:r>
              <a:rPr lang="en-US"/>
              <a:t> </a:t>
            </a:r>
            <a:r>
              <a:rPr lang="en-US">
                <a:sym typeface="Symbol" charset="2"/>
              </a:rPr>
              <a:t> </a:t>
            </a:r>
            <a:r>
              <a:rPr lang="en-US" i="1">
                <a:sym typeface="Symbol" charset="2"/>
              </a:rPr>
              <a:t>I</a:t>
            </a:r>
            <a:r>
              <a:rPr lang="en-US" baseline="-25000">
                <a:sym typeface="Symbol" charset="2"/>
              </a:rPr>
              <a:t>f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V</a:t>
            </a:r>
            <a:r>
              <a:rPr lang="en-US" baseline="30000">
                <a:sym typeface="Symbol" charset="2"/>
              </a:rPr>
              <a:t>+</a:t>
            </a:r>
            <a:r>
              <a:rPr lang="en-US">
                <a:sym typeface="Symbol" charset="2"/>
              </a:rPr>
              <a:t>(1 + 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/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)(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/(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+ 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))  </a:t>
            </a:r>
            <a:r>
              <a:rPr lang="en-US" i="1">
                <a:sym typeface="Symbol" charset="2"/>
              </a:rPr>
              <a:t>V</a:t>
            </a:r>
            <a:r>
              <a:rPr lang="en-US" baseline="30000">
                <a:sym typeface="Symbol" charset="2"/>
              </a:rPr>
              <a:t></a:t>
            </a:r>
            <a:r>
              <a:rPr lang="en-US">
                <a:sym typeface="Symbol" charset="2"/>
              </a:rPr>
              <a:t>(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/</a:t>
            </a:r>
            <a:r>
              <a:rPr lang="en-US" i="1">
                <a:sym typeface="Symbol" charset="2"/>
              </a:rPr>
              <a:t>R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so 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V</a:t>
            </a:r>
            <a:r>
              <a:rPr lang="en-US" baseline="-25000">
                <a:solidFill>
                  <a:schemeClr val="accent2"/>
                </a:solidFill>
                <a:sym typeface="Symbol" charset="2"/>
              </a:rPr>
              <a:t>out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 = (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R</a:t>
            </a:r>
            <a:r>
              <a:rPr lang="en-US" baseline="-25000">
                <a:solidFill>
                  <a:schemeClr val="accent2"/>
                </a:solidFill>
                <a:sym typeface="Symbol" charset="2"/>
              </a:rPr>
              <a:t>2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/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R</a:t>
            </a:r>
            <a:r>
              <a:rPr lang="en-US" baseline="-25000">
                <a:solidFill>
                  <a:schemeClr val="accent2"/>
                </a:solidFill>
                <a:sym typeface="Symbol" charset="2"/>
              </a:rPr>
              <a:t>1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)(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V</a:t>
            </a:r>
            <a:r>
              <a:rPr lang="en-US" baseline="30000">
                <a:solidFill>
                  <a:schemeClr val="accent2"/>
                </a:solidFill>
                <a:sym typeface="Symbol" charset="2"/>
              </a:rPr>
              <a:t>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  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V</a:t>
            </a:r>
            <a:r>
              <a:rPr lang="en-US" baseline="30000">
                <a:solidFill>
                  <a:schemeClr val="accent2"/>
                </a:solidFill>
                <a:sym typeface="Symbol" charset="2"/>
              </a:rPr>
              <a:t>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therefore we difference </a:t>
            </a:r>
            <a:r>
              <a:rPr lang="en-US" i="1">
                <a:sym typeface="Symbol" charset="2"/>
              </a:rPr>
              <a:t>V</a:t>
            </a:r>
            <a:r>
              <a:rPr lang="en-US" baseline="30000">
                <a:sym typeface="Symbol" charset="2"/>
              </a:rPr>
              <a:t></a:t>
            </a:r>
            <a:r>
              <a:rPr lang="en-US">
                <a:sym typeface="Symbol" charset="2"/>
              </a:rPr>
              <a:t> and </a:t>
            </a:r>
            <a:r>
              <a:rPr lang="en-US" i="1">
                <a:sym typeface="Symbol" charset="2"/>
              </a:rPr>
              <a:t>V</a:t>
            </a:r>
            <a:r>
              <a:rPr lang="en-US" baseline="30000">
                <a:sym typeface="Symbol" charset="2"/>
              </a:rPr>
              <a:t></a:t>
            </a:r>
            <a:r>
              <a:rPr lang="en-US">
                <a:sym typeface="Symbol" charset="2"/>
              </a:rPr>
              <a:t> 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1447800"/>
            <a:ext cx="2286000" cy="1219200"/>
            <a:chOff x="2064" y="868"/>
            <a:chExt cx="1440" cy="768"/>
          </a:xfrm>
        </p:grpSpPr>
        <p:sp>
          <p:nvSpPr>
            <p:cNvPr id="38942" name="AutoShape 5"/>
            <p:cNvSpPr>
              <a:spLocks noChangeArrowheads="1"/>
            </p:cNvSpPr>
            <p:nvPr/>
          </p:nvSpPr>
          <p:spPr bwMode="auto">
            <a:xfrm rot="5400000">
              <a:off x="2378" y="892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3" name="Text Box 6"/>
            <p:cNvSpPr txBox="1">
              <a:spLocks noChangeArrowheads="1"/>
            </p:cNvSpPr>
            <p:nvPr/>
          </p:nvSpPr>
          <p:spPr bwMode="auto">
            <a:xfrm>
              <a:off x="2400" y="954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38944" name="Text Box 7"/>
            <p:cNvSpPr txBox="1">
              <a:spLocks noChangeArrowheads="1"/>
            </p:cNvSpPr>
            <p:nvPr/>
          </p:nvSpPr>
          <p:spPr bwMode="auto">
            <a:xfrm>
              <a:off x="2400" y="1252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38945" name="Line 8"/>
            <p:cNvSpPr>
              <a:spLocks noChangeShapeType="1"/>
            </p:cNvSpPr>
            <p:nvPr/>
          </p:nvSpPr>
          <p:spPr bwMode="auto">
            <a:xfrm flipH="1">
              <a:off x="2064" y="1396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6" name="Line 9"/>
            <p:cNvSpPr>
              <a:spLocks noChangeShapeType="1"/>
            </p:cNvSpPr>
            <p:nvPr/>
          </p:nvSpPr>
          <p:spPr bwMode="auto">
            <a:xfrm flipH="1">
              <a:off x="2064" y="11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7" name="Line 10"/>
            <p:cNvSpPr>
              <a:spLocks noChangeShapeType="1"/>
            </p:cNvSpPr>
            <p:nvPr/>
          </p:nvSpPr>
          <p:spPr bwMode="auto">
            <a:xfrm>
              <a:off x="3120" y="125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920" name="Freeform 11"/>
          <p:cNvSpPr>
            <a:spLocks/>
          </p:cNvSpPr>
          <p:nvPr/>
        </p:nvSpPr>
        <p:spPr bwMode="auto">
          <a:xfrm>
            <a:off x="2514600" y="1677988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1" name="Freeform 12"/>
          <p:cNvSpPr>
            <a:spLocks/>
          </p:cNvSpPr>
          <p:nvPr/>
        </p:nvSpPr>
        <p:spPr bwMode="auto">
          <a:xfrm>
            <a:off x="3886200" y="992188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2" name="Freeform 13"/>
          <p:cNvSpPr>
            <a:spLocks/>
          </p:cNvSpPr>
          <p:nvPr/>
        </p:nvSpPr>
        <p:spPr bwMode="auto">
          <a:xfrm>
            <a:off x="3429000" y="1144588"/>
            <a:ext cx="457200" cy="685800"/>
          </a:xfrm>
          <a:custGeom>
            <a:avLst/>
            <a:gdLst>
              <a:gd name="T0" fmla="*/ 0 w 288"/>
              <a:gd name="T1" fmla="*/ 1088707500 h 432"/>
              <a:gd name="T2" fmla="*/ 0 w 288"/>
              <a:gd name="T3" fmla="*/ 0 h 432"/>
              <a:gd name="T4" fmla="*/ 725805000 w 288"/>
              <a:gd name="T5" fmla="*/ 0 h 432"/>
              <a:gd name="T6" fmla="*/ 0 60000 65536"/>
              <a:gd name="T7" fmla="*/ 0 60000 65536"/>
              <a:gd name="T8" fmla="*/ 0 60000 65536"/>
              <a:gd name="T9" fmla="*/ 0 w 288"/>
              <a:gd name="T10" fmla="*/ 0 h 432"/>
              <a:gd name="T11" fmla="*/ 288 w 28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32">
                <a:moveTo>
                  <a:pt x="0" y="432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3" name="Freeform 14"/>
          <p:cNvSpPr>
            <a:spLocks/>
          </p:cNvSpPr>
          <p:nvPr/>
        </p:nvSpPr>
        <p:spPr bwMode="auto">
          <a:xfrm>
            <a:off x="4648200" y="1144588"/>
            <a:ext cx="457200" cy="914400"/>
          </a:xfrm>
          <a:custGeom>
            <a:avLst/>
            <a:gdLst>
              <a:gd name="T0" fmla="*/ 0 w 288"/>
              <a:gd name="T1" fmla="*/ 0 h 576"/>
              <a:gd name="T2" fmla="*/ 725805000 w 288"/>
              <a:gd name="T3" fmla="*/ 0 h 576"/>
              <a:gd name="T4" fmla="*/ 725805000 w 288"/>
              <a:gd name="T5" fmla="*/ 1451610000 h 576"/>
              <a:gd name="T6" fmla="*/ 0 60000 65536"/>
              <a:gd name="T7" fmla="*/ 0 60000 65536"/>
              <a:gd name="T8" fmla="*/ 0 60000 65536"/>
              <a:gd name="T9" fmla="*/ 0 w 288"/>
              <a:gd name="T10" fmla="*/ 0 h 576"/>
              <a:gd name="T11" fmla="*/ 288 w 288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76">
                <a:moveTo>
                  <a:pt x="0" y="0"/>
                </a:moveTo>
                <a:lnTo>
                  <a:pt x="288" y="0"/>
                </a:lnTo>
                <a:lnTo>
                  <a:pt x="288" y="57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4" name="Oval 15"/>
          <p:cNvSpPr>
            <a:spLocks noChangeArrowheads="1"/>
          </p:cNvSpPr>
          <p:nvPr/>
        </p:nvSpPr>
        <p:spPr bwMode="auto">
          <a:xfrm>
            <a:off x="3417888" y="18224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5" name="Oval 16"/>
          <p:cNvSpPr>
            <a:spLocks noChangeArrowheads="1"/>
          </p:cNvSpPr>
          <p:nvPr/>
        </p:nvSpPr>
        <p:spPr bwMode="auto">
          <a:xfrm>
            <a:off x="5100638" y="20510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124200" y="3200400"/>
            <a:ext cx="304800" cy="228600"/>
            <a:chOff x="2928" y="3600"/>
            <a:chExt cx="192" cy="144"/>
          </a:xfrm>
        </p:grpSpPr>
        <p:sp>
          <p:nvSpPr>
            <p:cNvPr id="38938" name="Line 18"/>
            <p:cNvSpPr>
              <a:spLocks noChangeShapeType="1"/>
            </p:cNvSpPr>
            <p:nvPr/>
          </p:nvSpPr>
          <p:spPr bwMode="auto">
            <a:xfrm>
              <a:off x="3024" y="3600"/>
              <a:ext cx="0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9" name="Line 19"/>
            <p:cNvSpPr>
              <a:spLocks noChangeShapeType="1"/>
            </p:cNvSpPr>
            <p:nvPr/>
          </p:nvSpPr>
          <p:spPr bwMode="auto">
            <a:xfrm>
              <a:off x="2928" y="3648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0" name="Line 20"/>
            <p:cNvSpPr>
              <a:spLocks noChangeShapeType="1"/>
            </p:cNvSpPr>
            <p:nvPr/>
          </p:nvSpPr>
          <p:spPr bwMode="auto">
            <a:xfrm>
              <a:off x="2976" y="3696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1" name="Line 21"/>
            <p:cNvSpPr>
              <a:spLocks noChangeShapeType="1"/>
            </p:cNvSpPr>
            <p:nvPr/>
          </p:nvSpPr>
          <p:spPr bwMode="auto">
            <a:xfrm>
              <a:off x="3000" y="3744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927" name="Line 22"/>
          <p:cNvSpPr>
            <a:spLocks noChangeShapeType="1"/>
          </p:cNvSpPr>
          <p:nvPr/>
        </p:nvSpPr>
        <p:spPr bwMode="auto">
          <a:xfrm flipV="1">
            <a:off x="3276600" y="22860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8" name="Text Box 23"/>
          <p:cNvSpPr txBox="1">
            <a:spLocks noChangeArrowheads="1"/>
          </p:cNvSpPr>
          <p:nvPr/>
        </p:nvSpPr>
        <p:spPr bwMode="auto">
          <a:xfrm>
            <a:off x="2085975" y="1665288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  <a:sym typeface="Symbol" pitchFamily="4" charset="2"/>
              </a:rPr>
              <a:t>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8929" name="Text Box 24"/>
          <p:cNvSpPr txBox="1">
            <a:spLocks noChangeArrowheads="1"/>
          </p:cNvSpPr>
          <p:nvPr/>
        </p:nvSpPr>
        <p:spPr bwMode="auto">
          <a:xfrm>
            <a:off x="5562600" y="19050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8930" name="Text Box 25"/>
          <p:cNvSpPr txBox="1">
            <a:spLocks noChangeArrowheads="1"/>
          </p:cNvSpPr>
          <p:nvPr/>
        </p:nvSpPr>
        <p:spPr bwMode="auto">
          <a:xfrm>
            <a:off x="2667000" y="129540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  <a:r>
              <a:rPr lang="en-US" sz="1600" baseline="-25000">
                <a:solidFill>
                  <a:srgbClr val="000000"/>
                </a:solidFill>
              </a:rPr>
              <a:t>1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8931" name="Text Box 26"/>
          <p:cNvSpPr txBox="1">
            <a:spLocks noChangeArrowheads="1"/>
          </p:cNvSpPr>
          <p:nvPr/>
        </p:nvSpPr>
        <p:spPr bwMode="auto">
          <a:xfrm>
            <a:off x="4038600" y="68580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8932" name="Freeform 27"/>
          <p:cNvSpPr>
            <a:spLocks/>
          </p:cNvSpPr>
          <p:nvPr/>
        </p:nvSpPr>
        <p:spPr bwMode="auto">
          <a:xfrm rot="5400000">
            <a:off x="2895600" y="2743200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3" name="Oval 28"/>
          <p:cNvSpPr>
            <a:spLocks noChangeArrowheads="1"/>
          </p:cNvSpPr>
          <p:nvPr/>
        </p:nvSpPr>
        <p:spPr bwMode="auto">
          <a:xfrm>
            <a:off x="3262313" y="2278063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4" name="Freeform 29"/>
          <p:cNvSpPr>
            <a:spLocks/>
          </p:cNvSpPr>
          <p:nvPr/>
        </p:nvSpPr>
        <p:spPr bwMode="auto">
          <a:xfrm>
            <a:off x="2514600" y="2133600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5" name="Text Box 31"/>
          <p:cNvSpPr txBox="1">
            <a:spLocks noChangeArrowheads="1"/>
          </p:cNvSpPr>
          <p:nvPr/>
        </p:nvSpPr>
        <p:spPr bwMode="auto">
          <a:xfrm>
            <a:off x="2085975" y="2133600"/>
            <a:ext cx="401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</a:rPr>
              <a:t>+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8936" name="Text Box 32"/>
          <p:cNvSpPr txBox="1">
            <a:spLocks noChangeArrowheads="1"/>
          </p:cNvSpPr>
          <p:nvPr/>
        </p:nvSpPr>
        <p:spPr bwMode="auto">
          <a:xfrm>
            <a:off x="2667000" y="240665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  <a:r>
              <a:rPr lang="en-US" sz="1600" baseline="-25000">
                <a:solidFill>
                  <a:srgbClr val="000000"/>
                </a:solidFill>
              </a:rPr>
              <a:t>1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8937" name="Text Box 33"/>
          <p:cNvSpPr txBox="1">
            <a:spLocks noChangeArrowheads="1"/>
          </p:cNvSpPr>
          <p:nvPr/>
        </p:nvSpPr>
        <p:spPr bwMode="auto">
          <a:xfrm>
            <a:off x="3402013" y="2711450"/>
            <a:ext cx="407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C4F956-1284-0848-9377-05834A38F8FC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13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Differentiator (high-pass)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For a capacitor, </a:t>
            </a:r>
            <a:r>
              <a:rPr lang="en-US" i="1"/>
              <a:t>Q</a:t>
            </a:r>
            <a:r>
              <a:rPr lang="en-US"/>
              <a:t> = </a:t>
            </a:r>
            <a:r>
              <a:rPr lang="en-US" i="1"/>
              <a:t>CV</a:t>
            </a:r>
            <a:r>
              <a:rPr lang="en-US"/>
              <a:t>, so </a:t>
            </a:r>
            <a:r>
              <a:rPr lang="en-US" i="1"/>
              <a:t>I</a:t>
            </a:r>
            <a:r>
              <a:rPr lang="en-US" baseline="-25000"/>
              <a:t>cap</a:t>
            </a:r>
            <a:r>
              <a:rPr lang="en-US"/>
              <a:t> = </a:t>
            </a:r>
            <a:r>
              <a:rPr lang="en-US" i="1"/>
              <a:t>dQ</a:t>
            </a:r>
            <a:r>
              <a:rPr lang="en-US"/>
              <a:t>/</a:t>
            </a:r>
            <a:r>
              <a:rPr lang="en-US" i="1"/>
              <a:t>dt</a:t>
            </a:r>
            <a:r>
              <a:rPr lang="en-US"/>
              <a:t> = </a:t>
            </a:r>
            <a:r>
              <a:rPr lang="en-US" i="1"/>
              <a:t>C·dV</a:t>
            </a:r>
            <a:r>
              <a:rPr lang="en-US"/>
              <a:t>/</a:t>
            </a:r>
            <a:r>
              <a:rPr lang="en-US" i="1"/>
              <a:t>dt</a:t>
            </a:r>
            <a:endParaRPr lang="en-US"/>
          </a:p>
          <a:p>
            <a:pPr lvl="1" eaLnBrk="1" hangingPunct="1">
              <a:defRPr/>
            </a:pPr>
            <a:r>
              <a:rPr lang="en-US"/>
              <a:t>Thus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out</a:t>
            </a:r>
            <a:r>
              <a:rPr lang="en-US"/>
              <a:t> = </a:t>
            </a:r>
            <a:r>
              <a:rPr lang="en-US">
                <a:sym typeface="Symbol" charset="2"/>
              </a:rPr>
              <a:t></a:t>
            </a:r>
            <a:r>
              <a:rPr lang="en-US" i="1"/>
              <a:t>I</a:t>
            </a:r>
            <a:r>
              <a:rPr lang="en-US" baseline="-25000"/>
              <a:t>cap</a:t>
            </a:r>
            <a:r>
              <a:rPr lang="en-US" i="1"/>
              <a:t>R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=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</a:t>
            </a:r>
            <a:r>
              <a:rPr lang="en-US" i="1">
                <a:solidFill>
                  <a:schemeClr val="accent2"/>
                </a:solidFill>
              </a:rPr>
              <a:t>RC</a:t>
            </a:r>
            <a:r>
              <a:rPr lang="en-US">
                <a:solidFill>
                  <a:schemeClr val="accent2"/>
                </a:solidFill>
              </a:rPr>
              <a:t>·</a:t>
            </a:r>
            <a:r>
              <a:rPr lang="en-US" i="1">
                <a:solidFill>
                  <a:schemeClr val="accent2"/>
                </a:solidFill>
              </a:rPr>
              <a:t>dV</a:t>
            </a:r>
            <a:r>
              <a:rPr lang="en-US">
                <a:solidFill>
                  <a:schemeClr val="accent2"/>
                </a:solidFill>
              </a:rPr>
              <a:t>/</a:t>
            </a:r>
            <a:r>
              <a:rPr lang="en-US" i="1">
                <a:solidFill>
                  <a:schemeClr val="accent2"/>
                </a:solidFill>
              </a:rPr>
              <a:t>dt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/>
              <a:t>So we have a differentiator, or high-pass filter</a:t>
            </a:r>
          </a:p>
          <a:p>
            <a:pPr lvl="1" eaLnBrk="1" hangingPunct="1">
              <a:defRPr/>
            </a:pPr>
            <a:r>
              <a:rPr lang="en-US"/>
              <a:t>if signal is </a:t>
            </a:r>
            <a:r>
              <a:rPr lang="en-US" i="1"/>
              <a:t>V</a:t>
            </a:r>
            <a:r>
              <a:rPr lang="en-US" baseline="-25000"/>
              <a:t>0</a:t>
            </a:r>
            <a:r>
              <a:rPr lang="en-US"/>
              <a:t>sin</a:t>
            </a:r>
            <a:r>
              <a:rPr lang="en-US" i="1">
                <a:sym typeface="Symbol" charset="2"/>
              </a:rPr>
              <a:t>t</a:t>
            </a:r>
            <a:r>
              <a:rPr lang="en-US">
                <a:sym typeface="Symbol" charset="2"/>
              </a:rPr>
              <a:t>, </a:t>
            </a:r>
            <a:r>
              <a:rPr lang="en-US" i="1">
                <a:sym typeface="Symbol" charset="2"/>
              </a:rPr>
              <a:t>V</a:t>
            </a:r>
            <a:r>
              <a:rPr lang="en-US" baseline="-25000">
                <a:sym typeface="Symbol" charset="2"/>
              </a:rPr>
              <a:t>out</a:t>
            </a:r>
            <a:r>
              <a:rPr lang="en-US">
                <a:sym typeface="Symbol" charset="2"/>
              </a:rPr>
              <a:t> = </a:t>
            </a:r>
            <a:r>
              <a:rPr lang="en-US" i="1">
                <a:sym typeface="Symbol" charset="2"/>
              </a:rPr>
              <a:t>V</a:t>
            </a:r>
            <a:r>
              <a:rPr lang="en-US" baseline="-25000">
                <a:sym typeface="Symbol" charset="2"/>
              </a:rPr>
              <a:t>0</a:t>
            </a:r>
            <a:r>
              <a:rPr lang="en-US" i="1">
                <a:sym typeface="Symbol" charset="2"/>
              </a:rPr>
              <a:t>RC</a:t>
            </a:r>
            <a:r>
              <a:rPr lang="en-US">
                <a:sym typeface="Symbol" charset="2"/>
              </a:rPr>
              <a:t>cos</a:t>
            </a:r>
            <a:r>
              <a:rPr lang="en-US" i="1">
                <a:sym typeface="Symbol" charset="2"/>
              </a:rPr>
              <a:t>t</a:t>
            </a:r>
            <a:endParaRPr lang="en-US">
              <a:sym typeface="Symbol" charset="2"/>
            </a:endParaRP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the </a:t>
            </a:r>
            <a:r>
              <a:rPr lang="en-US" i="1">
                <a:sym typeface="Symbol" charset="2"/>
              </a:rPr>
              <a:t></a:t>
            </a:r>
            <a:r>
              <a:rPr lang="en-US">
                <a:sym typeface="Symbol" charset="2"/>
              </a:rPr>
              <a:t>-dependence means higher frequencies amplified more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1600200"/>
            <a:ext cx="2286000" cy="1219200"/>
            <a:chOff x="2064" y="868"/>
            <a:chExt cx="1440" cy="768"/>
          </a:xfrm>
        </p:grpSpPr>
        <p:sp>
          <p:nvSpPr>
            <p:cNvPr id="40988" name="AutoShape 5"/>
            <p:cNvSpPr>
              <a:spLocks noChangeArrowheads="1"/>
            </p:cNvSpPr>
            <p:nvPr/>
          </p:nvSpPr>
          <p:spPr bwMode="auto">
            <a:xfrm rot="5400000">
              <a:off x="2378" y="892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9" name="Text Box 6"/>
            <p:cNvSpPr txBox="1">
              <a:spLocks noChangeArrowheads="1"/>
            </p:cNvSpPr>
            <p:nvPr/>
          </p:nvSpPr>
          <p:spPr bwMode="auto">
            <a:xfrm>
              <a:off x="2400" y="954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40990" name="Text Box 7"/>
            <p:cNvSpPr txBox="1">
              <a:spLocks noChangeArrowheads="1"/>
            </p:cNvSpPr>
            <p:nvPr/>
          </p:nvSpPr>
          <p:spPr bwMode="auto">
            <a:xfrm>
              <a:off x="2400" y="1252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40991" name="Line 8"/>
            <p:cNvSpPr>
              <a:spLocks noChangeShapeType="1"/>
            </p:cNvSpPr>
            <p:nvPr/>
          </p:nvSpPr>
          <p:spPr bwMode="auto">
            <a:xfrm flipH="1">
              <a:off x="2064" y="1396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2" name="Line 9"/>
            <p:cNvSpPr>
              <a:spLocks noChangeShapeType="1"/>
            </p:cNvSpPr>
            <p:nvPr/>
          </p:nvSpPr>
          <p:spPr bwMode="auto">
            <a:xfrm flipH="1">
              <a:off x="2064" y="11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3" name="Line 10"/>
            <p:cNvSpPr>
              <a:spLocks noChangeShapeType="1"/>
            </p:cNvSpPr>
            <p:nvPr/>
          </p:nvSpPr>
          <p:spPr bwMode="auto">
            <a:xfrm>
              <a:off x="3120" y="125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968" name="Freeform 12"/>
          <p:cNvSpPr>
            <a:spLocks/>
          </p:cNvSpPr>
          <p:nvPr/>
        </p:nvSpPr>
        <p:spPr bwMode="auto">
          <a:xfrm>
            <a:off x="3886200" y="1144588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Freeform 13"/>
          <p:cNvSpPr>
            <a:spLocks/>
          </p:cNvSpPr>
          <p:nvPr/>
        </p:nvSpPr>
        <p:spPr bwMode="auto">
          <a:xfrm>
            <a:off x="3429000" y="1296988"/>
            <a:ext cx="457200" cy="685800"/>
          </a:xfrm>
          <a:custGeom>
            <a:avLst/>
            <a:gdLst>
              <a:gd name="T0" fmla="*/ 0 w 288"/>
              <a:gd name="T1" fmla="*/ 1088707500 h 432"/>
              <a:gd name="T2" fmla="*/ 0 w 288"/>
              <a:gd name="T3" fmla="*/ 0 h 432"/>
              <a:gd name="T4" fmla="*/ 725805000 w 288"/>
              <a:gd name="T5" fmla="*/ 0 h 432"/>
              <a:gd name="T6" fmla="*/ 0 60000 65536"/>
              <a:gd name="T7" fmla="*/ 0 60000 65536"/>
              <a:gd name="T8" fmla="*/ 0 60000 65536"/>
              <a:gd name="T9" fmla="*/ 0 w 288"/>
              <a:gd name="T10" fmla="*/ 0 h 432"/>
              <a:gd name="T11" fmla="*/ 288 w 28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32">
                <a:moveTo>
                  <a:pt x="0" y="432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0" name="Freeform 14"/>
          <p:cNvSpPr>
            <a:spLocks/>
          </p:cNvSpPr>
          <p:nvPr/>
        </p:nvSpPr>
        <p:spPr bwMode="auto">
          <a:xfrm>
            <a:off x="4648200" y="1296988"/>
            <a:ext cx="457200" cy="914400"/>
          </a:xfrm>
          <a:custGeom>
            <a:avLst/>
            <a:gdLst>
              <a:gd name="T0" fmla="*/ 0 w 288"/>
              <a:gd name="T1" fmla="*/ 0 h 576"/>
              <a:gd name="T2" fmla="*/ 725805000 w 288"/>
              <a:gd name="T3" fmla="*/ 0 h 576"/>
              <a:gd name="T4" fmla="*/ 725805000 w 288"/>
              <a:gd name="T5" fmla="*/ 1451610000 h 576"/>
              <a:gd name="T6" fmla="*/ 0 60000 65536"/>
              <a:gd name="T7" fmla="*/ 0 60000 65536"/>
              <a:gd name="T8" fmla="*/ 0 60000 65536"/>
              <a:gd name="T9" fmla="*/ 0 w 288"/>
              <a:gd name="T10" fmla="*/ 0 h 576"/>
              <a:gd name="T11" fmla="*/ 288 w 288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76">
                <a:moveTo>
                  <a:pt x="0" y="0"/>
                </a:moveTo>
                <a:lnTo>
                  <a:pt x="288" y="0"/>
                </a:lnTo>
                <a:lnTo>
                  <a:pt x="288" y="57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1" name="Oval 15"/>
          <p:cNvSpPr>
            <a:spLocks noChangeArrowheads="1"/>
          </p:cNvSpPr>
          <p:nvPr/>
        </p:nvSpPr>
        <p:spPr bwMode="auto">
          <a:xfrm>
            <a:off x="3417888" y="19748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2" name="Oval 16"/>
          <p:cNvSpPr>
            <a:spLocks noChangeArrowheads="1"/>
          </p:cNvSpPr>
          <p:nvPr/>
        </p:nvSpPr>
        <p:spPr bwMode="auto">
          <a:xfrm>
            <a:off x="5100638" y="22034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124200" y="2743200"/>
            <a:ext cx="304800" cy="228600"/>
            <a:chOff x="2928" y="3600"/>
            <a:chExt cx="192" cy="144"/>
          </a:xfrm>
        </p:grpSpPr>
        <p:sp>
          <p:nvSpPr>
            <p:cNvPr id="40984" name="Line 18"/>
            <p:cNvSpPr>
              <a:spLocks noChangeShapeType="1"/>
            </p:cNvSpPr>
            <p:nvPr/>
          </p:nvSpPr>
          <p:spPr bwMode="auto">
            <a:xfrm>
              <a:off x="3024" y="3600"/>
              <a:ext cx="0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5" name="Line 19"/>
            <p:cNvSpPr>
              <a:spLocks noChangeShapeType="1"/>
            </p:cNvSpPr>
            <p:nvPr/>
          </p:nvSpPr>
          <p:spPr bwMode="auto">
            <a:xfrm>
              <a:off x="2928" y="3648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6" name="Line 20"/>
            <p:cNvSpPr>
              <a:spLocks noChangeShapeType="1"/>
            </p:cNvSpPr>
            <p:nvPr/>
          </p:nvSpPr>
          <p:spPr bwMode="auto">
            <a:xfrm>
              <a:off x="2976" y="3696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7" name="Line 21"/>
            <p:cNvSpPr>
              <a:spLocks noChangeShapeType="1"/>
            </p:cNvSpPr>
            <p:nvPr/>
          </p:nvSpPr>
          <p:spPr bwMode="auto">
            <a:xfrm>
              <a:off x="3000" y="3744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974" name="Line 22"/>
          <p:cNvSpPr>
            <a:spLocks noChangeShapeType="1"/>
          </p:cNvSpPr>
          <p:nvPr/>
        </p:nvSpPr>
        <p:spPr bwMode="auto">
          <a:xfrm flipV="1">
            <a:off x="3276600" y="2438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5" name="Text Box 23"/>
          <p:cNvSpPr txBox="1">
            <a:spLocks noChangeArrowheads="1"/>
          </p:cNvSpPr>
          <p:nvPr/>
        </p:nvSpPr>
        <p:spPr bwMode="auto">
          <a:xfrm>
            <a:off x="2085975" y="1817688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0976" name="Text Box 24"/>
          <p:cNvSpPr txBox="1">
            <a:spLocks noChangeArrowheads="1"/>
          </p:cNvSpPr>
          <p:nvPr/>
        </p:nvSpPr>
        <p:spPr bwMode="auto">
          <a:xfrm>
            <a:off x="5562600" y="20574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0977" name="Text Box 25"/>
          <p:cNvSpPr txBox="1">
            <a:spLocks noChangeArrowheads="1"/>
          </p:cNvSpPr>
          <p:nvPr/>
        </p:nvSpPr>
        <p:spPr bwMode="auto">
          <a:xfrm>
            <a:off x="2717800" y="14478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0978" name="Text Box 26"/>
          <p:cNvSpPr txBox="1">
            <a:spLocks noChangeArrowheads="1"/>
          </p:cNvSpPr>
          <p:nvPr/>
        </p:nvSpPr>
        <p:spPr bwMode="auto">
          <a:xfrm>
            <a:off x="4038600" y="838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514600" y="1828800"/>
            <a:ext cx="762000" cy="304800"/>
            <a:chOff x="720" y="1488"/>
            <a:chExt cx="480" cy="192"/>
          </a:xfrm>
        </p:grpSpPr>
        <p:sp>
          <p:nvSpPr>
            <p:cNvPr id="40980" name="Line 28"/>
            <p:cNvSpPr>
              <a:spLocks noChangeShapeType="1"/>
            </p:cNvSpPr>
            <p:nvPr/>
          </p:nvSpPr>
          <p:spPr bwMode="auto">
            <a:xfrm>
              <a:off x="912" y="1488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1" name="Line 29"/>
            <p:cNvSpPr>
              <a:spLocks noChangeShapeType="1"/>
            </p:cNvSpPr>
            <p:nvPr/>
          </p:nvSpPr>
          <p:spPr bwMode="auto">
            <a:xfrm>
              <a:off x="1008" y="1488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2" name="Line 30"/>
            <p:cNvSpPr>
              <a:spLocks noChangeShapeType="1"/>
            </p:cNvSpPr>
            <p:nvPr/>
          </p:nvSpPr>
          <p:spPr bwMode="auto">
            <a:xfrm flipH="1">
              <a:off x="720" y="158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3" name="Line 31"/>
            <p:cNvSpPr>
              <a:spLocks noChangeShapeType="1"/>
            </p:cNvSpPr>
            <p:nvPr/>
          </p:nvSpPr>
          <p:spPr bwMode="auto">
            <a:xfrm flipH="1">
              <a:off x="1008" y="158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24AAD-890E-1145-8905-5EEE01A592C8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14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Low-pass filter (integrator)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66249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I</a:t>
            </a:r>
            <a:r>
              <a:rPr lang="en-US" baseline="-25000" dirty="0"/>
              <a:t>f</a:t>
            </a:r>
            <a:r>
              <a:rPr lang="en-US" dirty="0"/>
              <a:t> = V</a:t>
            </a:r>
            <a:r>
              <a:rPr lang="en-US" baseline="-25000" dirty="0"/>
              <a:t>in</a:t>
            </a:r>
            <a:r>
              <a:rPr lang="en-US" dirty="0"/>
              <a:t>/R, so </a:t>
            </a:r>
            <a:r>
              <a:rPr lang="en-US" dirty="0" err="1"/>
              <a:t>C·dV</a:t>
            </a:r>
            <a:r>
              <a:rPr lang="en-US" baseline="-25000" dirty="0" err="1"/>
              <a:t>cap</a:t>
            </a:r>
            <a:r>
              <a:rPr lang="en-US" dirty="0" err="1"/>
              <a:t>/dt</a:t>
            </a:r>
            <a:r>
              <a:rPr lang="en-US" dirty="0"/>
              <a:t> = V</a:t>
            </a:r>
            <a:r>
              <a:rPr lang="en-US" baseline="-25000" dirty="0"/>
              <a:t>in</a:t>
            </a:r>
            <a:r>
              <a:rPr lang="en-US" dirty="0"/>
              <a:t>/R</a:t>
            </a:r>
          </a:p>
          <a:p>
            <a:pPr lvl="1" eaLnBrk="1" hangingPunct="1">
              <a:defRPr/>
            </a:pPr>
            <a:r>
              <a:rPr lang="en-US" dirty="0"/>
              <a:t>and since left side of capacitor is at virtual ground: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		</a:t>
            </a:r>
            <a:r>
              <a:rPr lang="en-US" dirty="0" err="1">
                <a:sym typeface="Symbol" charset="2"/>
              </a:rPr>
              <a:t>dV</a:t>
            </a:r>
            <a:r>
              <a:rPr lang="en-US" baseline="-25000" dirty="0" err="1">
                <a:sym typeface="Symbol" charset="2"/>
              </a:rPr>
              <a:t>out</a:t>
            </a:r>
            <a:r>
              <a:rPr lang="en-US" dirty="0" err="1">
                <a:sym typeface="Symbol" charset="2"/>
              </a:rPr>
              <a:t>/dt</a:t>
            </a:r>
            <a:r>
              <a:rPr lang="en-US" dirty="0">
                <a:sym typeface="Symbol" charset="2"/>
              </a:rPr>
              <a:t> = V</a:t>
            </a:r>
            <a:r>
              <a:rPr lang="en-US" baseline="-25000" dirty="0">
                <a:sym typeface="Symbol" charset="2"/>
              </a:rPr>
              <a:t>in</a:t>
            </a:r>
            <a:r>
              <a:rPr lang="en-US" dirty="0">
                <a:sym typeface="Symbol" charset="2"/>
              </a:rPr>
              <a:t>/RC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so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and therefore we have an integrator (low pass)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1600200"/>
            <a:ext cx="2286000" cy="1219200"/>
            <a:chOff x="2064" y="868"/>
            <a:chExt cx="1440" cy="768"/>
          </a:xfrm>
        </p:grpSpPr>
        <p:sp>
          <p:nvSpPr>
            <p:cNvPr id="43037" name="AutoShape 5"/>
            <p:cNvSpPr>
              <a:spLocks noChangeArrowheads="1"/>
            </p:cNvSpPr>
            <p:nvPr/>
          </p:nvSpPr>
          <p:spPr bwMode="auto">
            <a:xfrm rot="5400000">
              <a:off x="2378" y="892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8" name="Text Box 6"/>
            <p:cNvSpPr txBox="1">
              <a:spLocks noChangeArrowheads="1"/>
            </p:cNvSpPr>
            <p:nvPr/>
          </p:nvSpPr>
          <p:spPr bwMode="auto">
            <a:xfrm>
              <a:off x="2400" y="954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43039" name="Text Box 7"/>
            <p:cNvSpPr txBox="1">
              <a:spLocks noChangeArrowheads="1"/>
            </p:cNvSpPr>
            <p:nvPr/>
          </p:nvSpPr>
          <p:spPr bwMode="auto">
            <a:xfrm>
              <a:off x="2400" y="1252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43040" name="Line 8"/>
            <p:cNvSpPr>
              <a:spLocks noChangeShapeType="1"/>
            </p:cNvSpPr>
            <p:nvPr/>
          </p:nvSpPr>
          <p:spPr bwMode="auto">
            <a:xfrm flipH="1">
              <a:off x="2064" y="1396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1" name="Line 9"/>
            <p:cNvSpPr>
              <a:spLocks noChangeShapeType="1"/>
            </p:cNvSpPr>
            <p:nvPr/>
          </p:nvSpPr>
          <p:spPr bwMode="auto">
            <a:xfrm flipH="1">
              <a:off x="2064" y="11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2" name="Line 10"/>
            <p:cNvSpPr>
              <a:spLocks noChangeShapeType="1"/>
            </p:cNvSpPr>
            <p:nvPr/>
          </p:nvSpPr>
          <p:spPr bwMode="auto">
            <a:xfrm>
              <a:off x="3120" y="125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016" name="Freeform 11"/>
          <p:cNvSpPr>
            <a:spLocks/>
          </p:cNvSpPr>
          <p:nvPr/>
        </p:nvSpPr>
        <p:spPr bwMode="auto">
          <a:xfrm>
            <a:off x="2514600" y="1828800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7" name="Freeform 12"/>
          <p:cNvSpPr>
            <a:spLocks/>
          </p:cNvSpPr>
          <p:nvPr/>
        </p:nvSpPr>
        <p:spPr bwMode="auto">
          <a:xfrm>
            <a:off x="3429000" y="1296988"/>
            <a:ext cx="457200" cy="685800"/>
          </a:xfrm>
          <a:custGeom>
            <a:avLst/>
            <a:gdLst>
              <a:gd name="T0" fmla="*/ 0 w 288"/>
              <a:gd name="T1" fmla="*/ 1088707500 h 432"/>
              <a:gd name="T2" fmla="*/ 0 w 288"/>
              <a:gd name="T3" fmla="*/ 0 h 432"/>
              <a:gd name="T4" fmla="*/ 725805000 w 288"/>
              <a:gd name="T5" fmla="*/ 0 h 432"/>
              <a:gd name="T6" fmla="*/ 0 60000 65536"/>
              <a:gd name="T7" fmla="*/ 0 60000 65536"/>
              <a:gd name="T8" fmla="*/ 0 60000 65536"/>
              <a:gd name="T9" fmla="*/ 0 w 288"/>
              <a:gd name="T10" fmla="*/ 0 h 432"/>
              <a:gd name="T11" fmla="*/ 288 w 28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32">
                <a:moveTo>
                  <a:pt x="0" y="432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8" name="Freeform 13"/>
          <p:cNvSpPr>
            <a:spLocks/>
          </p:cNvSpPr>
          <p:nvPr/>
        </p:nvSpPr>
        <p:spPr bwMode="auto">
          <a:xfrm>
            <a:off x="4648200" y="1296988"/>
            <a:ext cx="457200" cy="914400"/>
          </a:xfrm>
          <a:custGeom>
            <a:avLst/>
            <a:gdLst>
              <a:gd name="T0" fmla="*/ 0 w 288"/>
              <a:gd name="T1" fmla="*/ 0 h 576"/>
              <a:gd name="T2" fmla="*/ 725805000 w 288"/>
              <a:gd name="T3" fmla="*/ 0 h 576"/>
              <a:gd name="T4" fmla="*/ 725805000 w 288"/>
              <a:gd name="T5" fmla="*/ 1451610000 h 576"/>
              <a:gd name="T6" fmla="*/ 0 60000 65536"/>
              <a:gd name="T7" fmla="*/ 0 60000 65536"/>
              <a:gd name="T8" fmla="*/ 0 60000 65536"/>
              <a:gd name="T9" fmla="*/ 0 w 288"/>
              <a:gd name="T10" fmla="*/ 0 h 576"/>
              <a:gd name="T11" fmla="*/ 288 w 288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76">
                <a:moveTo>
                  <a:pt x="0" y="0"/>
                </a:moveTo>
                <a:lnTo>
                  <a:pt x="288" y="0"/>
                </a:lnTo>
                <a:lnTo>
                  <a:pt x="288" y="57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9" name="Oval 14"/>
          <p:cNvSpPr>
            <a:spLocks noChangeArrowheads="1"/>
          </p:cNvSpPr>
          <p:nvPr/>
        </p:nvSpPr>
        <p:spPr bwMode="auto">
          <a:xfrm>
            <a:off x="3417888" y="19748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0" name="Oval 15"/>
          <p:cNvSpPr>
            <a:spLocks noChangeArrowheads="1"/>
          </p:cNvSpPr>
          <p:nvPr/>
        </p:nvSpPr>
        <p:spPr bwMode="auto">
          <a:xfrm>
            <a:off x="5100638" y="22034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124200" y="2743200"/>
            <a:ext cx="304800" cy="228600"/>
            <a:chOff x="2928" y="3600"/>
            <a:chExt cx="192" cy="144"/>
          </a:xfrm>
        </p:grpSpPr>
        <p:sp>
          <p:nvSpPr>
            <p:cNvPr id="43033" name="Line 17"/>
            <p:cNvSpPr>
              <a:spLocks noChangeShapeType="1"/>
            </p:cNvSpPr>
            <p:nvPr/>
          </p:nvSpPr>
          <p:spPr bwMode="auto">
            <a:xfrm>
              <a:off x="3024" y="3600"/>
              <a:ext cx="0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4" name="Line 18"/>
            <p:cNvSpPr>
              <a:spLocks noChangeShapeType="1"/>
            </p:cNvSpPr>
            <p:nvPr/>
          </p:nvSpPr>
          <p:spPr bwMode="auto">
            <a:xfrm>
              <a:off x="2928" y="3648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5" name="Line 19"/>
            <p:cNvSpPr>
              <a:spLocks noChangeShapeType="1"/>
            </p:cNvSpPr>
            <p:nvPr/>
          </p:nvSpPr>
          <p:spPr bwMode="auto">
            <a:xfrm>
              <a:off x="2976" y="3696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6" name="Line 20"/>
            <p:cNvSpPr>
              <a:spLocks noChangeShapeType="1"/>
            </p:cNvSpPr>
            <p:nvPr/>
          </p:nvSpPr>
          <p:spPr bwMode="auto">
            <a:xfrm>
              <a:off x="3000" y="3744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022" name="Line 21"/>
          <p:cNvSpPr>
            <a:spLocks noChangeShapeType="1"/>
          </p:cNvSpPr>
          <p:nvPr/>
        </p:nvSpPr>
        <p:spPr bwMode="auto">
          <a:xfrm flipV="1">
            <a:off x="3276600" y="2438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3" name="Text Box 22"/>
          <p:cNvSpPr txBox="1">
            <a:spLocks noChangeArrowheads="1"/>
          </p:cNvSpPr>
          <p:nvPr/>
        </p:nvSpPr>
        <p:spPr bwMode="auto">
          <a:xfrm>
            <a:off x="2085975" y="1817688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3024" name="Text Box 23"/>
          <p:cNvSpPr txBox="1">
            <a:spLocks noChangeArrowheads="1"/>
          </p:cNvSpPr>
          <p:nvPr/>
        </p:nvSpPr>
        <p:spPr bwMode="auto">
          <a:xfrm>
            <a:off x="5562600" y="20574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3025" name="Text Box 24"/>
          <p:cNvSpPr txBox="1">
            <a:spLocks noChangeArrowheads="1"/>
          </p:cNvSpPr>
          <p:nvPr/>
        </p:nvSpPr>
        <p:spPr bwMode="auto">
          <a:xfrm>
            <a:off x="2717800" y="14478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43026" name="Text Box 25"/>
          <p:cNvSpPr txBox="1">
            <a:spLocks noChangeArrowheads="1"/>
          </p:cNvSpPr>
          <p:nvPr/>
        </p:nvSpPr>
        <p:spPr bwMode="auto">
          <a:xfrm>
            <a:off x="4038600" y="838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C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886200" y="1143000"/>
            <a:ext cx="762000" cy="304800"/>
            <a:chOff x="720" y="1488"/>
            <a:chExt cx="480" cy="192"/>
          </a:xfrm>
        </p:grpSpPr>
        <p:sp>
          <p:nvSpPr>
            <p:cNvPr id="43029" name="Line 27"/>
            <p:cNvSpPr>
              <a:spLocks noChangeShapeType="1"/>
            </p:cNvSpPr>
            <p:nvPr/>
          </p:nvSpPr>
          <p:spPr bwMode="auto">
            <a:xfrm>
              <a:off x="912" y="1488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0" name="Line 28"/>
            <p:cNvSpPr>
              <a:spLocks noChangeShapeType="1"/>
            </p:cNvSpPr>
            <p:nvPr/>
          </p:nvSpPr>
          <p:spPr bwMode="auto">
            <a:xfrm>
              <a:off x="1008" y="1488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1" name="Line 29"/>
            <p:cNvSpPr>
              <a:spLocks noChangeShapeType="1"/>
            </p:cNvSpPr>
            <p:nvPr/>
          </p:nvSpPr>
          <p:spPr bwMode="auto">
            <a:xfrm flipH="1">
              <a:off x="720" y="158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2" name="Line 30"/>
            <p:cNvSpPr>
              <a:spLocks noChangeShapeType="1"/>
            </p:cNvSpPr>
            <p:nvPr/>
          </p:nvSpPr>
          <p:spPr bwMode="auto">
            <a:xfrm flipH="1">
              <a:off x="1008" y="158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3028" name="Picture 31" descr="image-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680420"/>
            <a:ext cx="21748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24B75A-801B-6F4B-A4BD-A65A6C786AA4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15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7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RTD Readout Scheme</a:t>
            </a:r>
          </a:p>
        </p:txBody>
      </p:sp>
      <p:pic>
        <p:nvPicPr>
          <p:cNvPr id="4506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7100"/>
            <a:ext cx="91948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9D6E3-1168-844E-B373-4EAC41A87C94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16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Notes on RTD readout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RTD has resistance R = 1000 + 3.85</a:t>
            </a:r>
            <a:r>
              <a:rPr lang="en-US" sz="2000">
                <a:sym typeface="Symbol" pitchFamily="4" charset="2"/>
              </a:rPr>
              <a:t></a:t>
            </a:r>
            <a:r>
              <a:rPr lang="en-US" sz="2000" i="1">
                <a:sym typeface="Symbol" pitchFamily="4" charset="2"/>
              </a:rPr>
              <a:t>T</a:t>
            </a:r>
            <a:r>
              <a:rPr lang="en-US" sz="2000">
                <a:sym typeface="Symbol" pitchFamily="4" charset="2"/>
              </a:rPr>
              <a:t>(C)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ym typeface="Symbol" pitchFamily="4" charset="2"/>
              </a:rPr>
              <a:t>Goal: put 1.00 mA across RTD and present output voltage proportional to temperature: </a:t>
            </a:r>
            <a:r>
              <a:rPr lang="en-US" sz="2000" i="1">
                <a:sym typeface="Symbol" pitchFamily="4" charset="2"/>
              </a:rPr>
              <a:t>V</a:t>
            </a:r>
            <a:r>
              <a:rPr lang="en-US" sz="2000" baseline="-25000">
                <a:sym typeface="Symbol" pitchFamily="4" charset="2"/>
              </a:rPr>
              <a:t>out</a:t>
            </a:r>
            <a:r>
              <a:rPr lang="en-US" sz="2000">
                <a:sym typeface="Symbol" pitchFamily="4" charset="2"/>
              </a:rPr>
              <a:t> = </a:t>
            </a:r>
            <a:r>
              <a:rPr lang="en-US" sz="2000" i="1">
                <a:sym typeface="Symbol" pitchFamily="4" charset="2"/>
              </a:rPr>
              <a:t>V</a:t>
            </a:r>
            <a:r>
              <a:rPr lang="en-US" sz="2000" baseline="-25000">
                <a:sym typeface="Symbol" pitchFamily="4" charset="2"/>
              </a:rPr>
              <a:t>0</a:t>
            </a:r>
            <a:r>
              <a:rPr lang="en-US" sz="2000">
                <a:sym typeface="Symbol" pitchFamily="4" charset="2"/>
              </a:rPr>
              <a:t> + </a:t>
            </a:r>
            <a:r>
              <a:rPr lang="en-US" sz="2000" i="1">
                <a:sym typeface="Symbol" pitchFamily="4" charset="2"/>
              </a:rPr>
              <a:t>T</a:t>
            </a:r>
            <a:endParaRPr lang="en-US" sz="2000">
              <a:sym typeface="Symbol" pitchFamily="4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sym typeface="Symbol" pitchFamily="4" charset="2"/>
              </a:rPr>
              <a:t>First stage: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put precision 10.00 V reference across precision 10k</a:t>
            </a:r>
            <a:r>
              <a:rPr lang="en-US" sz="1800">
                <a:sym typeface="Symbol" pitchFamily="4" charset="2"/>
              </a:rPr>
              <a:t> resistor to make 1.00 mA, sending across RTD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sym typeface="Symbol" pitchFamily="4" charset="2"/>
              </a:rPr>
              <a:t>output is 1 V at 0C; 1.385 V at 100C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Second stage: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resistor network produces 0.25 mA of source through R9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 R6 slurps 0.25 mA when stage 1 output is </a:t>
            </a:r>
            <a:r>
              <a:rPr lang="en-US" sz="1800">
                <a:sym typeface="Symbol" pitchFamily="4" charset="2"/>
              </a:rPr>
              <a:t>1 V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/>
              <a:t>so no current through feedback </a:t>
            </a:r>
            <a:r>
              <a:rPr lang="en-US" sz="1600">
                <a:sym typeface="Symbol" pitchFamily="4" charset="2"/>
              </a:rPr>
              <a:t> output is zero volts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At 100</a:t>
            </a:r>
            <a:r>
              <a:rPr lang="en-US" sz="1800">
                <a:sym typeface="Symbol" pitchFamily="4" charset="2"/>
              </a:rPr>
              <a:t>C, R6 slurps 0.346 mA, leaving net 0.096 that must come through feedback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If R7 + R8 = 10389 ohms, output is 1.0 V at 100</a:t>
            </a:r>
            <a:r>
              <a:rPr lang="en-US" sz="1800">
                <a:sym typeface="Symbol" pitchFamily="4" charset="2"/>
              </a:rPr>
              <a:t>C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Tuning resistors R11, R7 allows control over offset and gain, respectively: this config set up for </a:t>
            </a:r>
            <a:r>
              <a:rPr lang="en-US" sz="2000" i="1"/>
              <a:t>V</a:t>
            </a:r>
            <a:r>
              <a:rPr lang="en-US" sz="2000" baseline="-25000"/>
              <a:t>out</a:t>
            </a:r>
            <a:r>
              <a:rPr lang="en-US" sz="2000"/>
              <a:t> = 0.1</a:t>
            </a:r>
            <a:r>
              <a:rPr lang="en-US" sz="2000" i="1"/>
              <a:t>T</a:t>
            </a:r>
            <a:endParaRPr lang="en-US" sz="2000"/>
          </a:p>
          <a:p>
            <a:pPr lvl="1" eaLnBrk="1" hangingPunct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91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491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7D75D-BC64-D74E-AACA-FFBA06275960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17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Hiding Distortion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5181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Consider the “push-pull” transistor arrangement to the right</a:t>
            </a:r>
          </a:p>
          <a:p>
            <a:pPr lvl="1" eaLnBrk="1" hangingPunct="1">
              <a:defRPr/>
            </a:pPr>
            <a:r>
              <a:rPr lang="en-US" sz="1800"/>
              <a:t>an npn transistor (top) and a pnp (bot)</a:t>
            </a:r>
          </a:p>
          <a:p>
            <a:pPr lvl="1" eaLnBrk="1" hangingPunct="1">
              <a:defRPr/>
            </a:pPr>
            <a:r>
              <a:rPr lang="en-US" sz="1800"/>
              <a:t>wimpy input can drive big load (speaker?)</a:t>
            </a:r>
          </a:p>
          <a:p>
            <a:pPr lvl="1" eaLnBrk="1" hangingPunct="1">
              <a:defRPr/>
            </a:pPr>
            <a:r>
              <a:rPr lang="en-US" sz="1800"/>
              <a:t>base-emitter voltage differs by 0.6V in each transistor (emitter has arrow)</a:t>
            </a:r>
          </a:p>
          <a:p>
            <a:pPr lvl="1" eaLnBrk="1" hangingPunct="1">
              <a:defRPr/>
            </a:pPr>
            <a:r>
              <a:rPr lang="en-US" sz="1800"/>
              <a:t>input has to be higher than ~0.6 V for the npn to become active</a:t>
            </a:r>
          </a:p>
          <a:p>
            <a:pPr lvl="1" eaLnBrk="1" hangingPunct="1">
              <a:defRPr/>
            </a:pPr>
            <a:r>
              <a:rPr lang="en-US" sz="1800"/>
              <a:t>input has to be lower than </a:t>
            </a:r>
            <a:r>
              <a:rPr lang="en-US" sz="1800">
                <a:sym typeface="Symbol" charset="2"/>
              </a:rPr>
              <a:t>0.6 V for the pnp to be active</a:t>
            </a:r>
          </a:p>
          <a:p>
            <a:pPr eaLnBrk="1" hangingPunct="1">
              <a:defRPr/>
            </a:pPr>
            <a:r>
              <a:rPr lang="en-US" sz="2000"/>
              <a:t>There is a no-man’s land in between where neither transistor conducts, so one would get “</a:t>
            </a:r>
            <a:r>
              <a:rPr lang="en-US" sz="2000">
                <a:solidFill>
                  <a:schemeClr val="hlink"/>
                </a:solidFill>
              </a:rPr>
              <a:t>crossover distortion</a:t>
            </a:r>
            <a:r>
              <a:rPr lang="en-US" sz="2000"/>
              <a:t>”</a:t>
            </a:r>
          </a:p>
          <a:p>
            <a:pPr lvl="1" eaLnBrk="1" hangingPunct="1">
              <a:defRPr/>
            </a:pPr>
            <a:r>
              <a:rPr lang="en-US" sz="1800"/>
              <a:t>output is zero while input signal is between </a:t>
            </a:r>
            <a:r>
              <a:rPr lang="en-US" sz="1800">
                <a:sym typeface="Symbol" charset="2"/>
              </a:rPr>
              <a:t>0.6 and 0.6 V</a:t>
            </a:r>
            <a:endParaRPr lang="en-US" sz="180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78650" y="2133600"/>
            <a:ext cx="381000" cy="762000"/>
            <a:chOff x="2256" y="2208"/>
            <a:chExt cx="240" cy="480"/>
          </a:xfrm>
        </p:grpSpPr>
        <p:sp>
          <p:nvSpPr>
            <p:cNvPr id="49198" name="Line 8"/>
            <p:cNvSpPr>
              <a:spLocks noChangeShapeType="1"/>
            </p:cNvSpPr>
            <p:nvPr/>
          </p:nvSpPr>
          <p:spPr bwMode="auto">
            <a:xfrm>
              <a:off x="2400" y="235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9" name="Line 9"/>
            <p:cNvSpPr>
              <a:spLocks noChangeShapeType="1"/>
            </p:cNvSpPr>
            <p:nvPr/>
          </p:nvSpPr>
          <p:spPr bwMode="auto">
            <a:xfrm flipV="1">
              <a:off x="2400" y="230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0" name="Line 10"/>
            <p:cNvSpPr>
              <a:spLocks noChangeShapeType="1"/>
            </p:cNvSpPr>
            <p:nvPr/>
          </p:nvSpPr>
          <p:spPr bwMode="auto">
            <a:xfrm>
              <a:off x="2400" y="249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1" name="Line 11"/>
            <p:cNvSpPr>
              <a:spLocks noChangeShapeType="1"/>
            </p:cNvSpPr>
            <p:nvPr/>
          </p:nvSpPr>
          <p:spPr bwMode="auto">
            <a:xfrm flipV="1">
              <a:off x="2496" y="220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2" name="Line 12"/>
            <p:cNvSpPr>
              <a:spLocks noChangeShapeType="1"/>
            </p:cNvSpPr>
            <p:nvPr/>
          </p:nvSpPr>
          <p:spPr bwMode="auto">
            <a:xfrm flipH="1">
              <a:off x="2256" y="244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3" name="Line 13"/>
            <p:cNvSpPr>
              <a:spLocks noChangeShapeType="1"/>
            </p:cNvSpPr>
            <p:nvPr/>
          </p:nvSpPr>
          <p:spPr bwMode="auto">
            <a:xfrm>
              <a:off x="2496" y="259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0" name="Freeform 14"/>
          <p:cNvSpPr>
            <a:spLocks/>
          </p:cNvSpPr>
          <p:nvPr/>
        </p:nvSpPr>
        <p:spPr bwMode="auto">
          <a:xfrm>
            <a:off x="7893050" y="2895600"/>
            <a:ext cx="152400" cy="762000"/>
          </a:xfrm>
          <a:custGeom>
            <a:avLst/>
            <a:gdLst>
              <a:gd name="T0" fmla="*/ 120967500 w 96"/>
              <a:gd name="T1" fmla="*/ 0 h 480"/>
              <a:gd name="T2" fmla="*/ 120967500 w 96"/>
              <a:gd name="T3" fmla="*/ 241935000 h 480"/>
              <a:gd name="T4" fmla="*/ 241935000 w 96"/>
              <a:gd name="T5" fmla="*/ 362902500 h 480"/>
              <a:gd name="T6" fmla="*/ 0 w 96"/>
              <a:gd name="T7" fmla="*/ 483870000 h 480"/>
              <a:gd name="T8" fmla="*/ 241935000 w 96"/>
              <a:gd name="T9" fmla="*/ 604837500 h 480"/>
              <a:gd name="T10" fmla="*/ 0 w 96"/>
              <a:gd name="T11" fmla="*/ 725805000 h 480"/>
              <a:gd name="T12" fmla="*/ 241935000 w 96"/>
              <a:gd name="T13" fmla="*/ 846772500 h 480"/>
              <a:gd name="T14" fmla="*/ 0 w 96"/>
              <a:gd name="T15" fmla="*/ 967740000 h 480"/>
              <a:gd name="T16" fmla="*/ 120967500 w 96"/>
              <a:gd name="T17" fmla="*/ 1088707500 h 480"/>
              <a:gd name="T18" fmla="*/ 120967500 w 96"/>
              <a:gd name="T19" fmla="*/ 1209675000 h 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"/>
              <a:gd name="T31" fmla="*/ 0 h 480"/>
              <a:gd name="T32" fmla="*/ 96 w 96"/>
              <a:gd name="T33" fmla="*/ 480 h 4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" h="480">
                <a:moveTo>
                  <a:pt x="48" y="0"/>
                </a:moveTo>
                <a:lnTo>
                  <a:pt x="48" y="96"/>
                </a:lnTo>
                <a:lnTo>
                  <a:pt x="96" y="144"/>
                </a:lnTo>
                <a:lnTo>
                  <a:pt x="0" y="192"/>
                </a:lnTo>
                <a:lnTo>
                  <a:pt x="96" y="240"/>
                </a:lnTo>
                <a:lnTo>
                  <a:pt x="0" y="288"/>
                </a:lnTo>
                <a:lnTo>
                  <a:pt x="96" y="336"/>
                </a:lnTo>
                <a:lnTo>
                  <a:pt x="0" y="384"/>
                </a:lnTo>
                <a:lnTo>
                  <a:pt x="48" y="432"/>
                </a:lnTo>
                <a:lnTo>
                  <a:pt x="48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816850" y="3657600"/>
            <a:ext cx="304800" cy="304800"/>
            <a:chOff x="4032" y="1968"/>
            <a:chExt cx="192" cy="192"/>
          </a:xfrm>
        </p:grpSpPr>
        <p:sp>
          <p:nvSpPr>
            <p:cNvPr id="49194" name="Line 16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5" name="Line 17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6" name="Line 18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7" name="Line 19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2" name="Line 21"/>
          <p:cNvSpPr>
            <a:spLocks noChangeShapeType="1"/>
          </p:cNvSpPr>
          <p:nvPr/>
        </p:nvSpPr>
        <p:spPr bwMode="auto">
          <a:xfrm>
            <a:off x="7359650" y="28956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3" name="Text Box 22"/>
          <p:cNvSpPr txBox="1">
            <a:spLocks noChangeArrowheads="1"/>
          </p:cNvSpPr>
          <p:nvPr/>
        </p:nvSpPr>
        <p:spPr bwMode="auto">
          <a:xfrm>
            <a:off x="7915275" y="26352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9164" name="Text Box 25"/>
          <p:cNvSpPr txBox="1">
            <a:spLocks noChangeArrowheads="1"/>
          </p:cNvSpPr>
          <p:nvPr/>
        </p:nvSpPr>
        <p:spPr bwMode="auto">
          <a:xfrm>
            <a:off x="6292850" y="271145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9165" name="Text Box 26"/>
          <p:cNvSpPr txBox="1">
            <a:spLocks noChangeArrowheads="1"/>
          </p:cNvSpPr>
          <p:nvPr/>
        </p:nvSpPr>
        <p:spPr bwMode="auto">
          <a:xfrm>
            <a:off x="7167563" y="1828800"/>
            <a:ext cx="401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</a:rPr>
              <a:t>+</a:t>
            </a: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978650" y="2895600"/>
            <a:ext cx="381000" cy="762000"/>
            <a:chOff x="4344" y="2688"/>
            <a:chExt cx="240" cy="480"/>
          </a:xfrm>
        </p:grpSpPr>
        <p:sp>
          <p:nvSpPr>
            <p:cNvPr id="49188" name="Line 28"/>
            <p:cNvSpPr>
              <a:spLocks noChangeShapeType="1"/>
            </p:cNvSpPr>
            <p:nvPr/>
          </p:nvSpPr>
          <p:spPr bwMode="auto">
            <a:xfrm flipV="1">
              <a:off x="4488" y="283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9" name="Line 29"/>
            <p:cNvSpPr>
              <a:spLocks noChangeShapeType="1"/>
            </p:cNvSpPr>
            <p:nvPr/>
          </p:nvSpPr>
          <p:spPr bwMode="auto">
            <a:xfrm>
              <a:off x="4488" y="297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0" name="Line 30"/>
            <p:cNvSpPr>
              <a:spLocks noChangeShapeType="1"/>
            </p:cNvSpPr>
            <p:nvPr/>
          </p:nvSpPr>
          <p:spPr bwMode="auto">
            <a:xfrm flipH="1">
              <a:off x="4488" y="278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1" name="Line 31"/>
            <p:cNvSpPr>
              <a:spLocks noChangeShapeType="1"/>
            </p:cNvSpPr>
            <p:nvPr/>
          </p:nvSpPr>
          <p:spPr bwMode="auto">
            <a:xfrm>
              <a:off x="4584" y="307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2" name="Line 32"/>
            <p:cNvSpPr>
              <a:spLocks noChangeShapeType="1"/>
            </p:cNvSpPr>
            <p:nvPr/>
          </p:nvSpPr>
          <p:spPr bwMode="auto">
            <a:xfrm flipH="1" flipV="1">
              <a:off x="4344" y="292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3" name="Line 33"/>
            <p:cNvSpPr>
              <a:spLocks noChangeShapeType="1"/>
            </p:cNvSpPr>
            <p:nvPr/>
          </p:nvSpPr>
          <p:spPr bwMode="auto">
            <a:xfrm flipV="1">
              <a:off x="4584" y="268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7" name="Line 35"/>
          <p:cNvSpPr>
            <a:spLocks noChangeShapeType="1"/>
          </p:cNvSpPr>
          <p:nvPr/>
        </p:nvSpPr>
        <p:spPr bwMode="auto">
          <a:xfrm>
            <a:off x="6978650" y="2514600"/>
            <a:ext cx="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8" name="Line 36"/>
          <p:cNvSpPr>
            <a:spLocks noChangeShapeType="1"/>
          </p:cNvSpPr>
          <p:nvPr/>
        </p:nvSpPr>
        <p:spPr bwMode="auto">
          <a:xfrm flipH="1">
            <a:off x="6597650" y="28956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9" name="Text Box 37"/>
          <p:cNvSpPr txBox="1">
            <a:spLocks noChangeArrowheads="1"/>
          </p:cNvSpPr>
          <p:nvPr/>
        </p:nvSpPr>
        <p:spPr bwMode="auto">
          <a:xfrm>
            <a:off x="7186613" y="365760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  <a:sym typeface="Symbol" pitchFamily="4" charset="2"/>
              </a:rPr>
              <a:t>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9170" name="Line 39"/>
          <p:cNvSpPr>
            <a:spLocks noChangeShapeType="1"/>
          </p:cNvSpPr>
          <p:nvPr/>
        </p:nvSpPr>
        <p:spPr bwMode="auto">
          <a:xfrm>
            <a:off x="5257800" y="5029200"/>
            <a:ext cx="1588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1" name="Line 42"/>
          <p:cNvSpPr>
            <a:spLocks noChangeShapeType="1"/>
          </p:cNvSpPr>
          <p:nvPr/>
        </p:nvSpPr>
        <p:spPr bwMode="auto">
          <a:xfrm>
            <a:off x="5257800" y="5410200"/>
            <a:ext cx="2895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2" name="Line 48"/>
          <p:cNvSpPr>
            <a:spLocks noChangeShapeType="1"/>
          </p:cNvSpPr>
          <p:nvPr/>
        </p:nvSpPr>
        <p:spPr bwMode="auto">
          <a:xfrm flipV="1">
            <a:off x="5257800" y="5410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5257800" y="4800600"/>
            <a:ext cx="3048000" cy="1219200"/>
            <a:chOff x="3312" y="3024"/>
            <a:chExt cx="1920" cy="768"/>
          </a:xfrm>
        </p:grpSpPr>
        <p:sp>
          <p:nvSpPr>
            <p:cNvPr id="49184" name="Freeform 43"/>
            <p:cNvSpPr>
              <a:spLocks/>
            </p:cNvSpPr>
            <p:nvPr/>
          </p:nvSpPr>
          <p:spPr bwMode="auto">
            <a:xfrm>
              <a:off x="3312" y="3024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5" name="Freeform 44"/>
            <p:cNvSpPr>
              <a:spLocks/>
            </p:cNvSpPr>
            <p:nvPr/>
          </p:nvSpPr>
          <p:spPr bwMode="auto">
            <a:xfrm>
              <a:off x="4272" y="3024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6" name="Freeform 51"/>
            <p:cNvSpPr>
              <a:spLocks/>
            </p:cNvSpPr>
            <p:nvPr/>
          </p:nvSpPr>
          <p:spPr bwMode="auto">
            <a:xfrm flipV="1">
              <a:off x="3792" y="3408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7" name="Freeform 52"/>
            <p:cNvSpPr>
              <a:spLocks/>
            </p:cNvSpPr>
            <p:nvPr/>
          </p:nvSpPr>
          <p:spPr bwMode="auto">
            <a:xfrm flipV="1">
              <a:off x="4752" y="3408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5300663" y="4876800"/>
            <a:ext cx="2971800" cy="1066800"/>
            <a:chOff x="3339" y="3072"/>
            <a:chExt cx="1872" cy="672"/>
          </a:xfrm>
        </p:grpSpPr>
        <p:sp>
          <p:nvSpPr>
            <p:cNvPr id="49177" name="Freeform 53"/>
            <p:cNvSpPr>
              <a:spLocks/>
            </p:cNvSpPr>
            <p:nvPr/>
          </p:nvSpPr>
          <p:spPr bwMode="auto">
            <a:xfrm>
              <a:off x="3339" y="3072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8" name="Freeform 54"/>
            <p:cNvSpPr>
              <a:spLocks/>
            </p:cNvSpPr>
            <p:nvPr/>
          </p:nvSpPr>
          <p:spPr bwMode="auto">
            <a:xfrm>
              <a:off x="4295" y="3072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9" name="Freeform 55"/>
            <p:cNvSpPr>
              <a:spLocks/>
            </p:cNvSpPr>
            <p:nvPr/>
          </p:nvSpPr>
          <p:spPr bwMode="auto">
            <a:xfrm flipV="1">
              <a:off x="3817" y="3408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0" name="Freeform 56"/>
            <p:cNvSpPr>
              <a:spLocks/>
            </p:cNvSpPr>
            <p:nvPr/>
          </p:nvSpPr>
          <p:spPr bwMode="auto">
            <a:xfrm flipV="1">
              <a:off x="4779" y="3408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1" name="Line 57"/>
            <p:cNvSpPr>
              <a:spLocks noChangeShapeType="1"/>
            </p:cNvSpPr>
            <p:nvPr/>
          </p:nvSpPr>
          <p:spPr bwMode="auto">
            <a:xfrm>
              <a:off x="3765" y="3408"/>
              <a:ext cx="48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2" name="Line 58"/>
            <p:cNvSpPr>
              <a:spLocks noChangeShapeType="1"/>
            </p:cNvSpPr>
            <p:nvPr/>
          </p:nvSpPr>
          <p:spPr bwMode="auto">
            <a:xfrm>
              <a:off x="4249" y="3408"/>
              <a:ext cx="48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3" name="Line 59"/>
            <p:cNvSpPr>
              <a:spLocks noChangeShapeType="1"/>
            </p:cNvSpPr>
            <p:nvPr/>
          </p:nvSpPr>
          <p:spPr bwMode="auto">
            <a:xfrm>
              <a:off x="4727" y="3408"/>
              <a:ext cx="48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75" name="Line 62"/>
          <p:cNvSpPr>
            <a:spLocks noChangeShapeType="1"/>
          </p:cNvSpPr>
          <p:nvPr/>
        </p:nvSpPr>
        <p:spPr bwMode="auto">
          <a:xfrm flipH="1">
            <a:off x="6019800" y="4648200"/>
            <a:ext cx="4572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6" name="Text Box 63"/>
          <p:cNvSpPr txBox="1">
            <a:spLocks noChangeArrowheads="1"/>
          </p:cNvSpPr>
          <p:nvPr/>
        </p:nvSpPr>
        <p:spPr bwMode="auto">
          <a:xfrm>
            <a:off x="6537325" y="43100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crossover distortion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F7FAC5-70F0-C246-8820-6A64379DCE5F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18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Stick it in the feedback loop!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53400" cy="22415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000"/>
              <a:t>By sticking the push-pull into an op-amp’s feedback loop, we guarantee that the output </a:t>
            </a:r>
            <a:r>
              <a:rPr lang="en-US" sz="2000">
                <a:solidFill>
                  <a:schemeClr val="accent2"/>
                </a:solidFill>
              </a:rPr>
              <a:t>faithfully</a:t>
            </a:r>
            <a:r>
              <a:rPr lang="en-US" sz="2000"/>
              <a:t> follows the input!</a:t>
            </a:r>
          </a:p>
          <a:p>
            <a:pPr lvl="1" eaLnBrk="1" hangingPunct="1">
              <a:defRPr/>
            </a:pPr>
            <a:r>
              <a:rPr lang="en-US" sz="1800"/>
              <a:t>after all, the golden rule demands that </a:t>
            </a:r>
            <a:r>
              <a:rPr lang="en-US" sz="1800">
                <a:solidFill>
                  <a:schemeClr val="accent2"/>
                </a:solidFill>
              </a:rPr>
              <a:t>+ input = </a:t>
            </a:r>
            <a:r>
              <a:rPr lang="en-US" sz="1800">
                <a:solidFill>
                  <a:schemeClr val="accent2"/>
                </a:solidFill>
                <a:sym typeface="Symbol" charset="2"/>
              </a:rPr>
              <a:t></a:t>
            </a:r>
            <a:r>
              <a:rPr lang="en-US" sz="1800">
                <a:solidFill>
                  <a:schemeClr val="accent2"/>
                </a:solidFill>
              </a:rPr>
              <a:t> input</a:t>
            </a:r>
            <a:endParaRPr lang="en-US" sz="1800"/>
          </a:p>
          <a:p>
            <a:pPr eaLnBrk="1" hangingPunct="1">
              <a:defRPr/>
            </a:pPr>
            <a:r>
              <a:rPr lang="en-US" sz="2000"/>
              <a:t>Op-amp jerks up to 0.6 and down to </a:t>
            </a:r>
            <a:r>
              <a:rPr lang="en-US" sz="2000">
                <a:sym typeface="Symbol" charset="2"/>
              </a:rPr>
              <a:t>0.6 at the crossover</a:t>
            </a:r>
          </a:p>
          <a:p>
            <a:pPr lvl="1" eaLnBrk="1" hangingPunct="1">
              <a:defRPr/>
            </a:pPr>
            <a:r>
              <a:rPr lang="en-US" sz="1800">
                <a:solidFill>
                  <a:schemeClr val="hlink"/>
                </a:solidFill>
              </a:rPr>
              <a:t>it’s almost magic</a:t>
            </a:r>
            <a:r>
              <a:rPr lang="en-US" sz="1800"/>
              <a:t>: it figures out the vagaries/nonlinearities of the thing in the loop </a:t>
            </a:r>
          </a:p>
          <a:p>
            <a:pPr eaLnBrk="1" hangingPunct="1">
              <a:defRPr/>
            </a:pPr>
            <a:r>
              <a:rPr lang="en-US" sz="2000"/>
              <a:t>Now get advantages of push-pull drive capability, without the mess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5600" y="1289050"/>
            <a:ext cx="2286000" cy="1219200"/>
            <a:chOff x="1056" y="2876"/>
            <a:chExt cx="1440" cy="768"/>
          </a:xfrm>
        </p:grpSpPr>
        <p:sp>
          <p:nvSpPr>
            <p:cNvPr id="51255" name="AutoShape 5"/>
            <p:cNvSpPr>
              <a:spLocks noChangeArrowheads="1"/>
            </p:cNvSpPr>
            <p:nvPr/>
          </p:nvSpPr>
          <p:spPr bwMode="auto">
            <a:xfrm rot="5400000">
              <a:off x="1366" y="2900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6" name="Text Box 6"/>
            <p:cNvSpPr txBox="1">
              <a:spLocks noChangeArrowheads="1"/>
            </p:cNvSpPr>
            <p:nvPr/>
          </p:nvSpPr>
          <p:spPr bwMode="auto">
            <a:xfrm>
              <a:off x="1392" y="296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51257" name="Text Box 7"/>
            <p:cNvSpPr txBox="1">
              <a:spLocks noChangeArrowheads="1"/>
            </p:cNvSpPr>
            <p:nvPr/>
          </p:nvSpPr>
          <p:spPr bwMode="auto">
            <a:xfrm>
              <a:off x="1392" y="326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51258" name="Line 8"/>
            <p:cNvSpPr>
              <a:spLocks noChangeShapeType="1"/>
            </p:cNvSpPr>
            <p:nvPr/>
          </p:nvSpPr>
          <p:spPr bwMode="auto">
            <a:xfrm flipH="1">
              <a:off x="1056" y="34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9" name="Line 9"/>
            <p:cNvSpPr>
              <a:spLocks noChangeShapeType="1"/>
            </p:cNvSpPr>
            <p:nvPr/>
          </p:nvSpPr>
          <p:spPr bwMode="auto">
            <a:xfrm flipH="1">
              <a:off x="1056" y="3120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60" name="Line 10"/>
            <p:cNvSpPr>
              <a:spLocks noChangeShapeType="1"/>
            </p:cNvSpPr>
            <p:nvPr/>
          </p:nvSpPr>
          <p:spPr bwMode="auto">
            <a:xfrm>
              <a:off x="2112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08" name="Text Box 12"/>
          <p:cNvSpPr txBox="1">
            <a:spLocks noChangeArrowheads="1"/>
          </p:cNvSpPr>
          <p:nvPr/>
        </p:nvSpPr>
        <p:spPr bwMode="auto">
          <a:xfrm>
            <a:off x="2605088" y="1981200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chemeClr val="accent2"/>
                </a:solidFill>
              </a:rPr>
              <a:t>V</a:t>
            </a:r>
            <a:r>
              <a:rPr lang="en-US" sz="1600" baseline="-25000">
                <a:solidFill>
                  <a:schemeClr val="accent2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410200" y="1143000"/>
            <a:ext cx="381000" cy="762000"/>
            <a:chOff x="2256" y="2208"/>
            <a:chExt cx="240" cy="480"/>
          </a:xfrm>
        </p:grpSpPr>
        <p:sp>
          <p:nvSpPr>
            <p:cNvPr id="51249" name="Line 20"/>
            <p:cNvSpPr>
              <a:spLocks noChangeShapeType="1"/>
            </p:cNvSpPr>
            <p:nvPr/>
          </p:nvSpPr>
          <p:spPr bwMode="auto">
            <a:xfrm>
              <a:off x="2400" y="235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0" name="Line 21"/>
            <p:cNvSpPr>
              <a:spLocks noChangeShapeType="1"/>
            </p:cNvSpPr>
            <p:nvPr/>
          </p:nvSpPr>
          <p:spPr bwMode="auto">
            <a:xfrm flipV="1">
              <a:off x="2400" y="230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1" name="Line 22"/>
            <p:cNvSpPr>
              <a:spLocks noChangeShapeType="1"/>
            </p:cNvSpPr>
            <p:nvPr/>
          </p:nvSpPr>
          <p:spPr bwMode="auto">
            <a:xfrm>
              <a:off x="2400" y="249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2" name="Line 23"/>
            <p:cNvSpPr>
              <a:spLocks noChangeShapeType="1"/>
            </p:cNvSpPr>
            <p:nvPr/>
          </p:nvSpPr>
          <p:spPr bwMode="auto">
            <a:xfrm flipV="1">
              <a:off x="2496" y="220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3" name="Line 24"/>
            <p:cNvSpPr>
              <a:spLocks noChangeShapeType="1"/>
            </p:cNvSpPr>
            <p:nvPr/>
          </p:nvSpPr>
          <p:spPr bwMode="auto">
            <a:xfrm flipH="1">
              <a:off x="2256" y="244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4" name="Line 25"/>
            <p:cNvSpPr>
              <a:spLocks noChangeShapeType="1"/>
            </p:cNvSpPr>
            <p:nvPr/>
          </p:nvSpPr>
          <p:spPr bwMode="auto">
            <a:xfrm>
              <a:off x="2496" y="259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10" name="Freeform 26"/>
          <p:cNvSpPr>
            <a:spLocks/>
          </p:cNvSpPr>
          <p:nvPr/>
        </p:nvSpPr>
        <p:spPr bwMode="auto">
          <a:xfrm>
            <a:off x="6324600" y="1905000"/>
            <a:ext cx="152400" cy="762000"/>
          </a:xfrm>
          <a:custGeom>
            <a:avLst/>
            <a:gdLst>
              <a:gd name="T0" fmla="*/ 120967500 w 96"/>
              <a:gd name="T1" fmla="*/ 0 h 480"/>
              <a:gd name="T2" fmla="*/ 120967500 w 96"/>
              <a:gd name="T3" fmla="*/ 241935000 h 480"/>
              <a:gd name="T4" fmla="*/ 241935000 w 96"/>
              <a:gd name="T5" fmla="*/ 362902500 h 480"/>
              <a:gd name="T6" fmla="*/ 0 w 96"/>
              <a:gd name="T7" fmla="*/ 483870000 h 480"/>
              <a:gd name="T8" fmla="*/ 241935000 w 96"/>
              <a:gd name="T9" fmla="*/ 604837500 h 480"/>
              <a:gd name="T10" fmla="*/ 0 w 96"/>
              <a:gd name="T11" fmla="*/ 725805000 h 480"/>
              <a:gd name="T12" fmla="*/ 241935000 w 96"/>
              <a:gd name="T13" fmla="*/ 846772500 h 480"/>
              <a:gd name="T14" fmla="*/ 0 w 96"/>
              <a:gd name="T15" fmla="*/ 967740000 h 480"/>
              <a:gd name="T16" fmla="*/ 120967500 w 96"/>
              <a:gd name="T17" fmla="*/ 1088707500 h 480"/>
              <a:gd name="T18" fmla="*/ 120967500 w 96"/>
              <a:gd name="T19" fmla="*/ 1209675000 h 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"/>
              <a:gd name="T31" fmla="*/ 0 h 480"/>
              <a:gd name="T32" fmla="*/ 96 w 96"/>
              <a:gd name="T33" fmla="*/ 480 h 4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" h="480">
                <a:moveTo>
                  <a:pt x="48" y="0"/>
                </a:moveTo>
                <a:lnTo>
                  <a:pt x="48" y="96"/>
                </a:lnTo>
                <a:lnTo>
                  <a:pt x="96" y="144"/>
                </a:lnTo>
                <a:lnTo>
                  <a:pt x="0" y="192"/>
                </a:lnTo>
                <a:lnTo>
                  <a:pt x="96" y="240"/>
                </a:lnTo>
                <a:lnTo>
                  <a:pt x="0" y="288"/>
                </a:lnTo>
                <a:lnTo>
                  <a:pt x="96" y="336"/>
                </a:lnTo>
                <a:lnTo>
                  <a:pt x="0" y="384"/>
                </a:lnTo>
                <a:lnTo>
                  <a:pt x="48" y="432"/>
                </a:lnTo>
                <a:lnTo>
                  <a:pt x="48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248400" y="2667000"/>
            <a:ext cx="304800" cy="304800"/>
            <a:chOff x="4032" y="1968"/>
            <a:chExt cx="192" cy="192"/>
          </a:xfrm>
        </p:grpSpPr>
        <p:sp>
          <p:nvSpPr>
            <p:cNvPr id="51245" name="Line 28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6" name="Line 29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7" name="Line 30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8" name="Line 31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12" name="Line 32"/>
          <p:cNvSpPr>
            <a:spLocks noChangeShapeType="1"/>
          </p:cNvSpPr>
          <p:nvPr/>
        </p:nvSpPr>
        <p:spPr bwMode="auto">
          <a:xfrm>
            <a:off x="5791200" y="19050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3" name="Text Box 33"/>
          <p:cNvSpPr txBox="1">
            <a:spLocks noChangeArrowheads="1"/>
          </p:cNvSpPr>
          <p:nvPr/>
        </p:nvSpPr>
        <p:spPr bwMode="auto">
          <a:xfrm>
            <a:off x="6346825" y="16446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1214" name="Text Box 35"/>
          <p:cNvSpPr txBox="1">
            <a:spLocks noChangeArrowheads="1"/>
          </p:cNvSpPr>
          <p:nvPr/>
        </p:nvSpPr>
        <p:spPr bwMode="auto">
          <a:xfrm>
            <a:off x="5599113" y="838200"/>
            <a:ext cx="401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</a:rPr>
              <a:t>+</a:t>
            </a: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5410200" y="1905000"/>
            <a:ext cx="381000" cy="762000"/>
            <a:chOff x="4344" y="2688"/>
            <a:chExt cx="240" cy="480"/>
          </a:xfrm>
        </p:grpSpPr>
        <p:sp>
          <p:nvSpPr>
            <p:cNvPr id="51239" name="Line 37"/>
            <p:cNvSpPr>
              <a:spLocks noChangeShapeType="1"/>
            </p:cNvSpPr>
            <p:nvPr/>
          </p:nvSpPr>
          <p:spPr bwMode="auto">
            <a:xfrm flipV="1">
              <a:off x="4488" y="283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0" name="Line 38"/>
            <p:cNvSpPr>
              <a:spLocks noChangeShapeType="1"/>
            </p:cNvSpPr>
            <p:nvPr/>
          </p:nvSpPr>
          <p:spPr bwMode="auto">
            <a:xfrm>
              <a:off x="4488" y="297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1" name="Line 39"/>
            <p:cNvSpPr>
              <a:spLocks noChangeShapeType="1"/>
            </p:cNvSpPr>
            <p:nvPr/>
          </p:nvSpPr>
          <p:spPr bwMode="auto">
            <a:xfrm flipH="1">
              <a:off x="4488" y="278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2" name="Line 40"/>
            <p:cNvSpPr>
              <a:spLocks noChangeShapeType="1"/>
            </p:cNvSpPr>
            <p:nvPr/>
          </p:nvSpPr>
          <p:spPr bwMode="auto">
            <a:xfrm>
              <a:off x="4584" y="307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3" name="Line 41"/>
            <p:cNvSpPr>
              <a:spLocks noChangeShapeType="1"/>
            </p:cNvSpPr>
            <p:nvPr/>
          </p:nvSpPr>
          <p:spPr bwMode="auto">
            <a:xfrm flipH="1" flipV="1">
              <a:off x="4344" y="292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4" name="Line 42"/>
            <p:cNvSpPr>
              <a:spLocks noChangeShapeType="1"/>
            </p:cNvSpPr>
            <p:nvPr/>
          </p:nvSpPr>
          <p:spPr bwMode="auto">
            <a:xfrm flipV="1">
              <a:off x="4584" y="268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16" name="Line 43"/>
          <p:cNvSpPr>
            <a:spLocks noChangeShapeType="1"/>
          </p:cNvSpPr>
          <p:nvPr/>
        </p:nvSpPr>
        <p:spPr bwMode="auto">
          <a:xfrm>
            <a:off x="5410200" y="1524000"/>
            <a:ext cx="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7" name="Line 44"/>
          <p:cNvSpPr>
            <a:spLocks noChangeShapeType="1"/>
          </p:cNvSpPr>
          <p:nvPr/>
        </p:nvSpPr>
        <p:spPr bwMode="auto">
          <a:xfrm flipH="1">
            <a:off x="5029200" y="19050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8" name="Text Box 45"/>
          <p:cNvSpPr txBox="1">
            <a:spLocks noChangeArrowheads="1"/>
          </p:cNvSpPr>
          <p:nvPr/>
        </p:nvSpPr>
        <p:spPr bwMode="auto">
          <a:xfrm>
            <a:off x="5618163" y="266700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  <a:sym typeface="Symbol" pitchFamily="4" charset="2"/>
              </a:rPr>
              <a:t>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1219" name="Freeform 46"/>
          <p:cNvSpPr>
            <a:spLocks/>
          </p:cNvSpPr>
          <p:nvPr/>
        </p:nvSpPr>
        <p:spPr bwMode="auto">
          <a:xfrm>
            <a:off x="2895600" y="762000"/>
            <a:ext cx="3200400" cy="1143000"/>
          </a:xfrm>
          <a:custGeom>
            <a:avLst/>
            <a:gdLst>
              <a:gd name="T0" fmla="*/ 0 w 2016"/>
              <a:gd name="T1" fmla="*/ 1451610000 h 720"/>
              <a:gd name="T2" fmla="*/ 0 w 2016"/>
              <a:gd name="T3" fmla="*/ 0 h 720"/>
              <a:gd name="T4" fmla="*/ 2147483647 w 2016"/>
              <a:gd name="T5" fmla="*/ 0 h 720"/>
              <a:gd name="T6" fmla="*/ 2147483647 w 2016"/>
              <a:gd name="T7" fmla="*/ 18145125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720"/>
              <a:gd name="T14" fmla="*/ 2016 w 2016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720">
                <a:moveTo>
                  <a:pt x="0" y="576"/>
                </a:moveTo>
                <a:lnTo>
                  <a:pt x="0" y="0"/>
                </a:lnTo>
                <a:lnTo>
                  <a:pt x="2016" y="0"/>
                </a:lnTo>
                <a:lnTo>
                  <a:pt x="2016" y="7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0" name="Line 47"/>
          <p:cNvSpPr>
            <a:spLocks noChangeShapeType="1"/>
          </p:cNvSpPr>
          <p:nvPr/>
        </p:nvSpPr>
        <p:spPr bwMode="auto">
          <a:xfrm>
            <a:off x="2514600" y="2895600"/>
            <a:ext cx="1588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1" name="Line 48"/>
          <p:cNvSpPr>
            <a:spLocks noChangeShapeType="1"/>
          </p:cNvSpPr>
          <p:nvPr/>
        </p:nvSpPr>
        <p:spPr bwMode="auto">
          <a:xfrm>
            <a:off x="2547938" y="3276600"/>
            <a:ext cx="2895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2" name="Line 49"/>
          <p:cNvSpPr>
            <a:spLocks noChangeShapeType="1"/>
          </p:cNvSpPr>
          <p:nvPr/>
        </p:nvSpPr>
        <p:spPr bwMode="auto">
          <a:xfrm flipV="1">
            <a:off x="2514600" y="32766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2514600" y="2667000"/>
            <a:ext cx="3048000" cy="1219200"/>
            <a:chOff x="2160" y="1776"/>
            <a:chExt cx="1920" cy="768"/>
          </a:xfrm>
        </p:grpSpPr>
        <p:sp>
          <p:nvSpPr>
            <p:cNvPr id="51235" name="Freeform 51"/>
            <p:cNvSpPr>
              <a:spLocks/>
            </p:cNvSpPr>
            <p:nvPr/>
          </p:nvSpPr>
          <p:spPr bwMode="auto">
            <a:xfrm>
              <a:off x="2160" y="177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6" name="Freeform 52"/>
            <p:cNvSpPr>
              <a:spLocks/>
            </p:cNvSpPr>
            <p:nvPr/>
          </p:nvSpPr>
          <p:spPr bwMode="auto">
            <a:xfrm>
              <a:off x="3120" y="177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7" name="Freeform 53"/>
            <p:cNvSpPr>
              <a:spLocks/>
            </p:cNvSpPr>
            <p:nvPr/>
          </p:nvSpPr>
          <p:spPr bwMode="auto">
            <a:xfrm flipV="1">
              <a:off x="2640" y="216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8" name="Freeform 54"/>
            <p:cNvSpPr>
              <a:spLocks/>
            </p:cNvSpPr>
            <p:nvPr/>
          </p:nvSpPr>
          <p:spPr bwMode="auto">
            <a:xfrm flipV="1">
              <a:off x="3600" y="216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2514600" y="2514600"/>
            <a:ext cx="3048000" cy="1524000"/>
            <a:chOff x="2160" y="1680"/>
            <a:chExt cx="1920" cy="960"/>
          </a:xfrm>
        </p:grpSpPr>
        <p:sp>
          <p:nvSpPr>
            <p:cNvPr id="51228" name="Freeform 65"/>
            <p:cNvSpPr>
              <a:spLocks/>
            </p:cNvSpPr>
            <p:nvPr/>
          </p:nvSpPr>
          <p:spPr bwMode="auto">
            <a:xfrm>
              <a:off x="2160" y="168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9" name="Freeform 66"/>
            <p:cNvSpPr>
              <a:spLocks/>
            </p:cNvSpPr>
            <p:nvPr/>
          </p:nvSpPr>
          <p:spPr bwMode="auto">
            <a:xfrm>
              <a:off x="3120" y="168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0" name="Freeform 67"/>
            <p:cNvSpPr>
              <a:spLocks/>
            </p:cNvSpPr>
            <p:nvPr/>
          </p:nvSpPr>
          <p:spPr bwMode="auto">
            <a:xfrm flipV="1">
              <a:off x="2640" y="225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1" name="Freeform 68"/>
            <p:cNvSpPr>
              <a:spLocks/>
            </p:cNvSpPr>
            <p:nvPr/>
          </p:nvSpPr>
          <p:spPr bwMode="auto">
            <a:xfrm flipV="1">
              <a:off x="3600" y="225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2" name="Line 69"/>
            <p:cNvSpPr>
              <a:spLocks noChangeShapeType="1"/>
            </p:cNvSpPr>
            <p:nvPr/>
          </p:nvSpPr>
          <p:spPr bwMode="auto">
            <a:xfrm>
              <a:off x="2640" y="2064"/>
              <a:ext cx="0" cy="192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3" name="Line 70"/>
            <p:cNvSpPr>
              <a:spLocks noChangeShapeType="1"/>
            </p:cNvSpPr>
            <p:nvPr/>
          </p:nvSpPr>
          <p:spPr bwMode="auto">
            <a:xfrm>
              <a:off x="3120" y="2064"/>
              <a:ext cx="0" cy="192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4" name="Line 71"/>
            <p:cNvSpPr>
              <a:spLocks noChangeShapeType="1"/>
            </p:cNvSpPr>
            <p:nvPr/>
          </p:nvSpPr>
          <p:spPr bwMode="auto">
            <a:xfrm>
              <a:off x="3600" y="2064"/>
              <a:ext cx="0" cy="192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25" name="Line 74"/>
          <p:cNvSpPr>
            <a:spLocks noChangeShapeType="1"/>
          </p:cNvSpPr>
          <p:nvPr/>
        </p:nvSpPr>
        <p:spPr bwMode="auto">
          <a:xfrm flipV="1">
            <a:off x="4495800" y="1905000"/>
            <a:ext cx="6096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6" name="Line 75"/>
          <p:cNvSpPr>
            <a:spLocks noChangeShapeType="1"/>
          </p:cNvSpPr>
          <p:nvPr/>
        </p:nvSpPr>
        <p:spPr bwMode="auto">
          <a:xfrm flipH="1">
            <a:off x="5562600" y="3276600"/>
            <a:ext cx="6096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7" name="Text Box 76"/>
          <p:cNvSpPr txBox="1">
            <a:spLocks noChangeArrowheads="1"/>
          </p:cNvSpPr>
          <p:nvPr/>
        </p:nvSpPr>
        <p:spPr bwMode="auto">
          <a:xfrm>
            <a:off x="6172200" y="3090863"/>
            <a:ext cx="1887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input and output </a:t>
            </a:r>
          </a:p>
          <a:p>
            <a:r>
              <a:rPr lang="en-US" sz="1800">
                <a:solidFill>
                  <a:schemeClr val="accent2"/>
                </a:solidFill>
              </a:rPr>
              <a:t>now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069784-A517-1D40-B095-2394CE7DC7D4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19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7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Dogs in the Feedback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68860"/>
            <a:ext cx="7772400" cy="2514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The op-amp is obligated to contrive the </a:t>
            </a:r>
            <a:r>
              <a:rPr lang="en-US">
                <a:solidFill>
                  <a:schemeClr val="hlink"/>
                </a:solidFill>
              </a:rPr>
              <a:t>inverse dog</a:t>
            </a:r>
            <a:r>
              <a:rPr lang="en-US"/>
              <a:t> so that the ultimate output may be as tidy as the input.</a:t>
            </a:r>
          </a:p>
          <a:p>
            <a:pPr eaLnBrk="1" hangingPunct="1">
              <a:defRPr/>
            </a:pPr>
            <a:r>
              <a:rPr lang="en-US"/>
              <a:t>Lesson: you can hide nasty nonlinearities in the feedback loop and the op-amp will “</a:t>
            </a:r>
            <a:r>
              <a:rPr lang="en-US">
                <a:solidFill>
                  <a:schemeClr val="accent2"/>
                </a:solidFill>
              </a:rPr>
              <a:t>do the right thing</a:t>
            </a:r>
            <a:r>
              <a:rPr lang="en-US"/>
              <a:t>”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5600" y="1517650"/>
            <a:ext cx="2286000" cy="1219200"/>
            <a:chOff x="1056" y="2876"/>
            <a:chExt cx="1440" cy="768"/>
          </a:xfrm>
        </p:grpSpPr>
        <p:sp>
          <p:nvSpPr>
            <p:cNvPr id="53266" name="AutoShape 5"/>
            <p:cNvSpPr>
              <a:spLocks noChangeArrowheads="1"/>
            </p:cNvSpPr>
            <p:nvPr/>
          </p:nvSpPr>
          <p:spPr bwMode="auto">
            <a:xfrm rot="5400000">
              <a:off x="1366" y="2900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7" name="Text Box 6"/>
            <p:cNvSpPr txBox="1">
              <a:spLocks noChangeArrowheads="1"/>
            </p:cNvSpPr>
            <p:nvPr/>
          </p:nvSpPr>
          <p:spPr bwMode="auto">
            <a:xfrm>
              <a:off x="1392" y="296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53268" name="Text Box 7"/>
            <p:cNvSpPr txBox="1">
              <a:spLocks noChangeArrowheads="1"/>
            </p:cNvSpPr>
            <p:nvPr/>
          </p:nvSpPr>
          <p:spPr bwMode="auto">
            <a:xfrm>
              <a:off x="1392" y="326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53269" name="Line 8"/>
            <p:cNvSpPr>
              <a:spLocks noChangeShapeType="1"/>
            </p:cNvSpPr>
            <p:nvPr/>
          </p:nvSpPr>
          <p:spPr bwMode="auto">
            <a:xfrm flipH="1">
              <a:off x="1056" y="34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0" name="Line 9"/>
            <p:cNvSpPr>
              <a:spLocks noChangeShapeType="1"/>
            </p:cNvSpPr>
            <p:nvPr/>
          </p:nvSpPr>
          <p:spPr bwMode="auto">
            <a:xfrm flipH="1">
              <a:off x="1056" y="3120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1" name="Line 10"/>
            <p:cNvSpPr>
              <a:spLocks noChangeShapeType="1"/>
            </p:cNvSpPr>
            <p:nvPr/>
          </p:nvSpPr>
          <p:spPr bwMode="auto">
            <a:xfrm>
              <a:off x="2112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256" name="Text Box 11"/>
          <p:cNvSpPr txBox="1">
            <a:spLocks noChangeArrowheads="1"/>
          </p:cNvSpPr>
          <p:nvPr/>
        </p:nvSpPr>
        <p:spPr bwMode="auto">
          <a:xfrm>
            <a:off x="2608263" y="2209800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chemeClr val="accent2"/>
                </a:solidFill>
              </a:rPr>
              <a:t>V</a:t>
            </a:r>
            <a:r>
              <a:rPr lang="en-US" sz="1600" baseline="-25000">
                <a:solidFill>
                  <a:schemeClr val="accent2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3257" name="AutoShape 13"/>
          <p:cNvSpPr>
            <a:spLocks noChangeArrowheads="1"/>
          </p:cNvSpPr>
          <p:nvPr/>
        </p:nvSpPr>
        <p:spPr bwMode="auto">
          <a:xfrm>
            <a:off x="5181600" y="1524000"/>
            <a:ext cx="1295400" cy="1447800"/>
          </a:xfrm>
          <a:prstGeom prst="cloudCallout">
            <a:avLst>
              <a:gd name="adj1" fmla="val -43750"/>
              <a:gd name="adj2" fmla="val -581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pic>
        <p:nvPicPr>
          <p:cNvPr id="53258" name="Picture 14" descr="dog-scream-72dp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828800"/>
            <a:ext cx="649288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9" name="Line 15"/>
          <p:cNvSpPr>
            <a:spLocks noChangeShapeType="1"/>
          </p:cNvSpPr>
          <p:nvPr/>
        </p:nvSpPr>
        <p:spPr bwMode="auto">
          <a:xfrm>
            <a:off x="6477000" y="21336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0" name="Freeform 16"/>
          <p:cNvSpPr>
            <a:spLocks/>
          </p:cNvSpPr>
          <p:nvPr/>
        </p:nvSpPr>
        <p:spPr bwMode="auto">
          <a:xfrm>
            <a:off x="2895600" y="1295400"/>
            <a:ext cx="3886200" cy="838200"/>
          </a:xfrm>
          <a:custGeom>
            <a:avLst/>
            <a:gdLst>
              <a:gd name="T0" fmla="*/ 0 w 2448"/>
              <a:gd name="T1" fmla="*/ 967740000 h 528"/>
              <a:gd name="T2" fmla="*/ 0 w 2448"/>
              <a:gd name="T3" fmla="*/ 0 h 528"/>
              <a:gd name="T4" fmla="*/ 2147483647 w 2448"/>
              <a:gd name="T5" fmla="*/ 0 h 528"/>
              <a:gd name="T6" fmla="*/ 2147483647 w 2448"/>
              <a:gd name="T7" fmla="*/ 13306425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528"/>
              <a:gd name="T14" fmla="*/ 2448 w 244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528">
                <a:moveTo>
                  <a:pt x="0" y="384"/>
                </a:moveTo>
                <a:lnTo>
                  <a:pt x="0" y="0"/>
                </a:lnTo>
                <a:lnTo>
                  <a:pt x="2448" y="0"/>
                </a:lnTo>
                <a:lnTo>
                  <a:pt x="2448" y="52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1" name="Text Box 17"/>
          <p:cNvSpPr txBox="1">
            <a:spLocks noChangeArrowheads="1"/>
          </p:cNvSpPr>
          <p:nvPr/>
        </p:nvSpPr>
        <p:spPr bwMode="auto">
          <a:xfrm>
            <a:off x="6080125" y="27098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dog</a:t>
            </a:r>
          </a:p>
        </p:txBody>
      </p:sp>
      <p:sp>
        <p:nvSpPr>
          <p:cNvPr id="53262" name="Text Box 18"/>
          <p:cNvSpPr txBox="1">
            <a:spLocks noChangeArrowheads="1"/>
          </p:cNvSpPr>
          <p:nvPr/>
        </p:nvSpPr>
        <p:spPr bwMode="auto">
          <a:xfrm>
            <a:off x="3810000" y="27432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inverse dog</a:t>
            </a:r>
          </a:p>
        </p:txBody>
      </p:sp>
      <p:sp>
        <p:nvSpPr>
          <p:cNvPr id="53263" name="Text Box 19"/>
          <p:cNvSpPr txBox="1">
            <a:spLocks noChangeArrowheads="1"/>
          </p:cNvSpPr>
          <p:nvPr/>
        </p:nvSpPr>
        <p:spPr bwMode="auto">
          <a:xfrm>
            <a:off x="7010400" y="1752600"/>
            <a:ext cx="1849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“there is no dog”</a:t>
            </a:r>
          </a:p>
        </p:txBody>
      </p:sp>
      <p:sp>
        <p:nvSpPr>
          <p:cNvPr id="53264" name="Line 20"/>
          <p:cNvSpPr>
            <a:spLocks noChangeShapeType="1"/>
          </p:cNvSpPr>
          <p:nvPr/>
        </p:nvSpPr>
        <p:spPr bwMode="auto">
          <a:xfrm flipV="1">
            <a:off x="4267200" y="2133600"/>
            <a:ext cx="5334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5" name="Text Box 21"/>
          <p:cNvSpPr txBox="1">
            <a:spLocks noChangeArrowheads="1"/>
          </p:cNvSpPr>
          <p:nvPr/>
        </p:nvSpPr>
        <p:spPr bwMode="auto">
          <a:xfrm>
            <a:off x="742950" y="5832915"/>
            <a:ext cx="7435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We owe thanks to Hayes &amp; Horowitz, p. 173 of the student manual companion to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the </a:t>
            </a:r>
            <a:r>
              <a:rPr lang="en-US" sz="1600" i="1">
                <a:solidFill>
                  <a:srgbClr val="000000"/>
                </a:solidFill>
              </a:rPr>
              <a:t>Art of Electronics</a:t>
            </a:r>
            <a:r>
              <a:rPr lang="en-US" sz="1600">
                <a:solidFill>
                  <a:srgbClr val="000000"/>
                </a:solidFill>
              </a:rPr>
              <a:t> for this priceless metaphor.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72EC53-9E1D-5143-A8CF-8EA330598C98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2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Op-Amp Introduction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438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Op-amps (amplifiers/buffers in general) are drawn as a triangle in a circuit schematic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There are two inputs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olidFill>
                  <a:schemeClr val="hlink"/>
                </a:solidFill>
              </a:rPr>
              <a:t>inverting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non-inverting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And one </a:t>
            </a:r>
            <a:r>
              <a:rPr lang="en-US">
                <a:solidFill>
                  <a:srgbClr val="000000"/>
                </a:solidFill>
              </a:rPr>
              <a:t>output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Also power connections (note no explicit ground)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76400" y="4565650"/>
            <a:ext cx="2286000" cy="1219200"/>
            <a:chOff x="1728" y="2204"/>
            <a:chExt cx="1440" cy="768"/>
          </a:xfrm>
        </p:grpSpPr>
        <p:sp>
          <p:nvSpPr>
            <p:cNvPr id="18458" name="AutoShape 4"/>
            <p:cNvSpPr>
              <a:spLocks noChangeArrowheads="1"/>
            </p:cNvSpPr>
            <p:nvPr/>
          </p:nvSpPr>
          <p:spPr bwMode="auto">
            <a:xfrm rot="5400000">
              <a:off x="2038" y="2228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9" name="Text Box 5"/>
            <p:cNvSpPr txBox="1">
              <a:spLocks noChangeArrowheads="1"/>
            </p:cNvSpPr>
            <p:nvPr/>
          </p:nvSpPr>
          <p:spPr bwMode="auto">
            <a:xfrm>
              <a:off x="2064" y="2294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18460" name="Text Box 6"/>
            <p:cNvSpPr txBox="1">
              <a:spLocks noChangeArrowheads="1"/>
            </p:cNvSpPr>
            <p:nvPr/>
          </p:nvSpPr>
          <p:spPr bwMode="auto">
            <a:xfrm>
              <a:off x="2064" y="2592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18461" name="Line 7"/>
            <p:cNvSpPr>
              <a:spLocks noChangeShapeType="1"/>
            </p:cNvSpPr>
            <p:nvPr/>
          </p:nvSpPr>
          <p:spPr bwMode="auto">
            <a:xfrm flipH="1">
              <a:off x="1728" y="27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2" name="Line 8"/>
            <p:cNvSpPr>
              <a:spLocks noChangeShapeType="1"/>
            </p:cNvSpPr>
            <p:nvPr/>
          </p:nvSpPr>
          <p:spPr bwMode="auto">
            <a:xfrm flipH="1">
              <a:off x="172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3" name="Line 9"/>
            <p:cNvSpPr>
              <a:spLocks noChangeShapeType="1"/>
            </p:cNvSpPr>
            <p:nvPr/>
          </p:nvSpPr>
          <p:spPr bwMode="auto">
            <a:xfrm>
              <a:off x="2784" y="25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40" name="Line 11"/>
          <p:cNvSpPr>
            <a:spLocks noChangeShapeType="1"/>
          </p:cNvSpPr>
          <p:nvPr/>
        </p:nvSpPr>
        <p:spPr bwMode="auto">
          <a:xfrm flipV="1">
            <a:off x="28194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 flipV="1">
            <a:off x="28194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Text Box 25"/>
          <p:cNvSpPr txBox="1">
            <a:spLocks noChangeArrowheads="1"/>
          </p:cNvSpPr>
          <p:nvPr/>
        </p:nvSpPr>
        <p:spPr bwMode="auto">
          <a:xfrm>
            <a:off x="1889125" y="46624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18443" name="Text Box 26"/>
          <p:cNvSpPr txBox="1">
            <a:spLocks noChangeArrowheads="1"/>
          </p:cNvSpPr>
          <p:nvPr/>
        </p:nvSpPr>
        <p:spPr bwMode="auto">
          <a:xfrm>
            <a:off x="1905000" y="541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18444" name="Text Box 27"/>
          <p:cNvSpPr txBox="1">
            <a:spLocks noChangeArrowheads="1"/>
          </p:cNvSpPr>
          <p:nvPr/>
        </p:nvSpPr>
        <p:spPr bwMode="auto">
          <a:xfrm>
            <a:off x="2841625" y="5486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18445" name="Text Box 28"/>
          <p:cNvSpPr txBox="1">
            <a:spLocks noChangeArrowheads="1"/>
          </p:cNvSpPr>
          <p:nvPr/>
        </p:nvSpPr>
        <p:spPr bwMode="auto">
          <a:xfrm>
            <a:off x="2841625" y="4648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18446" name="Text Box 29"/>
          <p:cNvSpPr txBox="1">
            <a:spLocks noChangeArrowheads="1"/>
          </p:cNvSpPr>
          <p:nvPr/>
        </p:nvSpPr>
        <p:spPr bwMode="auto">
          <a:xfrm>
            <a:off x="3352800" y="4876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18447" name="Text Box 38"/>
          <p:cNvSpPr txBox="1">
            <a:spLocks noChangeArrowheads="1"/>
          </p:cNvSpPr>
          <p:nvPr/>
        </p:nvSpPr>
        <p:spPr bwMode="auto">
          <a:xfrm>
            <a:off x="6918325" y="3748088"/>
            <a:ext cx="2001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divot on pin-1 end</a:t>
            </a: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410200" y="4279900"/>
            <a:ext cx="2476500" cy="1816100"/>
            <a:chOff x="3696" y="2112"/>
            <a:chExt cx="1560" cy="1144"/>
          </a:xfrm>
        </p:grpSpPr>
        <p:pic>
          <p:nvPicPr>
            <p:cNvPr id="18455" name="Picture 4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96" y="2112"/>
              <a:ext cx="1560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6" name="Freeform 41"/>
            <p:cNvSpPr>
              <a:spLocks/>
            </p:cNvSpPr>
            <p:nvPr/>
          </p:nvSpPr>
          <p:spPr bwMode="auto">
            <a:xfrm>
              <a:off x="4537" y="2568"/>
              <a:ext cx="288" cy="75"/>
            </a:xfrm>
            <a:custGeom>
              <a:avLst/>
              <a:gdLst>
                <a:gd name="T0" fmla="*/ 0 w 288"/>
                <a:gd name="T1" fmla="*/ 59 h 96"/>
                <a:gd name="T2" fmla="*/ 0 w 288"/>
                <a:gd name="T3" fmla="*/ 0 h 96"/>
                <a:gd name="T4" fmla="*/ 288 w 288"/>
                <a:gd name="T5" fmla="*/ 0 h 96"/>
                <a:gd name="T6" fmla="*/ 0 60000 65536"/>
                <a:gd name="T7" fmla="*/ 0 60000 65536"/>
                <a:gd name="T8" fmla="*/ 0 60000 65536"/>
                <a:gd name="T9" fmla="*/ 0 w 288"/>
                <a:gd name="T10" fmla="*/ 0 h 96"/>
                <a:gd name="T11" fmla="*/ 288 w 288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96">
                  <a:moveTo>
                    <a:pt x="0" y="96"/>
                  </a:move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7" name="Freeform 43"/>
            <p:cNvSpPr>
              <a:spLocks/>
            </p:cNvSpPr>
            <p:nvPr/>
          </p:nvSpPr>
          <p:spPr bwMode="auto">
            <a:xfrm>
              <a:off x="4176" y="2758"/>
              <a:ext cx="363" cy="340"/>
            </a:xfrm>
            <a:custGeom>
              <a:avLst/>
              <a:gdLst>
                <a:gd name="T0" fmla="*/ 343 w 384"/>
                <a:gd name="T1" fmla="*/ 0 h 384"/>
                <a:gd name="T2" fmla="*/ 343 w 384"/>
                <a:gd name="T3" fmla="*/ 301 h 384"/>
                <a:gd name="T4" fmla="*/ 0 w 384"/>
                <a:gd name="T5" fmla="*/ 301 h 384"/>
                <a:gd name="T6" fmla="*/ 0 60000 65536"/>
                <a:gd name="T7" fmla="*/ 0 60000 65536"/>
                <a:gd name="T8" fmla="*/ 0 60000 65536"/>
                <a:gd name="T9" fmla="*/ 0 w 384"/>
                <a:gd name="T10" fmla="*/ 0 h 384"/>
                <a:gd name="T11" fmla="*/ 384 w 384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384">
                  <a:moveTo>
                    <a:pt x="384" y="0"/>
                  </a:moveTo>
                  <a:lnTo>
                    <a:pt x="384" y="384"/>
                  </a:lnTo>
                  <a:lnTo>
                    <a:pt x="0" y="384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49" name="Text Box 46"/>
          <p:cNvSpPr txBox="1">
            <a:spLocks noChangeArrowheads="1"/>
          </p:cNvSpPr>
          <p:nvPr/>
        </p:nvSpPr>
        <p:spPr bwMode="auto">
          <a:xfrm>
            <a:off x="412750" y="4814888"/>
            <a:ext cx="1290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chemeClr val="hlink"/>
                </a:solidFill>
              </a:rPr>
              <a:t>inverting input</a:t>
            </a:r>
          </a:p>
        </p:txBody>
      </p:sp>
      <p:sp>
        <p:nvSpPr>
          <p:cNvPr id="18450" name="Text Box 47"/>
          <p:cNvSpPr txBox="1">
            <a:spLocks noChangeArrowheads="1"/>
          </p:cNvSpPr>
          <p:nvPr/>
        </p:nvSpPr>
        <p:spPr bwMode="auto">
          <a:xfrm>
            <a:off x="28575" y="5257800"/>
            <a:ext cx="1646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chemeClr val="accent2"/>
                </a:solidFill>
              </a:rPr>
              <a:t>non-inverting input</a:t>
            </a:r>
            <a:endParaRPr lang="en-US" sz="1400"/>
          </a:p>
        </p:txBody>
      </p:sp>
      <p:sp>
        <p:nvSpPr>
          <p:cNvPr id="18451" name="Text Box 48"/>
          <p:cNvSpPr txBox="1">
            <a:spLocks noChangeArrowheads="1"/>
          </p:cNvSpPr>
          <p:nvPr/>
        </p:nvSpPr>
        <p:spPr bwMode="auto">
          <a:xfrm>
            <a:off x="2667000" y="4038600"/>
            <a:ext cx="369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V</a:t>
            </a:r>
            <a:r>
              <a:rPr lang="en-US" sz="1400" baseline="30000"/>
              <a:t>+</a:t>
            </a:r>
            <a:endParaRPr lang="en-US" sz="1400"/>
          </a:p>
        </p:txBody>
      </p:sp>
      <p:sp>
        <p:nvSpPr>
          <p:cNvPr id="18452" name="Text Box 49"/>
          <p:cNvSpPr txBox="1">
            <a:spLocks noChangeArrowheads="1"/>
          </p:cNvSpPr>
          <p:nvPr/>
        </p:nvSpPr>
        <p:spPr bwMode="auto">
          <a:xfrm>
            <a:off x="2641600" y="6019800"/>
            <a:ext cx="365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V</a:t>
            </a:r>
            <a:r>
              <a:rPr lang="en-US" sz="1400" baseline="30000">
                <a:sym typeface="Symbol" pitchFamily="4" charset="2"/>
              </a:rPr>
              <a:t></a:t>
            </a:r>
            <a:endParaRPr lang="en-US" sz="1400"/>
          </a:p>
        </p:txBody>
      </p:sp>
      <p:sp>
        <p:nvSpPr>
          <p:cNvPr id="18453" name="Text Box 50"/>
          <p:cNvSpPr txBox="1">
            <a:spLocks noChangeArrowheads="1"/>
          </p:cNvSpPr>
          <p:nvPr/>
        </p:nvSpPr>
        <p:spPr bwMode="auto">
          <a:xfrm>
            <a:off x="4022725" y="5029200"/>
            <a:ext cx="67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output</a:t>
            </a:r>
            <a:endParaRPr lang="en-US" sz="1400"/>
          </a:p>
        </p:txBody>
      </p:sp>
      <p:sp>
        <p:nvSpPr>
          <p:cNvPr id="18454" name="Line 51"/>
          <p:cNvSpPr>
            <a:spLocks noChangeShapeType="1"/>
          </p:cNvSpPr>
          <p:nvPr/>
        </p:nvSpPr>
        <p:spPr bwMode="auto">
          <a:xfrm flipH="1">
            <a:off x="6705600" y="4114800"/>
            <a:ext cx="3048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20CAB6-2C5B-474C-90CA-5C55A778CBE7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20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Reading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Read 6.4.2, 6.4.3</a:t>
            </a:r>
          </a:p>
          <a:p>
            <a:pPr eaLnBrk="1" hangingPunct="1">
              <a:defRPr/>
            </a:pPr>
            <a:r>
              <a:rPr lang="en-US"/>
              <a:t>Pay special attention to Figure 6.66 (6.59 in 3</a:t>
            </a:r>
            <a:r>
              <a:rPr lang="en-US" baseline="30000"/>
              <a:t>rd</a:t>
            </a:r>
            <a:r>
              <a:rPr lang="en-US"/>
              <a:t> ed.)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509935-352B-EF42-84E7-899496EF7A92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3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ideal op-amp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Infinite voltage gain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olidFill>
                  <a:schemeClr val="accent2"/>
                </a:solidFill>
              </a:rPr>
              <a:t>a voltage difference at the two inputs is magnified infinitely</a:t>
            </a: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in truth, something like 200,000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means difference between + terminal and </a:t>
            </a:r>
            <a:r>
              <a:rPr lang="en-US">
                <a:sym typeface="Symbol" charset="2"/>
              </a:rPr>
              <a:t> terminal is amplified by 200,000!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Infinite input impedance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olidFill>
                  <a:schemeClr val="accent2"/>
                </a:solidFill>
              </a:rPr>
              <a:t>no current flows into inputs</a:t>
            </a: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in truth, about 10</a:t>
            </a:r>
            <a:r>
              <a:rPr lang="en-US" baseline="30000"/>
              <a:t>12</a:t>
            </a:r>
            <a:r>
              <a:rPr lang="en-US"/>
              <a:t> </a:t>
            </a:r>
            <a:r>
              <a:rPr lang="en-US">
                <a:sym typeface="Symbol" charset="2"/>
              </a:rPr>
              <a:t> for FET input op-amps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Zero output impedance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olidFill>
                  <a:schemeClr val="accent2"/>
                </a:solidFill>
              </a:rPr>
              <a:t>rock-solid independent of load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roughly true up to current maximum (usually 5–25 mA)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Infinitely </a:t>
            </a:r>
            <a:r>
              <a:rPr lang="en-US">
                <a:solidFill>
                  <a:schemeClr val="accent2"/>
                </a:solidFill>
              </a:rPr>
              <a:t>fast</a:t>
            </a:r>
            <a:r>
              <a:rPr lang="en-US"/>
              <a:t> (infinite bandwidth)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in truth, limited to few MHz range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slew rate limited to 0.5–20 V/</a:t>
            </a:r>
            <a:r>
              <a:rPr lang="en-US">
                <a:sym typeface="Symbol" charset="2"/>
              </a:rPr>
              <a:t>s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717CC9-8430-1948-A09C-226106F0F2DA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4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Op-amp without feedback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/>
              <a:t>The internal op-amp formula is: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		</a:t>
            </a: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out</a:t>
            </a:r>
            <a:r>
              <a:rPr lang="en-US"/>
              <a:t> = </a:t>
            </a:r>
            <a:r>
              <a:rPr lang="en-US">
                <a:solidFill>
                  <a:schemeClr val="folHlink"/>
                </a:solidFill>
              </a:rPr>
              <a:t>gain</a:t>
            </a:r>
            <a:r>
              <a:rPr lang="en-US">
                <a:sym typeface="Symbol" charset="2"/>
              </a:rPr>
              <a:t>(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V</a:t>
            </a:r>
            <a:r>
              <a:rPr lang="en-US" baseline="-25000">
                <a:solidFill>
                  <a:schemeClr val="accent2"/>
                </a:solidFill>
                <a:sym typeface="Symbol" charset="2"/>
              </a:rPr>
              <a:t>+</a:t>
            </a:r>
            <a:r>
              <a:rPr lang="en-US">
                <a:sym typeface="Symbol" charset="2"/>
              </a:rPr>
              <a:t>  </a:t>
            </a:r>
            <a:r>
              <a:rPr lang="en-US">
                <a:solidFill>
                  <a:schemeClr val="hlink"/>
                </a:solidFill>
                <a:sym typeface="Symbol" charset="2"/>
              </a:rPr>
              <a:t>V</a:t>
            </a:r>
            <a:r>
              <a:rPr lang="en-US" baseline="-25000">
                <a:solidFill>
                  <a:schemeClr val="hlink"/>
                </a:solidFill>
                <a:sym typeface="Symbol" charset="2"/>
              </a:rPr>
              <a:t></a:t>
            </a:r>
            <a:r>
              <a:rPr lang="en-US">
                <a:sym typeface="Symbol" charset="2"/>
              </a:rPr>
              <a:t>)</a:t>
            </a:r>
            <a:endParaRPr lang="en-US"/>
          </a:p>
          <a:p>
            <a:pPr eaLnBrk="1" hangingPunct="1">
              <a:defRPr/>
            </a:pPr>
            <a:r>
              <a:rPr lang="en-US"/>
              <a:t>So if 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+</a:t>
            </a:r>
            <a:r>
              <a:rPr lang="en-US"/>
              <a:t> is greater than </a:t>
            </a:r>
            <a:r>
              <a:rPr lang="en-US">
                <a:solidFill>
                  <a:schemeClr val="hlink"/>
                </a:solidFill>
              </a:rPr>
              <a:t>V</a:t>
            </a:r>
            <a:r>
              <a:rPr lang="en-US" baseline="-25000">
                <a:solidFill>
                  <a:schemeClr val="hlink"/>
                </a:solidFill>
                <a:sym typeface="Symbol" charset="2"/>
              </a:rPr>
              <a:t></a:t>
            </a:r>
            <a:r>
              <a:rPr lang="en-US">
                <a:sym typeface="Symbol" charset="2"/>
              </a:rPr>
              <a:t>, the output goes positive</a:t>
            </a:r>
          </a:p>
          <a:p>
            <a:pPr eaLnBrk="1" hangingPunct="1">
              <a:defRPr/>
            </a:pPr>
            <a:r>
              <a:rPr lang="en-US">
                <a:sym typeface="Symbol" charset="2"/>
              </a:rPr>
              <a:t>If </a:t>
            </a:r>
            <a:r>
              <a:rPr lang="en-US">
                <a:solidFill>
                  <a:schemeClr val="hlink"/>
                </a:solidFill>
                <a:sym typeface="Symbol" charset="2"/>
              </a:rPr>
              <a:t>V</a:t>
            </a:r>
            <a:r>
              <a:rPr lang="en-US" baseline="-25000">
                <a:solidFill>
                  <a:schemeClr val="hlink"/>
                </a:solidFill>
                <a:sym typeface="Symbol" charset="2"/>
              </a:rPr>
              <a:t></a:t>
            </a:r>
            <a:r>
              <a:rPr lang="en-US">
                <a:sym typeface="Symbol" charset="2"/>
              </a:rPr>
              <a:t> is greater than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V</a:t>
            </a:r>
            <a:r>
              <a:rPr lang="en-US" baseline="-25000">
                <a:solidFill>
                  <a:schemeClr val="accent2"/>
                </a:solidFill>
                <a:sym typeface="Symbol" charset="2"/>
              </a:rPr>
              <a:t>+</a:t>
            </a:r>
            <a:r>
              <a:rPr lang="en-US">
                <a:sym typeface="Symbol" charset="2"/>
              </a:rPr>
              <a:t>, the output goes negative</a:t>
            </a:r>
          </a:p>
          <a:p>
            <a:pPr eaLnBrk="1" hangingPunct="1">
              <a:defRPr/>
            </a:pPr>
            <a:endParaRPr lang="en-US">
              <a:sym typeface="Symbol" charset="2"/>
            </a:endParaRPr>
          </a:p>
          <a:p>
            <a:pPr eaLnBrk="1" hangingPunct="1">
              <a:defRPr/>
            </a:pPr>
            <a:endParaRPr lang="en-US">
              <a:sym typeface="Symbol" charset="2"/>
            </a:endParaRPr>
          </a:p>
          <a:p>
            <a:pPr eaLnBrk="1" hangingPunct="1">
              <a:defRPr/>
            </a:pPr>
            <a:endParaRPr lang="en-US">
              <a:sym typeface="Symbol" charset="2"/>
            </a:endParaRPr>
          </a:p>
          <a:p>
            <a:pPr eaLnBrk="1" hangingPunct="1">
              <a:defRPr/>
            </a:pPr>
            <a:endParaRPr lang="en-US">
              <a:sym typeface="Symbol" charset="2"/>
            </a:endParaRPr>
          </a:p>
          <a:p>
            <a:pPr eaLnBrk="1" hangingPunct="1">
              <a:defRPr/>
            </a:pPr>
            <a:endParaRPr lang="en-US">
              <a:sym typeface="Symbol" charset="2"/>
            </a:endParaRPr>
          </a:p>
          <a:p>
            <a:pPr eaLnBrk="1" hangingPunct="1">
              <a:defRPr/>
            </a:pPr>
            <a:r>
              <a:rPr lang="en-US">
                <a:sym typeface="Symbol" charset="2"/>
              </a:rPr>
              <a:t>A </a:t>
            </a:r>
            <a:r>
              <a:rPr lang="en-US">
                <a:solidFill>
                  <a:schemeClr val="folHlink"/>
                </a:solidFill>
                <a:sym typeface="Symbol" charset="2"/>
              </a:rPr>
              <a:t>gain</a:t>
            </a:r>
            <a:r>
              <a:rPr lang="en-US">
                <a:sym typeface="Symbol" charset="2"/>
              </a:rPr>
              <a:t> of 200,000 makes this device (as illustrated here) practically useless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52800" y="3352800"/>
            <a:ext cx="2286000" cy="1219200"/>
            <a:chOff x="1056" y="2876"/>
            <a:chExt cx="1440" cy="768"/>
          </a:xfrm>
        </p:grpSpPr>
        <p:sp>
          <p:nvSpPr>
            <p:cNvPr id="22539" name="AutoShape 5"/>
            <p:cNvSpPr>
              <a:spLocks noChangeArrowheads="1"/>
            </p:cNvSpPr>
            <p:nvPr/>
          </p:nvSpPr>
          <p:spPr bwMode="auto">
            <a:xfrm rot="5400000">
              <a:off x="1366" y="2900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0" name="Text Box 6"/>
            <p:cNvSpPr txBox="1">
              <a:spLocks noChangeArrowheads="1"/>
            </p:cNvSpPr>
            <p:nvPr/>
          </p:nvSpPr>
          <p:spPr bwMode="auto">
            <a:xfrm>
              <a:off x="1392" y="296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22541" name="Text Box 7"/>
            <p:cNvSpPr txBox="1">
              <a:spLocks noChangeArrowheads="1"/>
            </p:cNvSpPr>
            <p:nvPr/>
          </p:nvSpPr>
          <p:spPr bwMode="auto">
            <a:xfrm>
              <a:off x="1392" y="326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22542" name="Line 8"/>
            <p:cNvSpPr>
              <a:spLocks noChangeShapeType="1"/>
            </p:cNvSpPr>
            <p:nvPr/>
          </p:nvSpPr>
          <p:spPr bwMode="auto">
            <a:xfrm flipH="1">
              <a:off x="1056" y="34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3" name="Line 9"/>
            <p:cNvSpPr>
              <a:spLocks noChangeShapeType="1"/>
            </p:cNvSpPr>
            <p:nvPr/>
          </p:nvSpPr>
          <p:spPr bwMode="auto">
            <a:xfrm flipH="1">
              <a:off x="1056" y="3120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4" name="Line 10"/>
            <p:cNvSpPr>
              <a:spLocks noChangeShapeType="1"/>
            </p:cNvSpPr>
            <p:nvPr/>
          </p:nvSpPr>
          <p:spPr bwMode="auto">
            <a:xfrm>
              <a:off x="2112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2932113" y="3471863"/>
            <a:ext cx="420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V</a:t>
            </a:r>
            <a:r>
              <a:rPr lang="en-US" sz="1800" baseline="-25000">
                <a:solidFill>
                  <a:schemeClr val="hlink"/>
                </a:solidFill>
                <a:sym typeface="Symbol" pitchFamily="4" charset="2"/>
              </a:rPr>
              <a:t></a:t>
            </a: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2927350" y="3976688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V</a:t>
            </a:r>
            <a:r>
              <a:rPr lang="en-US" sz="1800" baseline="-25000">
                <a:solidFill>
                  <a:schemeClr val="accent2"/>
                </a:solidFill>
                <a:sym typeface="Symbol" pitchFamily="4" charset="2"/>
              </a:rPr>
              <a:t>+</a:t>
            </a:r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22538" name="Text Box 13"/>
          <p:cNvSpPr txBox="1">
            <a:spLocks noChangeArrowheads="1"/>
          </p:cNvSpPr>
          <p:nvPr/>
        </p:nvSpPr>
        <p:spPr bwMode="auto">
          <a:xfrm>
            <a:off x="5638800" y="3748088"/>
            <a:ext cx="54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V</a:t>
            </a:r>
            <a:r>
              <a:rPr lang="en-US" sz="1800" baseline="-25000">
                <a:solidFill>
                  <a:schemeClr val="tx2"/>
                </a:solidFill>
                <a:sym typeface="Symbol" pitchFamily="4" charset="2"/>
              </a:rPr>
              <a:t>out</a:t>
            </a:r>
            <a:endParaRPr lang="en-US" sz="1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A8FB6F-C5F9-4A42-B132-C52470F8CFA3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5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Infinite Gain in negative feedback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0674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Infinite gain would be useless except in the self-regulated negative feedback regime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negative feedback</a:t>
            </a:r>
            <a:r>
              <a:rPr lang="en-US" dirty="0"/>
              <a:t> seems bad, and </a:t>
            </a:r>
            <a:r>
              <a:rPr lang="en-US" dirty="0">
                <a:solidFill>
                  <a:schemeClr val="hlink"/>
                </a:solidFill>
              </a:rPr>
              <a:t>positive</a:t>
            </a:r>
            <a:r>
              <a:rPr lang="en-US" dirty="0"/>
              <a:t> good—but in electronics </a:t>
            </a:r>
            <a:r>
              <a:rPr lang="en-US" dirty="0">
                <a:solidFill>
                  <a:schemeClr val="hlink"/>
                </a:solidFill>
              </a:rPr>
              <a:t>positive feedback</a:t>
            </a:r>
            <a:r>
              <a:rPr lang="en-US" dirty="0"/>
              <a:t> means runaway or oscillation, and </a:t>
            </a:r>
            <a:r>
              <a:rPr lang="en-US" dirty="0">
                <a:solidFill>
                  <a:schemeClr val="accent2"/>
                </a:solidFill>
              </a:rPr>
              <a:t>negative feedback</a:t>
            </a:r>
            <a:r>
              <a:rPr lang="en-US" dirty="0"/>
              <a:t> leads to stability</a:t>
            </a:r>
          </a:p>
          <a:p>
            <a:pPr eaLnBrk="1" hangingPunct="1">
              <a:defRPr/>
            </a:pPr>
            <a:r>
              <a:rPr lang="en-US" dirty="0"/>
              <a:t>Imagine hooking the output to the inverting terminal:</a:t>
            </a:r>
          </a:p>
          <a:p>
            <a:pPr eaLnBrk="1" hangingPunct="1">
              <a:defRPr/>
            </a:pPr>
            <a:r>
              <a:rPr lang="en-US" dirty="0"/>
              <a:t>If the output is less than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, it shoots positive</a:t>
            </a:r>
          </a:p>
          <a:p>
            <a:pPr eaLnBrk="1" hangingPunct="1">
              <a:defRPr/>
            </a:pPr>
            <a:r>
              <a:rPr lang="en-US" dirty="0"/>
              <a:t>If the output is greater than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, it shoots negative</a:t>
            </a:r>
          </a:p>
          <a:p>
            <a:pPr lvl="1" eaLnBrk="1" hangingPunct="1">
              <a:defRPr/>
            </a:pPr>
            <a:r>
              <a:rPr lang="en-US" dirty="0"/>
              <a:t>result is that output quickly forces itself to be exactly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endParaRPr lang="en-US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76400" y="5029200"/>
            <a:ext cx="2286000" cy="1219200"/>
            <a:chOff x="1056" y="2876"/>
            <a:chExt cx="1440" cy="768"/>
          </a:xfrm>
        </p:grpSpPr>
        <p:sp>
          <p:nvSpPr>
            <p:cNvPr id="24587" name="AutoShape 5"/>
            <p:cNvSpPr>
              <a:spLocks noChangeArrowheads="1"/>
            </p:cNvSpPr>
            <p:nvPr/>
          </p:nvSpPr>
          <p:spPr bwMode="auto">
            <a:xfrm rot="5400000">
              <a:off x="1366" y="2900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Text Box 6"/>
            <p:cNvSpPr txBox="1">
              <a:spLocks noChangeArrowheads="1"/>
            </p:cNvSpPr>
            <p:nvPr/>
          </p:nvSpPr>
          <p:spPr bwMode="auto">
            <a:xfrm>
              <a:off x="1392" y="296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24589" name="Text Box 7"/>
            <p:cNvSpPr txBox="1">
              <a:spLocks noChangeArrowheads="1"/>
            </p:cNvSpPr>
            <p:nvPr/>
          </p:nvSpPr>
          <p:spPr bwMode="auto">
            <a:xfrm>
              <a:off x="1392" y="326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24590" name="Line 8"/>
            <p:cNvSpPr>
              <a:spLocks noChangeShapeType="1"/>
            </p:cNvSpPr>
            <p:nvPr/>
          </p:nvSpPr>
          <p:spPr bwMode="auto">
            <a:xfrm flipH="1">
              <a:off x="1056" y="34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Line 9"/>
            <p:cNvSpPr>
              <a:spLocks noChangeShapeType="1"/>
            </p:cNvSpPr>
            <p:nvPr/>
          </p:nvSpPr>
          <p:spPr bwMode="auto">
            <a:xfrm flipH="1">
              <a:off x="1056" y="3120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Line 10"/>
            <p:cNvSpPr>
              <a:spLocks noChangeShapeType="1"/>
            </p:cNvSpPr>
            <p:nvPr/>
          </p:nvSpPr>
          <p:spPr bwMode="auto">
            <a:xfrm>
              <a:off x="2112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584" name="Freeform 22"/>
          <p:cNvSpPr>
            <a:spLocks/>
          </p:cNvSpPr>
          <p:nvPr/>
        </p:nvSpPr>
        <p:spPr bwMode="auto">
          <a:xfrm>
            <a:off x="1676400" y="4806950"/>
            <a:ext cx="1981200" cy="838200"/>
          </a:xfrm>
          <a:custGeom>
            <a:avLst/>
            <a:gdLst>
              <a:gd name="T0" fmla="*/ 0 w 1248"/>
              <a:gd name="T1" fmla="*/ 967740000 h 528"/>
              <a:gd name="T2" fmla="*/ 0 w 1248"/>
              <a:gd name="T3" fmla="*/ 0 h 528"/>
              <a:gd name="T4" fmla="*/ 2147483647 w 1248"/>
              <a:gd name="T5" fmla="*/ 0 h 528"/>
              <a:gd name="T6" fmla="*/ 2147483647 w 1248"/>
              <a:gd name="T7" fmla="*/ 13306425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528"/>
              <a:gd name="T14" fmla="*/ 1248 w 124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528">
                <a:moveTo>
                  <a:pt x="0" y="384"/>
                </a:moveTo>
                <a:lnTo>
                  <a:pt x="0" y="0"/>
                </a:lnTo>
                <a:lnTo>
                  <a:pt x="1248" y="0"/>
                </a:lnTo>
                <a:lnTo>
                  <a:pt x="1248" y="52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Text Box 23"/>
          <p:cNvSpPr txBox="1">
            <a:spLocks noChangeArrowheads="1"/>
          </p:cNvSpPr>
          <p:nvPr/>
        </p:nvSpPr>
        <p:spPr bwMode="auto">
          <a:xfrm>
            <a:off x="1373188" y="5721350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4586" name="Text Box 24"/>
          <p:cNvSpPr txBox="1">
            <a:spLocks noChangeArrowheads="1"/>
          </p:cNvSpPr>
          <p:nvPr/>
        </p:nvSpPr>
        <p:spPr bwMode="auto">
          <a:xfrm>
            <a:off x="3946525" y="5072063"/>
            <a:ext cx="2535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negative feedback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07E2AD-EB06-9F46-8707-E58FD496BB45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6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Even under load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2067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Even if we load the output (which as pictured wants to drag the output to ground)…</a:t>
            </a:r>
          </a:p>
          <a:p>
            <a:pPr lvl="1" eaLnBrk="1" hangingPunct="1">
              <a:defRPr/>
            </a:pPr>
            <a:r>
              <a:rPr lang="en-US" dirty="0"/>
              <a:t>the op-amp will do </a:t>
            </a:r>
            <a:r>
              <a:rPr lang="en-US" dirty="0">
                <a:solidFill>
                  <a:schemeClr val="accent2"/>
                </a:solidFill>
              </a:rPr>
              <a:t>everything it can</a:t>
            </a:r>
            <a:r>
              <a:rPr lang="en-US" dirty="0"/>
              <a:t> within its current limitations to drive the output until the inverting input reaches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negative feedback makes it </a:t>
            </a:r>
            <a:r>
              <a:rPr lang="en-US" dirty="0">
                <a:solidFill>
                  <a:schemeClr val="accent2"/>
                </a:solidFill>
              </a:rPr>
              <a:t>self-correcting</a:t>
            </a:r>
          </a:p>
          <a:p>
            <a:pPr lvl="1" eaLnBrk="1" hangingPunct="1">
              <a:defRPr/>
            </a:pPr>
            <a:r>
              <a:rPr lang="en-US" dirty="0"/>
              <a:t>in this case, the op-amp drives (or pulls, if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 is negative) a current through the load until the output equals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so what we have here is a </a:t>
            </a:r>
            <a:r>
              <a:rPr lang="en-US" dirty="0">
                <a:solidFill>
                  <a:schemeClr val="accent2"/>
                </a:solidFill>
              </a:rPr>
              <a:t>buffer</a:t>
            </a:r>
            <a:r>
              <a:rPr lang="en-US" dirty="0"/>
              <a:t>: can apply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 to a load </a:t>
            </a:r>
            <a:r>
              <a:rPr lang="en-US" dirty="0">
                <a:solidFill>
                  <a:schemeClr val="accent2"/>
                </a:solidFill>
              </a:rPr>
              <a:t>without burdening</a:t>
            </a:r>
            <a:r>
              <a:rPr lang="en-US" dirty="0"/>
              <a:t> the source of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 with </a:t>
            </a:r>
            <a:r>
              <a:rPr lang="en-US" i="1" dirty="0"/>
              <a:t>any</a:t>
            </a:r>
            <a:r>
              <a:rPr lang="en-US" dirty="0"/>
              <a:t> current!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5029200"/>
            <a:ext cx="2286000" cy="1219200"/>
            <a:chOff x="1056" y="2876"/>
            <a:chExt cx="1440" cy="768"/>
          </a:xfrm>
        </p:grpSpPr>
        <p:sp>
          <p:nvSpPr>
            <p:cNvPr id="26641" name="AutoShape 5"/>
            <p:cNvSpPr>
              <a:spLocks noChangeArrowheads="1"/>
            </p:cNvSpPr>
            <p:nvPr/>
          </p:nvSpPr>
          <p:spPr bwMode="auto">
            <a:xfrm rot="5400000">
              <a:off x="1366" y="2900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2" name="Text Box 6"/>
            <p:cNvSpPr txBox="1">
              <a:spLocks noChangeArrowheads="1"/>
            </p:cNvSpPr>
            <p:nvPr/>
          </p:nvSpPr>
          <p:spPr bwMode="auto">
            <a:xfrm>
              <a:off x="1392" y="296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26643" name="Text Box 7"/>
            <p:cNvSpPr txBox="1">
              <a:spLocks noChangeArrowheads="1"/>
            </p:cNvSpPr>
            <p:nvPr/>
          </p:nvSpPr>
          <p:spPr bwMode="auto">
            <a:xfrm>
              <a:off x="1392" y="326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26644" name="Line 8"/>
            <p:cNvSpPr>
              <a:spLocks noChangeShapeType="1"/>
            </p:cNvSpPr>
            <p:nvPr/>
          </p:nvSpPr>
          <p:spPr bwMode="auto">
            <a:xfrm flipH="1">
              <a:off x="1056" y="34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5" name="Line 9"/>
            <p:cNvSpPr>
              <a:spLocks noChangeShapeType="1"/>
            </p:cNvSpPr>
            <p:nvPr/>
          </p:nvSpPr>
          <p:spPr bwMode="auto">
            <a:xfrm flipH="1">
              <a:off x="1056" y="3120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6" name="Line 10"/>
            <p:cNvSpPr>
              <a:spLocks noChangeShapeType="1"/>
            </p:cNvSpPr>
            <p:nvPr/>
          </p:nvSpPr>
          <p:spPr bwMode="auto">
            <a:xfrm>
              <a:off x="2112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32" name="Freeform 11"/>
          <p:cNvSpPr>
            <a:spLocks/>
          </p:cNvSpPr>
          <p:nvPr/>
        </p:nvSpPr>
        <p:spPr bwMode="auto">
          <a:xfrm>
            <a:off x="1676400" y="4806950"/>
            <a:ext cx="1981200" cy="838200"/>
          </a:xfrm>
          <a:custGeom>
            <a:avLst/>
            <a:gdLst>
              <a:gd name="T0" fmla="*/ 0 w 1248"/>
              <a:gd name="T1" fmla="*/ 967740000 h 528"/>
              <a:gd name="T2" fmla="*/ 0 w 1248"/>
              <a:gd name="T3" fmla="*/ 0 h 528"/>
              <a:gd name="T4" fmla="*/ 2147483647 w 1248"/>
              <a:gd name="T5" fmla="*/ 0 h 528"/>
              <a:gd name="T6" fmla="*/ 2147483647 w 1248"/>
              <a:gd name="T7" fmla="*/ 13306425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528"/>
              <a:gd name="T14" fmla="*/ 1248 w 124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528">
                <a:moveTo>
                  <a:pt x="0" y="384"/>
                </a:moveTo>
                <a:lnTo>
                  <a:pt x="0" y="0"/>
                </a:lnTo>
                <a:lnTo>
                  <a:pt x="1248" y="0"/>
                </a:lnTo>
                <a:lnTo>
                  <a:pt x="1248" y="52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3" name="Text Box 12"/>
          <p:cNvSpPr txBox="1">
            <a:spLocks noChangeArrowheads="1"/>
          </p:cNvSpPr>
          <p:nvPr/>
        </p:nvSpPr>
        <p:spPr bwMode="auto">
          <a:xfrm>
            <a:off x="1365250" y="5721350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6634" name="Freeform 13"/>
          <p:cNvSpPr>
            <a:spLocks/>
          </p:cNvSpPr>
          <p:nvPr/>
        </p:nvSpPr>
        <p:spPr bwMode="auto">
          <a:xfrm>
            <a:off x="3886200" y="5648325"/>
            <a:ext cx="152400" cy="533400"/>
          </a:xfrm>
          <a:custGeom>
            <a:avLst/>
            <a:gdLst>
              <a:gd name="T0" fmla="*/ 120967500 w 96"/>
              <a:gd name="T1" fmla="*/ 0 h 336"/>
              <a:gd name="T2" fmla="*/ 120967500 w 96"/>
              <a:gd name="T3" fmla="*/ 120967500 h 336"/>
              <a:gd name="T4" fmla="*/ 241935000 w 96"/>
              <a:gd name="T5" fmla="*/ 241935000 h 336"/>
              <a:gd name="T6" fmla="*/ 0 w 96"/>
              <a:gd name="T7" fmla="*/ 362902500 h 336"/>
              <a:gd name="T8" fmla="*/ 241935000 w 96"/>
              <a:gd name="T9" fmla="*/ 483870000 h 336"/>
              <a:gd name="T10" fmla="*/ 0 w 96"/>
              <a:gd name="T11" fmla="*/ 604837500 h 336"/>
              <a:gd name="T12" fmla="*/ 120967500 w 96"/>
              <a:gd name="T13" fmla="*/ 725805000 h 336"/>
              <a:gd name="T14" fmla="*/ 120967500 w 96"/>
              <a:gd name="T15" fmla="*/ 846772500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6"/>
              <a:gd name="T25" fmla="*/ 0 h 336"/>
              <a:gd name="T26" fmla="*/ 96 w 96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6" h="336">
                <a:moveTo>
                  <a:pt x="48" y="0"/>
                </a:moveTo>
                <a:lnTo>
                  <a:pt x="48" y="48"/>
                </a:lnTo>
                <a:lnTo>
                  <a:pt x="96" y="96"/>
                </a:lnTo>
                <a:lnTo>
                  <a:pt x="0" y="144"/>
                </a:lnTo>
                <a:lnTo>
                  <a:pt x="96" y="192"/>
                </a:lnTo>
                <a:lnTo>
                  <a:pt x="0" y="240"/>
                </a:lnTo>
                <a:lnTo>
                  <a:pt x="48" y="288"/>
                </a:lnTo>
                <a:lnTo>
                  <a:pt x="48" y="33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810000" y="6172200"/>
            <a:ext cx="304800" cy="228600"/>
            <a:chOff x="2928" y="3600"/>
            <a:chExt cx="192" cy="144"/>
          </a:xfrm>
        </p:grpSpPr>
        <p:sp>
          <p:nvSpPr>
            <p:cNvPr id="26637" name="Line 14"/>
            <p:cNvSpPr>
              <a:spLocks noChangeShapeType="1"/>
            </p:cNvSpPr>
            <p:nvPr/>
          </p:nvSpPr>
          <p:spPr bwMode="auto">
            <a:xfrm>
              <a:off x="3024" y="3600"/>
              <a:ext cx="0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8" name="Line 15"/>
            <p:cNvSpPr>
              <a:spLocks noChangeShapeType="1"/>
            </p:cNvSpPr>
            <p:nvPr/>
          </p:nvSpPr>
          <p:spPr bwMode="auto">
            <a:xfrm>
              <a:off x="2928" y="3648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9" name="Line 16"/>
            <p:cNvSpPr>
              <a:spLocks noChangeShapeType="1"/>
            </p:cNvSpPr>
            <p:nvPr/>
          </p:nvSpPr>
          <p:spPr bwMode="auto">
            <a:xfrm>
              <a:off x="2976" y="3696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0" name="Line 17"/>
            <p:cNvSpPr>
              <a:spLocks noChangeShapeType="1"/>
            </p:cNvSpPr>
            <p:nvPr/>
          </p:nvSpPr>
          <p:spPr bwMode="auto">
            <a:xfrm>
              <a:off x="3000" y="3744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36" name="Text Box 19"/>
          <p:cNvSpPr txBox="1">
            <a:spLocks noChangeArrowheads="1"/>
          </p:cNvSpPr>
          <p:nvPr/>
        </p:nvSpPr>
        <p:spPr bwMode="auto">
          <a:xfrm>
            <a:off x="4860925" y="5300663"/>
            <a:ext cx="41354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Important note</a:t>
            </a:r>
            <a:r>
              <a:rPr lang="en-US" sz="1800"/>
              <a:t>: op-amp output terminal</a:t>
            </a:r>
          </a:p>
          <a:p>
            <a:r>
              <a:rPr lang="en-US" sz="1800"/>
              <a:t>sources/sinks current </a:t>
            </a:r>
            <a:r>
              <a:rPr lang="en-US" sz="1800">
                <a:solidFill>
                  <a:schemeClr val="accent2"/>
                </a:solidFill>
              </a:rPr>
              <a:t>at will</a:t>
            </a:r>
            <a:r>
              <a:rPr lang="en-US" sz="1800"/>
              <a:t>: </a:t>
            </a:r>
            <a:r>
              <a:rPr lang="en-US" sz="1800">
                <a:solidFill>
                  <a:schemeClr val="hlink"/>
                </a:solidFill>
              </a:rPr>
              <a:t>not like</a:t>
            </a:r>
          </a:p>
          <a:p>
            <a:r>
              <a:rPr lang="en-US" sz="1800"/>
              <a:t>inputs that have no current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25CB3-BED4-DD4C-A23D-71F3287F8C5A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7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Positive feedback pathology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808288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/>
              <a:t>In the configuration below, if the + input is even a smidge higher than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, the output goes way positive</a:t>
            </a:r>
          </a:p>
          <a:p>
            <a:pPr eaLnBrk="1" hangingPunct="1">
              <a:defRPr/>
            </a:pPr>
            <a:r>
              <a:rPr lang="en-US" dirty="0"/>
              <a:t>This makes the + terminal even </a:t>
            </a:r>
            <a:r>
              <a:rPr lang="en-US" i="1" dirty="0">
                <a:solidFill>
                  <a:schemeClr val="hlink"/>
                </a:solidFill>
              </a:rPr>
              <a:t>more</a:t>
            </a:r>
            <a:r>
              <a:rPr lang="en-US" dirty="0"/>
              <a:t> positive than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, making the situation worse</a:t>
            </a:r>
          </a:p>
          <a:p>
            <a:pPr eaLnBrk="1" hangingPunct="1">
              <a:defRPr/>
            </a:pPr>
            <a:r>
              <a:rPr lang="en-US" dirty="0"/>
              <a:t>This system will immediately “</a:t>
            </a:r>
            <a:r>
              <a:rPr lang="en-US" dirty="0">
                <a:solidFill>
                  <a:schemeClr val="hlink"/>
                </a:solidFill>
              </a:rPr>
              <a:t>rail</a:t>
            </a:r>
            <a:r>
              <a:rPr lang="en-US" dirty="0"/>
              <a:t>” at the supply voltage</a:t>
            </a:r>
          </a:p>
          <a:p>
            <a:pPr lvl="1" eaLnBrk="1" hangingPunct="1">
              <a:defRPr/>
            </a:pPr>
            <a:r>
              <a:rPr lang="en-US" dirty="0"/>
              <a:t>could rail either direction, depending on initial offset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4408488"/>
            <a:ext cx="2286000" cy="1219200"/>
            <a:chOff x="1056" y="2876"/>
            <a:chExt cx="1440" cy="768"/>
          </a:xfrm>
        </p:grpSpPr>
        <p:sp>
          <p:nvSpPr>
            <p:cNvPr id="28683" name="AutoShape 5"/>
            <p:cNvSpPr>
              <a:spLocks noChangeArrowheads="1"/>
            </p:cNvSpPr>
            <p:nvPr/>
          </p:nvSpPr>
          <p:spPr bwMode="auto">
            <a:xfrm rot="5400000">
              <a:off x="1366" y="2900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4" name="Text Box 6"/>
            <p:cNvSpPr txBox="1">
              <a:spLocks noChangeArrowheads="1"/>
            </p:cNvSpPr>
            <p:nvPr/>
          </p:nvSpPr>
          <p:spPr bwMode="auto">
            <a:xfrm>
              <a:off x="1392" y="296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28685" name="Text Box 7"/>
            <p:cNvSpPr txBox="1">
              <a:spLocks noChangeArrowheads="1"/>
            </p:cNvSpPr>
            <p:nvPr/>
          </p:nvSpPr>
          <p:spPr bwMode="auto">
            <a:xfrm>
              <a:off x="1392" y="326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28686" name="Line 8"/>
            <p:cNvSpPr>
              <a:spLocks noChangeShapeType="1"/>
            </p:cNvSpPr>
            <p:nvPr/>
          </p:nvSpPr>
          <p:spPr bwMode="auto">
            <a:xfrm flipH="1">
              <a:off x="1056" y="34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7" name="Line 9"/>
            <p:cNvSpPr>
              <a:spLocks noChangeShapeType="1"/>
            </p:cNvSpPr>
            <p:nvPr/>
          </p:nvSpPr>
          <p:spPr bwMode="auto">
            <a:xfrm flipH="1">
              <a:off x="1056" y="3120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8" name="Line 10"/>
            <p:cNvSpPr>
              <a:spLocks noChangeShapeType="1"/>
            </p:cNvSpPr>
            <p:nvPr/>
          </p:nvSpPr>
          <p:spPr bwMode="auto">
            <a:xfrm>
              <a:off x="2112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680" name="Freeform 11"/>
          <p:cNvSpPr>
            <a:spLocks/>
          </p:cNvSpPr>
          <p:nvPr/>
        </p:nvSpPr>
        <p:spPr bwMode="auto">
          <a:xfrm flipV="1">
            <a:off x="3200400" y="5029200"/>
            <a:ext cx="1981200" cy="838200"/>
          </a:xfrm>
          <a:custGeom>
            <a:avLst/>
            <a:gdLst>
              <a:gd name="T0" fmla="*/ 0 w 1248"/>
              <a:gd name="T1" fmla="*/ 967740000 h 528"/>
              <a:gd name="T2" fmla="*/ 0 w 1248"/>
              <a:gd name="T3" fmla="*/ 0 h 528"/>
              <a:gd name="T4" fmla="*/ 2147483647 w 1248"/>
              <a:gd name="T5" fmla="*/ 0 h 528"/>
              <a:gd name="T6" fmla="*/ 2147483647 w 1248"/>
              <a:gd name="T7" fmla="*/ 13306425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528"/>
              <a:gd name="T14" fmla="*/ 1248 w 124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528">
                <a:moveTo>
                  <a:pt x="0" y="384"/>
                </a:moveTo>
                <a:lnTo>
                  <a:pt x="0" y="0"/>
                </a:lnTo>
                <a:lnTo>
                  <a:pt x="1248" y="0"/>
                </a:lnTo>
                <a:lnTo>
                  <a:pt x="1248" y="52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1" name="Text Box 12"/>
          <p:cNvSpPr txBox="1">
            <a:spLocks noChangeArrowheads="1"/>
          </p:cNvSpPr>
          <p:nvPr/>
        </p:nvSpPr>
        <p:spPr bwMode="auto">
          <a:xfrm>
            <a:off x="2957513" y="4692650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5562600" y="5153025"/>
            <a:ext cx="333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positive feedback: BAD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B7B8FD-14A8-3744-9443-488B86B0B687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8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Op-Amp “</a:t>
            </a:r>
            <a:r>
              <a:rPr lang="en-US">
                <a:solidFill>
                  <a:schemeClr val="folHlink"/>
                </a:solidFill>
              </a:rPr>
              <a:t>Golden Rules</a:t>
            </a:r>
            <a:r>
              <a:rPr lang="en-US"/>
              <a:t>”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When an op-amp is configured in </a:t>
            </a:r>
            <a:r>
              <a:rPr lang="en-US" i="1"/>
              <a:t>any</a:t>
            </a:r>
            <a:r>
              <a:rPr lang="en-US"/>
              <a:t> negative-feedback arrangement, it will obey the following two rules:</a:t>
            </a:r>
          </a:p>
          <a:p>
            <a:pPr eaLnBrk="1" hangingPunct="1">
              <a:defRPr/>
            </a:pPr>
            <a:endParaRPr lang="en-US"/>
          </a:p>
          <a:p>
            <a:pPr lvl="1" eaLnBrk="1" hangingPunct="1">
              <a:defRPr/>
            </a:pPr>
            <a:r>
              <a:rPr lang="en-US"/>
              <a:t>The inputs to the op-amp </a:t>
            </a:r>
            <a:r>
              <a:rPr lang="en-US">
                <a:solidFill>
                  <a:schemeClr val="accent2"/>
                </a:solidFill>
              </a:rPr>
              <a:t>draw or source no current</a:t>
            </a:r>
            <a:r>
              <a:rPr lang="en-US"/>
              <a:t> (true whether negative feedback or not)</a:t>
            </a:r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r>
              <a:rPr lang="en-US"/>
              <a:t>The op-amp output will do </a:t>
            </a:r>
            <a:r>
              <a:rPr lang="en-US">
                <a:solidFill>
                  <a:schemeClr val="accent2"/>
                </a:solidFill>
              </a:rPr>
              <a:t>whatever it can</a:t>
            </a:r>
            <a:r>
              <a:rPr lang="en-US"/>
              <a:t> (within its limitations) to make the </a:t>
            </a:r>
            <a:r>
              <a:rPr lang="en-US">
                <a:solidFill>
                  <a:schemeClr val="accent2"/>
                </a:solidFill>
              </a:rPr>
              <a:t>voltage difference</a:t>
            </a:r>
            <a:r>
              <a:rPr lang="en-US"/>
              <a:t> between the two inputs </a:t>
            </a:r>
            <a:r>
              <a:rPr lang="en-US">
                <a:solidFill>
                  <a:schemeClr val="hlink"/>
                </a:solidFill>
              </a:rPr>
              <a:t>zero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Lecture 9: Op Amps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UCSD Physics 122</a:t>
            </a:r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120C5C-7B46-6642-8F8B-463DA3A95C47}" type="slidenum">
              <a:rPr lang="en-US" smtClean="0"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pPr/>
              <a:t>9</a:t>
            </a:fld>
            <a:endParaRPr lang="en-US" smtClean="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Inverting amplifier example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3083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Applying the rules: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terminal at “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virtual ground</a:t>
            </a:r>
            <a:r>
              <a:rPr lang="en-US" dirty="0">
                <a:sym typeface="Symbol" charset="2"/>
              </a:rPr>
              <a:t>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so current through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is </a:t>
            </a:r>
            <a:r>
              <a:rPr lang="en-US" i="1" dirty="0"/>
              <a:t>I</a:t>
            </a:r>
            <a:r>
              <a:rPr lang="en-US" baseline="-25000" dirty="0"/>
              <a:t>f</a:t>
            </a:r>
            <a:r>
              <a:rPr lang="en-US" dirty="0"/>
              <a:t> =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/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Current does not flow into op-amp (one of our rules)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so the current through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must go through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voltage drop across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is then </a:t>
            </a:r>
            <a:r>
              <a:rPr lang="en-US" i="1" dirty="0"/>
              <a:t>I</a:t>
            </a:r>
            <a:r>
              <a:rPr lang="en-US" baseline="-25000" dirty="0"/>
              <a:t>f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>
                <a:sym typeface="Symbol" charset="2"/>
              </a:rPr>
              <a:t>(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1</a:t>
            </a:r>
            <a:r>
              <a:rPr lang="en-US" dirty="0">
                <a:sym typeface="Symbol" charset="2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So 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out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= 0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>
                <a:sym typeface="Symbol" charset="2"/>
              </a:rPr>
              <a:t>(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2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1</a:t>
            </a:r>
            <a:r>
              <a:rPr lang="en-US" dirty="0">
                <a:sym typeface="Symbol" charset="2"/>
              </a:rPr>
              <a:t>) 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= </a:t>
            </a: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baseline="-25000" dirty="0">
                <a:solidFill>
                  <a:schemeClr val="accent2"/>
                </a:solidFill>
              </a:rPr>
              <a:t>in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(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R</a:t>
            </a:r>
            <a:r>
              <a:rPr lang="en-US" baseline="-25000" dirty="0">
                <a:solidFill>
                  <a:schemeClr val="accent2"/>
                </a:solidFill>
                <a:sym typeface="Symbol" charset="2"/>
              </a:rPr>
              <a:t>2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/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R</a:t>
            </a:r>
            <a:r>
              <a:rPr lang="en-US" baseline="-25000" dirty="0">
                <a:solidFill>
                  <a:schemeClr val="accent2"/>
                </a:solidFill>
                <a:sym typeface="Symbol" charset="2"/>
              </a:rPr>
              <a:t>1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Thus we amplify 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 by factor 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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R</a:t>
            </a:r>
            <a:r>
              <a:rPr lang="en-US" baseline="-25000" dirty="0">
                <a:solidFill>
                  <a:schemeClr val="hlink"/>
                </a:solidFill>
                <a:sym typeface="Symbol" charset="2"/>
              </a:rPr>
              <a:t>2</a:t>
            </a:r>
            <a:r>
              <a:rPr lang="en-US" dirty="0">
                <a:solidFill>
                  <a:schemeClr val="hlink"/>
                </a:solidFill>
                <a:sym typeface="Symbol" charset="2"/>
              </a:rPr>
              <a:t>/</a:t>
            </a:r>
            <a:r>
              <a:rPr lang="en-US" i="1" dirty="0">
                <a:solidFill>
                  <a:schemeClr val="hlink"/>
                </a:solidFill>
                <a:sym typeface="Symbol" charset="2"/>
              </a:rPr>
              <a:t>R</a:t>
            </a:r>
            <a:r>
              <a:rPr lang="en-US" baseline="-25000" dirty="0">
                <a:solidFill>
                  <a:schemeClr val="hlink"/>
                </a:solidFill>
                <a:sym typeface="Symbol" charset="2"/>
              </a:rPr>
              <a:t>1</a:t>
            </a:r>
            <a:endParaRPr lang="en-US" dirty="0">
              <a:sym typeface="Symbol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negative sign earns title “inverting” amplifier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Current is </a:t>
            </a:r>
            <a:r>
              <a:rPr lang="en-US" i="1" dirty="0">
                <a:solidFill>
                  <a:schemeClr val="folHlink"/>
                </a:solidFill>
              </a:rPr>
              <a:t>drawn into</a:t>
            </a:r>
            <a:r>
              <a:rPr lang="en-US" dirty="0"/>
              <a:t> op-amp output terminal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276600" y="1600200"/>
            <a:ext cx="2286000" cy="1219200"/>
            <a:chOff x="2064" y="868"/>
            <a:chExt cx="1440" cy="768"/>
          </a:xfrm>
        </p:grpSpPr>
        <p:sp>
          <p:nvSpPr>
            <p:cNvPr id="32792" name="AutoShape 5"/>
            <p:cNvSpPr>
              <a:spLocks noChangeArrowheads="1"/>
            </p:cNvSpPr>
            <p:nvPr/>
          </p:nvSpPr>
          <p:spPr bwMode="auto">
            <a:xfrm rot="5400000">
              <a:off x="2378" y="892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3" name="Text Box 6"/>
            <p:cNvSpPr txBox="1">
              <a:spLocks noChangeArrowheads="1"/>
            </p:cNvSpPr>
            <p:nvPr/>
          </p:nvSpPr>
          <p:spPr bwMode="auto">
            <a:xfrm>
              <a:off x="2400" y="954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</a:t>
              </a:r>
              <a:endParaRPr lang="en-US" sz="2000"/>
            </a:p>
          </p:txBody>
        </p:sp>
        <p:sp>
          <p:nvSpPr>
            <p:cNvPr id="32794" name="Text Box 7"/>
            <p:cNvSpPr txBox="1">
              <a:spLocks noChangeArrowheads="1"/>
            </p:cNvSpPr>
            <p:nvPr/>
          </p:nvSpPr>
          <p:spPr bwMode="auto">
            <a:xfrm>
              <a:off x="2400" y="1252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pitchFamily="4" charset="2"/>
                </a:rPr>
                <a:t>+</a:t>
              </a:r>
              <a:endParaRPr lang="en-US" sz="2000"/>
            </a:p>
          </p:txBody>
        </p:sp>
        <p:sp>
          <p:nvSpPr>
            <p:cNvPr id="32795" name="Line 8"/>
            <p:cNvSpPr>
              <a:spLocks noChangeShapeType="1"/>
            </p:cNvSpPr>
            <p:nvPr/>
          </p:nvSpPr>
          <p:spPr bwMode="auto">
            <a:xfrm flipH="1">
              <a:off x="2064" y="1396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6" name="Line 9"/>
            <p:cNvSpPr>
              <a:spLocks noChangeShapeType="1"/>
            </p:cNvSpPr>
            <p:nvPr/>
          </p:nvSpPr>
          <p:spPr bwMode="auto">
            <a:xfrm flipH="1">
              <a:off x="2064" y="11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7" name="Line 10"/>
            <p:cNvSpPr>
              <a:spLocks noChangeShapeType="1"/>
            </p:cNvSpPr>
            <p:nvPr/>
          </p:nvSpPr>
          <p:spPr bwMode="auto">
            <a:xfrm>
              <a:off x="3120" y="125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776" name="Freeform 14"/>
          <p:cNvSpPr>
            <a:spLocks/>
          </p:cNvSpPr>
          <p:nvPr/>
        </p:nvSpPr>
        <p:spPr bwMode="auto">
          <a:xfrm>
            <a:off x="2514600" y="1830388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7" name="Freeform 17"/>
          <p:cNvSpPr>
            <a:spLocks/>
          </p:cNvSpPr>
          <p:nvPr/>
        </p:nvSpPr>
        <p:spPr bwMode="auto">
          <a:xfrm>
            <a:off x="3886200" y="1144588"/>
            <a:ext cx="762000" cy="304800"/>
          </a:xfrm>
          <a:custGeom>
            <a:avLst/>
            <a:gdLst>
              <a:gd name="T0" fmla="*/ 1209675000 w 480"/>
              <a:gd name="T1" fmla="*/ 241935000 h 192"/>
              <a:gd name="T2" fmla="*/ 967740000 w 480"/>
              <a:gd name="T3" fmla="*/ 241935000 h 192"/>
              <a:gd name="T4" fmla="*/ 846772500 w 480"/>
              <a:gd name="T5" fmla="*/ 0 h 192"/>
              <a:gd name="T6" fmla="*/ 725805000 w 480"/>
              <a:gd name="T7" fmla="*/ 483870000 h 192"/>
              <a:gd name="T8" fmla="*/ 604837500 w 480"/>
              <a:gd name="T9" fmla="*/ 0 h 192"/>
              <a:gd name="T10" fmla="*/ 483870000 w 480"/>
              <a:gd name="T11" fmla="*/ 483870000 h 192"/>
              <a:gd name="T12" fmla="*/ 362902500 w 480"/>
              <a:gd name="T13" fmla="*/ 0 h 192"/>
              <a:gd name="T14" fmla="*/ 241935000 w 480"/>
              <a:gd name="T15" fmla="*/ 483870000 h 192"/>
              <a:gd name="T16" fmla="*/ 120967500 w 480"/>
              <a:gd name="T17" fmla="*/ 241935000 h 192"/>
              <a:gd name="T18" fmla="*/ 0 w 480"/>
              <a:gd name="T19" fmla="*/ 241935000 h 1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192"/>
              <a:gd name="T32" fmla="*/ 480 w 480"/>
              <a:gd name="T33" fmla="*/ 192 h 1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192">
                <a:moveTo>
                  <a:pt x="480" y="96"/>
                </a:moveTo>
                <a:lnTo>
                  <a:pt x="384" y="96"/>
                </a:lnTo>
                <a:lnTo>
                  <a:pt x="336" y="0"/>
                </a:lnTo>
                <a:lnTo>
                  <a:pt x="288" y="192"/>
                </a:lnTo>
                <a:lnTo>
                  <a:pt x="240" y="0"/>
                </a:lnTo>
                <a:lnTo>
                  <a:pt x="192" y="192"/>
                </a:lnTo>
                <a:lnTo>
                  <a:pt x="144" y="0"/>
                </a:lnTo>
                <a:lnTo>
                  <a:pt x="96" y="192"/>
                </a:lnTo>
                <a:lnTo>
                  <a:pt x="48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Freeform 18"/>
          <p:cNvSpPr>
            <a:spLocks/>
          </p:cNvSpPr>
          <p:nvPr/>
        </p:nvSpPr>
        <p:spPr bwMode="auto">
          <a:xfrm>
            <a:off x="3429000" y="1296988"/>
            <a:ext cx="457200" cy="685800"/>
          </a:xfrm>
          <a:custGeom>
            <a:avLst/>
            <a:gdLst>
              <a:gd name="T0" fmla="*/ 0 w 288"/>
              <a:gd name="T1" fmla="*/ 1088707500 h 432"/>
              <a:gd name="T2" fmla="*/ 0 w 288"/>
              <a:gd name="T3" fmla="*/ 0 h 432"/>
              <a:gd name="T4" fmla="*/ 725805000 w 288"/>
              <a:gd name="T5" fmla="*/ 0 h 432"/>
              <a:gd name="T6" fmla="*/ 0 60000 65536"/>
              <a:gd name="T7" fmla="*/ 0 60000 65536"/>
              <a:gd name="T8" fmla="*/ 0 60000 65536"/>
              <a:gd name="T9" fmla="*/ 0 w 288"/>
              <a:gd name="T10" fmla="*/ 0 h 432"/>
              <a:gd name="T11" fmla="*/ 288 w 28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32">
                <a:moveTo>
                  <a:pt x="0" y="432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Freeform 19"/>
          <p:cNvSpPr>
            <a:spLocks/>
          </p:cNvSpPr>
          <p:nvPr/>
        </p:nvSpPr>
        <p:spPr bwMode="auto">
          <a:xfrm>
            <a:off x="4648200" y="1296988"/>
            <a:ext cx="457200" cy="914400"/>
          </a:xfrm>
          <a:custGeom>
            <a:avLst/>
            <a:gdLst>
              <a:gd name="T0" fmla="*/ 0 w 288"/>
              <a:gd name="T1" fmla="*/ 0 h 576"/>
              <a:gd name="T2" fmla="*/ 725805000 w 288"/>
              <a:gd name="T3" fmla="*/ 0 h 576"/>
              <a:gd name="T4" fmla="*/ 725805000 w 288"/>
              <a:gd name="T5" fmla="*/ 1451610000 h 576"/>
              <a:gd name="T6" fmla="*/ 0 60000 65536"/>
              <a:gd name="T7" fmla="*/ 0 60000 65536"/>
              <a:gd name="T8" fmla="*/ 0 60000 65536"/>
              <a:gd name="T9" fmla="*/ 0 w 288"/>
              <a:gd name="T10" fmla="*/ 0 h 576"/>
              <a:gd name="T11" fmla="*/ 288 w 288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76">
                <a:moveTo>
                  <a:pt x="0" y="0"/>
                </a:moveTo>
                <a:lnTo>
                  <a:pt x="288" y="0"/>
                </a:lnTo>
                <a:lnTo>
                  <a:pt x="288" y="57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Oval 20"/>
          <p:cNvSpPr>
            <a:spLocks noChangeArrowheads="1"/>
          </p:cNvSpPr>
          <p:nvPr/>
        </p:nvSpPr>
        <p:spPr bwMode="auto">
          <a:xfrm>
            <a:off x="3417888" y="19748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1" name="Oval 21"/>
          <p:cNvSpPr>
            <a:spLocks noChangeArrowheads="1"/>
          </p:cNvSpPr>
          <p:nvPr/>
        </p:nvSpPr>
        <p:spPr bwMode="auto">
          <a:xfrm>
            <a:off x="5100638" y="2203450"/>
            <a:ext cx="19050" cy="19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124200" y="2743200"/>
            <a:ext cx="304800" cy="228600"/>
            <a:chOff x="2928" y="3600"/>
            <a:chExt cx="192" cy="144"/>
          </a:xfrm>
        </p:grpSpPr>
        <p:sp>
          <p:nvSpPr>
            <p:cNvPr id="32788" name="Line 23"/>
            <p:cNvSpPr>
              <a:spLocks noChangeShapeType="1"/>
            </p:cNvSpPr>
            <p:nvPr/>
          </p:nvSpPr>
          <p:spPr bwMode="auto">
            <a:xfrm>
              <a:off x="3024" y="3600"/>
              <a:ext cx="0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9" name="Line 24"/>
            <p:cNvSpPr>
              <a:spLocks noChangeShapeType="1"/>
            </p:cNvSpPr>
            <p:nvPr/>
          </p:nvSpPr>
          <p:spPr bwMode="auto">
            <a:xfrm>
              <a:off x="2928" y="3648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0" name="Line 25"/>
            <p:cNvSpPr>
              <a:spLocks noChangeShapeType="1"/>
            </p:cNvSpPr>
            <p:nvPr/>
          </p:nvSpPr>
          <p:spPr bwMode="auto">
            <a:xfrm>
              <a:off x="2976" y="3696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1" name="Line 26"/>
            <p:cNvSpPr>
              <a:spLocks noChangeShapeType="1"/>
            </p:cNvSpPr>
            <p:nvPr/>
          </p:nvSpPr>
          <p:spPr bwMode="auto">
            <a:xfrm>
              <a:off x="3000" y="3744"/>
              <a:ext cx="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783" name="Line 27"/>
          <p:cNvSpPr>
            <a:spLocks noChangeShapeType="1"/>
          </p:cNvSpPr>
          <p:nvPr/>
        </p:nvSpPr>
        <p:spPr bwMode="auto">
          <a:xfrm flipV="1">
            <a:off x="3276600" y="2438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4" name="Text Box 28"/>
          <p:cNvSpPr txBox="1">
            <a:spLocks noChangeArrowheads="1"/>
          </p:cNvSpPr>
          <p:nvPr/>
        </p:nvSpPr>
        <p:spPr bwMode="auto">
          <a:xfrm>
            <a:off x="2085975" y="1817688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2785" name="Text Box 29"/>
          <p:cNvSpPr txBox="1">
            <a:spLocks noChangeArrowheads="1"/>
          </p:cNvSpPr>
          <p:nvPr/>
        </p:nvSpPr>
        <p:spPr bwMode="auto">
          <a:xfrm>
            <a:off x="5562600" y="2057400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2786" name="Text Box 30"/>
          <p:cNvSpPr txBox="1">
            <a:spLocks noChangeArrowheads="1"/>
          </p:cNvSpPr>
          <p:nvPr/>
        </p:nvSpPr>
        <p:spPr bwMode="auto">
          <a:xfrm>
            <a:off x="2667000" y="144780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  <a:r>
              <a:rPr lang="en-US" sz="1600" baseline="-25000">
                <a:solidFill>
                  <a:srgbClr val="000000"/>
                </a:solidFill>
              </a:rPr>
              <a:t>1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2787" name="Text Box 31"/>
          <p:cNvSpPr txBox="1">
            <a:spLocks noChangeArrowheads="1"/>
          </p:cNvSpPr>
          <p:nvPr/>
        </p:nvSpPr>
        <p:spPr bwMode="auto">
          <a:xfrm>
            <a:off x="4038600" y="83820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R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1991</Words>
  <Application>Microsoft Macintosh PowerPoint</Application>
  <PresentationFormat>On-screen Show (4:3)</PresentationFormat>
  <Paragraphs>352</Paragraphs>
  <Slides>20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Operational Amplifiers</vt:lpstr>
      <vt:lpstr>Op-Amp Introduction</vt:lpstr>
      <vt:lpstr>The ideal op-amp</vt:lpstr>
      <vt:lpstr>Op-amp without feedback</vt:lpstr>
      <vt:lpstr>Infinite Gain in negative feedback</vt:lpstr>
      <vt:lpstr>Even under load</vt:lpstr>
      <vt:lpstr>Positive feedback pathology</vt:lpstr>
      <vt:lpstr>Op-Amp “Golden Rules”</vt:lpstr>
      <vt:lpstr>Inverting amplifier example</vt:lpstr>
      <vt:lpstr>Non-inverting Amplifier</vt:lpstr>
      <vt:lpstr>Summing Amplifier</vt:lpstr>
      <vt:lpstr>Differencing Amplifier</vt:lpstr>
      <vt:lpstr>Differentiator (high-pass)</vt:lpstr>
      <vt:lpstr>Low-pass filter (integrator)</vt:lpstr>
      <vt:lpstr>RTD Readout Scheme</vt:lpstr>
      <vt:lpstr>Notes on RTD readout</vt:lpstr>
      <vt:lpstr>Hiding Distortion</vt:lpstr>
      <vt:lpstr>Stick it in the feedback loop!</vt:lpstr>
      <vt:lpstr>Dogs in the Feedback</vt:lpstr>
      <vt:lpstr>Reading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Murphy</dc:creator>
  <cp:lastModifiedBy>Tom Murphy</cp:lastModifiedBy>
  <cp:revision>14</cp:revision>
  <dcterms:created xsi:type="dcterms:W3CDTF">2019-11-14T04:07:35Z</dcterms:created>
  <dcterms:modified xsi:type="dcterms:W3CDTF">2019-11-14T04:14:19Z</dcterms:modified>
</cp:coreProperties>
</file>