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3" r:id="rId29"/>
    <p:sldId id="284" r:id="rId30"/>
    <p:sldId id="292" r:id="rId31"/>
    <p:sldId id="286" r:id="rId32"/>
    <p:sldId id="285" r:id="rId33"/>
    <p:sldId id="293" r:id="rId34"/>
    <p:sldId id="287" r:id="rId35"/>
    <p:sldId id="288" r:id="rId36"/>
    <p:sldId id="289" r:id="rId37"/>
    <p:sldId id="290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36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15236-2038-BD42-A9E1-FF5CC1E578FA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A7137-E26D-3F4D-A5C5-EF2884821F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16EF-D470-6F44-B276-E47F132BB0F9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62D2-D825-5840-BB92-6570317801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9C34-D9CC-0548-BBCD-81DF5A9E4ADB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663-6054-D54D-8795-982C1E3BA3A0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076C-F308-134F-8796-40B7E0EFF18D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6F8-695B-5F4E-9385-CA73600922AD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D9ED-DCFB-B246-B726-0955A5AA6011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CF90-CCE0-CD44-A164-E16E480F827A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71D2-4CFD-9848-AB58-F6E33841C986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3FA0-5C32-A24C-9DEF-AD4F90E60068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B04D-6ED5-904C-AC8D-CC7BB7E24AEC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268B-9F92-C54C-94AB-E57DC189A919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2D40-B893-1146-9662-D72D0FBA8094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023"/>
            <a:ext cx="8229600" cy="72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5524"/>
            <a:ext cx="8229600" cy="5533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445" y="6489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252F4-F317-B04B-9075-71C92C37CB60}" type="datetime1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939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240" y="64893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3550-D9B4-9F44-8573-7FCEF43B0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Reference/Librari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ncet.mit.edu/motors/motors3.html" TargetMode="Externa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Reference/StepperSetSpeed" TargetMode="External"/><Relationship Id="rId4" Type="http://schemas.openxmlformats.org/officeDocument/2006/relationships/hyperlink" Target="http://arduino.cc/en/Reference/StepperSte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duino.cc/en/Reference/StepperConstructo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adafruit.com/adafruit-motor-shield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1855"/>
            <a:ext cx="7772400" cy="1470025"/>
          </a:xfrm>
        </p:spPr>
        <p:txBody>
          <a:bodyPr/>
          <a:lstStyle/>
          <a:p>
            <a:r>
              <a:rPr lang="en-US" dirty="0" smtClean="0"/>
              <a:t>Physics 124: 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9596"/>
            <a:ext cx="6400800" cy="1752600"/>
          </a:xfrm>
        </p:spPr>
        <p:txBody>
          <a:bodyPr/>
          <a:lstStyle/>
          <a:p>
            <a:r>
              <a:rPr lang="en-US" dirty="0" smtClean="0"/>
              <a:t>Motors: Servo; DC; Stepper</a:t>
            </a:r>
          </a:p>
          <a:p>
            <a:r>
              <a:rPr lang="en-US" dirty="0" smtClean="0"/>
              <a:t>Messing with PWM (and 2-way serial)</a:t>
            </a:r>
          </a:p>
          <a:p>
            <a:r>
              <a:rPr lang="en-US" dirty="0" smtClean="0"/>
              <a:t>The Motor Shield</a:t>
            </a:r>
          </a:p>
        </p:txBody>
      </p:sp>
      <p:pic>
        <p:nvPicPr>
          <p:cNvPr id="4" name="Picture 3" descr="hitec-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0" y="837230"/>
            <a:ext cx="3048000" cy="2286000"/>
          </a:xfrm>
          <a:prstGeom prst="rect">
            <a:avLst/>
          </a:prstGeom>
        </p:spPr>
      </p:pic>
      <p:pic>
        <p:nvPicPr>
          <p:cNvPr id="5" name="Picture 4" descr="step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69" y="837230"/>
            <a:ext cx="2683565" cy="2286000"/>
          </a:xfrm>
          <a:prstGeom prst="rect">
            <a:avLst/>
          </a:prstGeom>
        </p:spPr>
      </p:pic>
      <p:pic>
        <p:nvPicPr>
          <p:cNvPr id="6" name="Picture 5" descr="dc-mo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687" y="837231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interactive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serial monitor (Tools: Serial Monitor)</a:t>
            </a:r>
          </a:p>
          <a:p>
            <a:pPr lvl="1"/>
            <a:r>
              <a:rPr lang="en-US" dirty="0" smtClean="0"/>
              <a:t>make sure baud rate in lower right is same as in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setup()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can send characters too</a:t>
            </a:r>
          </a:p>
          <a:p>
            <a:pPr lvl="1"/>
            <a:r>
              <a:rPr lang="en-US" dirty="0" smtClean="0"/>
              <a:t>in this case, type single digit and return (or press send)</a:t>
            </a:r>
          </a:p>
          <a:p>
            <a:pPr lvl="1"/>
            <a:r>
              <a:rPr lang="en-US" dirty="0" smtClean="0"/>
              <a:t>get back message like: 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Switching pin 11 to setting 6</a:t>
            </a:r>
          </a:p>
          <a:p>
            <a:pPr lvl="1"/>
            <a:r>
              <a:rPr lang="en-US" dirty="0" smtClean="0"/>
              <a:t>and should see frequency change accordingly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Rigging a Servo to sort-of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motivation was getting a 50 Hz servo to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continued next slide…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32703"/>
            <a:ext cx="85416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const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SERVO = 5;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char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;	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for interactive serial control</a:t>
            </a:r>
          </a:p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level = 23;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23 is 1.5 ms; 14 is 0.9; 33 is 2.1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setup()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pinMode(SERVO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OUTPUT);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set servo pin for output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Serial.begin(9600);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TCCR0B = TCCR0B &amp; 0b11111000 | 0x05;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for 61 Hz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level);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start centered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Continuation: main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5991"/>
            <a:ext cx="8229600" cy="1863404"/>
          </a:xfrm>
        </p:spPr>
        <p:txBody>
          <a:bodyPr/>
          <a:lstStyle/>
          <a:p>
            <a:r>
              <a:rPr lang="en-US" dirty="0" smtClean="0"/>
              <a:t>Being lazy and only accepting single-character commands, limited to ten values, mapping onto 20</a:t>
            </a:r>
          </a:p>
          <a:p>
            <a:pPr lvl="1"/>
            <a:r>
              <a:rPr lang="en-US" dirty="0" smtClean="0"/>
              <a:t>the 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map()</a:t>
            </a:r>
            <a:r>
              <a:rPr lang="en-US" dirty="0" smtClean="0"/>
              <a:t> function is useful here</a:t>
            </a:r>
          </a:p>
          <a:p>
            <a:pPr lvl="1"/>
            <a:r>
              <a:rPr lang="en-US" dirty="0" smtClean="0"/>
              <a:t>the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- ‘0’</a:t>
            </a:r>
            <a:r>
              <a:rPr lang="en-US" dirty="0" smtClean="0"/>
              <a:t> does “ASCII subtraction”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894097"/>
            <a:ext cx="88184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loop()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Serial.available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check if incoming serial data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Serial.read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read single character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&lt;=‘9’){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use 10 step range for demo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level = map(ch-’0’,0,9,14,33);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map 0-9 onto 14-33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analogWrite(SERVO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, level);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send to servo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Serial.print(“Setting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servo level to: “);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Serial.println(level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delay(20);	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interactive program, so slow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(and easier!)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 approach was a poor fit</a:t>
            </a:r>
          </a:p>
          <a:p>
            <a:pPr lvl="1"/>
            <a:r>
              <a:rPr lang="en-US" dirty="0" smtClean="0"/>
              <a:t>poor match to frequency, and not much resolution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has a library specifically for this: </a:t>
            </a:r>
            <a:r>
              <a:rPr lang="en-US" dirty="0" err="1" smtClean="0"/>
              <a:t>Servo.h</a:t>
            </a:r>
            <a:endParaRPr lang="en-US" dirty="0" smtClean="0"/>
          </a:p>
          <a:p>
            <a:r>
              <a:rPr lang="en-US" dirty="0" smtClean="0"/>
              <a:t>Various libraries come with the  </a:t>
            </a:r>
            <a:r>
              <a:rPr lang="en-US" dirty="0" err="1" smtClean="0"/>
              <a:t>Arduino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/>
              <a:t>in /Applications/</a:t>
            </a:r>
            <a:r>
              <a:rPr lang="en-US" dirty="0" err="1" smtClean="0"/>
              <a:t>Arduino.app</a:t>
            </a:r>
            <a:r>
              <a:rPr lang="en-US" dirty="0" smtClean="0"/>
              <a:t>/Contents/Resources/Java/libraries on my Mac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Handles stepper and servo motors, </a:t>
            </a:r>
            <a:r>
              <a:rPr lang="en-US" dirty="0" err="1" smtClean="0"/>
              <a:t>LCDs</a:t>
            </a:r>
            <a:r>
              <a:rPr lang="en-US" dirty="0" smtClean="0"/>
              <a:t>, memory storage in either EEPROM (on-board) or SD card; several common communication protocols (</a:t>
            </a:r>
            <a:r>
              <a:rPr lang="en-US" dirty="0" err="1" smtClean="0"/>
              <a:t>ethernet</a:t>
            </a:r>
            <a:r>
              <a:rPr lang="en-US" dirty="0" smtClean="0"/>
              <a:t>—for use with shield, SPI, 2-wire, and emulated serial)</a:t>
            </a:r>
          </a:p>
          <a:p>
            <a:pPr lvl="1"/>
            <a:r>
              <a:rPr lang="en-US" dirty="0" smtClean="0"/>
              <a:t>can look at code as much as you want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0266" y="3667102"/>
            <a:ext cx="90500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EEPROM</a:t>
            </a:r>
            <a:r>
              <a:rPr lang="en-US" sz="1600" dirty="0" smtClean="0">
                <a:latin typeface="Courier"/>
                <a:cs typeface="Courier"/>
              </a:rPr>
              <a:t>/  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Firmata</a:t>
            </a:r>
            <a:r>
              <a:rPr lang="en-US" sz="1600" dirty="0" smtClean="0">
                <a:latin typeface="Courier"/>
                <a:cs typeface="Courier"/>
              </a:rPr>
              <a:t>/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SD</a:t>
            </a:r>
            <a:r>
              <a:rPr lang="en-US" sz="1600" dirty="0" smtClean="0">
                <a:latin typeface="Courier"/>
                <a:cs typeface="Courier"/>
              </a:rPr>
              <a:t>/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Servo</a:t>
            </a:r>
            <a:r>
              <a:rPr lang="en-US" sz="1600" dirty="0" smtClean="0">
                <a:latin typeface="Courier"/>
                <a:cs typeface="Courier"/>
              </a:rPr>
              <a:t>/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Stepper</a:t>
            </a:r>
            <a:r>
              <a:rPr lang="en-US" sz="1600" dirty="0" smtClean="0">
                <a:latin typeface="Courier"/>
                <a:cs typeface="Courier"/>
              </a:rPr>
              <a:t>/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Ethernet</a:t>
            </a:r>
            <a:r>
              <a:rPr lang="en-US" sz="1600" dirty="0" smtClean="0">
                <a:latin typeface="Courier"/>
                <a:cs typeface="Courier"/>
              </a:rPr>
              <a:t>/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LiquidCrystal</a:t>
            </a:r>
            <a:r>
              <a:rPr lang="en-US" sz="1600" dirty="0" smtClean="0">
                <a:latin typeface="Courier"/>
                <a:cs typeface="Courier"/>
              </a:rPr>
              <a:t>/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SPI</a:t>
            </a:r>
            <a:r>
              <a:rPr lang="en-US" sz="1600" dirty="0" smtClean="0">
                <a:latin typeface="Courier"/>
                <a:cs typeface="Courier"/>
              </a:rPr>
              <a:t>/          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SoftwareSerial</a:t>
            </a:r>
            <a:r>
              <a:rPr lang="en-US" sz="1600" dirty="0" smtClean="0">
                <a:latin typeface="Courier"/>
                <a:cs typeface="Courier"/>
              </a:rPr>
              <a:t>/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Wire</a:t>
            </a:r>
            <a:r>
              <a:rPr lang="en-US" sz="1600" dirty="0" smtClean="0">
                <a:latin typeface="Courier"/>
                <a:cs typeface="Courier"/>
              </a:rPr>
              <a:t>/</a:t>
            </a:r>
            <a:endParaRPr lang="en-US" sz="16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Servo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how easy: one degree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34" y="1554956"/>
            <a:ext cx="7941898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servo_test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. . . . slew servo back and forth thru 180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Servo.h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endParaRPr lang="en-US" sz="16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Servo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; 			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instantiate a servo</a:t>
            </a:r>
          </a:p>
          <a:p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deg;     			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where is servo (in degrees)</a:t>
            </a:r>
          </a:p>
          <a:p>
            <a:endParaRPr lang="en-US" sz="16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setup(){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hitec.attach(9,620,2280);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servo physically hooked to pin 9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620, 2280 are min, max pulse duration in microseconds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// default is 544, 2400; here tuned to give 0 deg and 180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loop(){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for(deg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0; deg &lt;= 180; deg++){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visit full range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hitec.write(deg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);  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send servo to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delay(20);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for(deg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180; deg &gt;= 0; deg--){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return trip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                            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hitec.write(deg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);              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// send servo to deg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  delay(20);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 }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Servo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attach</a:t>
            </a:r>
            <a:r>
              <a:rPr lang="en-US" dirty="0" err="1" smtClean="0"/>
              <a:t>(</a:t>
            </a:r>
            <a:r>
              <a:rPr lang="en-US" i="1" dirty="0" err="1" smtClean="0"/>
              <a:t>pin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Attaches a servo motor to an i/o pin.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attach</a:t>
            </a:r>
            <a:r>
              <a:rPr lang="en-US" dirty="0" err="1" smtClean="0"/>
              <a:t>(</a:t>
            </a:r>
            <a:r>
              <a:rPr lang="en-US" i="1" dirty="0" err="1" smtClean="0"/>
              <a:t>pin</a:t>
            </a:r>
            <a:r>
              <a:rPr lang="en-US" dirty="0" smtClean="0"/>
              <a:t>, </a:t>
            </a:r>
            <a:r>
              <a:rPr lang="en-US" i="1" dirty="0" smtClean="0"/>
              <a:t>min</a:t>
            </a:r>
            <a:r>
              <a:rPr lang="en-US" dirty="0" smtClean="0"/>
              <a:t>, </a:t>
            </a:r>
            <a:r>
              <a:rPr lang="en-US" i="1" dirty="0" smtClean="0"/>
              <a:t>max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Attaches to a pin setting min and max values in microseconds; default min is 544, max is 2400  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write</a:t>
            </a:r>
            <a:r>
              <a:rPr lang="en-US" dirty="0" err="1" smtClean="0"/>
              <a:t>(</a:t>
            </a:r>
            <a:r>
              <a:rPr lang="en-US" i="1" dirty="0" err="1" smtClean="0"/>
              <a:t>deg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Sets the servo angle in degrees.  (invalid angle that is valid as pulse in microseconds is treated as microseconds)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writeMicroseconds</a:t>
            </a:r>
            <a:r>
              <a:rPr lang="en-US" dirty="0" err="1" smtClean="0"/>
              <a:t>(</a:t>
            </a:r>
            <a:r>
              <a:rPr lang="en-US" i="1" dirty="0" err="1" smtClean="0"/>
              <a:t>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Sets the servo pulse width in microseconds (gives very high resolution)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read()</a:t>
            </a:r>
          </a:p>
          <a:p>
            <a:pPr lvl="1"/>
            <a:r>
              <a:rPr lang="en-US" dirty="0" smtClean="0"/>
              <a:t>Gets the last written servo pulse width as an angle between 0 and 180. </a:t>
            </a:r>
          </a:p>
          <a:p>
            <a:r>
              <a:rPr lang="en-US" sz="2581" dirty="0" err="1" smtClean="0">
                <a:solidFill>
                  <a:srgbClr val="008000"/>
                </a:solidFill>
                <a:latin typeface="Courier"/>
                <a:cs typeface="Courier"/>
              </a:rPr>
              <a:t>readMicroseconds</a:t>
            </a:r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()</a:t>
            </a:r>
          </a:p>
          <a:p>
            <a:pPr lvl="1"/>
            <a:r>
              <a:rPr lang="en-US" dirty="0" smtClean="0"/>
              <a:t>Gets the last written servo pulse width in microseconds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attached()</a:t>
            </a:r>
          </a:p>
          <a:p>
            <a:pPr lvl="1"/>
            <a:r>
              <a:rPr lang="en-US" dirty="0" smtClean="0"/>
              <a:t>Returns true if there is a servo attached. </a:t>
            </a:r>
          </a:p>
          <a:p>
            <a:r>
              <a:rPr lang="en-US" sz="2581" dirty="0" smtClean="0">
                <a:solidFill>
                  <a:srgbClr val="008000"/>
                </a:solidFill>
                <a:latin typeface="Courier"/>
                <a:cs typeface="Courier"/>
              </a:rPr>
              <a:t>detach()</a:t>
            </a:r>
          </a:p>
          <a:p>
            <a:pPr lvl="1"/>
            <a:r>
              <a:rPr lang="en-US" dirty="0" smtClean="0"/>
              <a:t>Stops an attached servo from pulsing its i/o pin.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Libraries: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how to use standard libraries at:</a:t>
            </a:r>
          </a:p>
          <a:p>
            <a:pPr lvl="1"/>
            <a:r>
              <a:rPr lang="en-US" dirty="0" smtClean="0">
                <a:hlinkClick r:id="rId2"/>
              </a:rPr>
              <a:t>http://arduino.cc/en/Reference/Libraries</a:t>
            </a:r>
            <a:endParaRPr lang="en-US" dirty="0" smtClean="0"/>
          </a:p>
          <a:p>
            <a:r>
              <a:rPr lang="en-US" dirty="0" smtClean="0"/>
              <a:t>But also a number of contributed libraries</a:t>
            </a:r>
          </a:p>
          <a:p>
            <a:r>
              <a:rPr lang="en-US" dirty="0" smtClean="0"/>
              <a:t>Upside: work and deep understanding already done</a:t>
            </a:r>
          </a:p>
          <a:p>
            <a:r>
              <a:rPr lang="en-US" dirty="0" smtClean="0"/>
              <a:t>Downside: will you learn anything by picking up pre-made sophisticated pieces?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5524"/>
            <a:ext cx="8229600" cy="5533871"/>
          </a:xfrm>
        </p:spPr>
        <p:txBody>
          <a:bodyPr/>
          <a:lstStyle/>
          <a:p>
            <a:r>
              <a:rPr lang="en-US" dirty="0" smtClean="0"/>
              <a:t>Coil to produce magnetic field, on rotating shaft</a:t>
            </a:r>
          </a:p>
          <a:p>
            <a:r>
              <a:rPr lang="en-US" dirty="0" smtClean="0"/>
              <a:t>Permanent magnet or fixed electromagnet</a:t>
            </a:r>
          </a:p>
          <a:p>
            <a:r>
              <a:rPr lang="en-US" dirty="0" err="1" smtClean="0"/>
              <a:t>Commutator</a:t>
            </a:r>
            <a:r>
              <a:rPr lang="en-US" dirty="0" smtClean="0"/>
              <a:t> to switch polarity of rotating magnet as it revolves</a:t>
            </a:r>
          </a:p>
          <a:p>
            <a:pPr lvl="1"/>
            <a:r>
              <a:rPr lang="en-US" dirty="0" smtClean="0"/>
              <a:t>the “carrot” is always out front (and will also get push from behind if switchover is timed right)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dc-m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347" y="4138605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Torque-speed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http://lancet.mit.edu/motors/motors3.html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Stalls at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; no load at 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Output mechanical power is </a:t>
            </a:r>
            <a:r>
              <a:rPr lang="en-US" i="1" dirty="0" err="1" smtClean="0">
                <a:latin typeface="Symbol" charset="2"/>
                <a:cs typeface="Symbol" charset="2"/>
              </a:rPr>
              <a:t>tw</a:t>
            </a:r>
            <a:endParaRPr lang="en-US" dirty="0" smtClean="0"/>
          </a:p>
          <a:p>
            <a:pPr lvl="1"/>
            <a:r>
              <a:rPr lang="en-US" dirty="0" smtClean="0"/>
              <a:t>area of rectangle touching curve</a:t>
            </a:r>
          </a:p>
          <a:p>
            <a:pPr lvl="1"/>
            <a:r>
              <a:rPr lang="en-US" dirty="0" smtClean="0"/>
              <a:t>max power is then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max</a:t>
            </a:r>
            <a:r>
              <a:rPr lang="en-US" dirty="0" smtClean="0"/>
              <a:t> = ¼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torque-spe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40" y="1480682"/>
            <a:ext cx="3556000" cy="325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Winding has resistance, </a:t>
            </a:r>
            <a:r>
              <a:rPr lang="en-US" i="1" dirty="0" smtClean="0"/>
              <a:t>R</a:t>
            </a:r>
            <a:r>
              <a:rPr lang="en-US" dirty="0" smtClean="0"/>
              <a:t>, typically in the 10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/>
              <a:t> range</a:t>
            </a:r>
          </a:p>
          <a:p>
            <a:r>
              <a:rPr lang="en-US" dirty="0" smtClean="0"/>
              <a:t>If provided a constant voltage, </a:t>
            </a:r>
            <a:r>
              <a:rPr lang="en-US" i="1" dirty="0" smtClean="0"/>
              <a:t>V</a:t>
            </a:r>
            <a:endParaRPr lang="en-US" dirty="0" smtClean="0"/>
          </a:p>
          <a:p>
            <a:pPr lvl="1"/>
            <a:r>
              <a:rPr lang="en-US" dirty="0" smtClean="0"/>
              <a:t>winding eats power </a:t>
            </a:r>
            <a:r>
              <a:rPr lang="en-US" i="1" dirty="0" smtClean="0"/>
              <a:t>P</a:t>
            </a:r>
            <a:r>
              <a:rPr lang="en-US" baseline="-25000" dirty="0" smtClean="0"/>
              <a:t>w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motor delivers 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 = </a:t>
            </a:r>
            <a:r>
              <a:rPr lang="en-US" i="1" dirty="0" err="1" smtClean="0">
                <a:latin typeface="Symbol" charset="2"/>
                <a:cs typeface="Symbol" charset="2"/>
              </a:rPr>
              <a:t>tw</a:t>
            </a:r>
            <a:endParaRPr lang="en-US" i="1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current required is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tot</a:t>
            </a:r>
            <a:r>
              <a:rPr lang="en-US" dirty="0" smtClean="0"/>
              <a:t> = (</a:t>
            </a:r>
            <a:r>
              <a:rPr lang="en-US" i="1" dirty="0" smtClean="0"/>
              <a:t>P</a:t>
            </a:r>
            <a:r>
              <a:rPr lang="en-US" baseline="-25000" dirty="0" smtClean="0"/>
              <a:t>w</a:t>
            </a:r>
            <a:r>
              <a:rPr lang="en-US" dirty="0" smtClean="0"/>
              <a:t> + 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)/</a:t>
            </a:r>
            <a:r>
              <a:rPr lang="en-US" i="1" dirty="0" smtClean="0"/>
              <a:t>V</a:t>
            </a:r>
            <a:endParaRPr lang="en-US" dirty="0" smtClean="0"/>
          </a:p>
          <a:p>
            <a:r>
              <a:rPr lang="en-US" dirty="0" smtClean="0"/>
              <a:t>At max power output (</a:t>
            </a:r>
            <a:r>
              <a:rPr lang="en-US" i="1" dirty="0" smtClean="0"/>
              <a:t>P</a:t>
            </a:r>
            <a:r>
              <a:rPr lang="en-US" baseline="-25000" dirty="0" smtClean="0"/>
              <a:t>m</a:t>
            </a:r>
            <a:r>
              <a:rPr lang="en-US" dirty="0" smtClean="0"/>
              <a:t> = ¼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s</a:t>
            </a:r>
            <a:r>
              <a:rPr lang="en-US" i="1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turns out winding loss is comparable, for ~50%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(for 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motor</a:t>
            </a:r>
          </a:p>
          <a:p>
            <a:pPr lvl="1"/>
            <a:r>
              <a:rPr lang="en-US" dirty="0" smtClean="0"/>
              <a:t>PWM sets position, used for R/C planes, cars, etc.</a:t>
            </a:r>
          </a:p>
          <a:p>
            <a:pPr lvl="1"/>
            <a:r>
              <a:rPr lang="en-US" dirty="0" smtClean="0"/>
              <a:t>180° range limit, typically</a:t>
            </a:r>
          </a:p>
          <a:p>
            <a:pPr lvl="1"/>
            <a:r>
              <a:rPr lang="en-US" dirty="0" smtClean="0"/>
              <a:t>5 V supply</a:t>
            </a:r>
          </a:p>
          <a:p>
            <a:r>
              <a:rPr lang="en-US" dirty="0" smtClean="0"/>
              <a:t>Stepper motor</a:t>
            </a:r>
          </a:p>
          <a:p>
            <a:pPr lvl="1"/>
            <a:r>
              <a:rPr lang="en-US" dirty="0" smtClean="0"/>
              <a:t>For precise angular control or speed control</a:t>
            </a:r>
          </a:p>
          <a:p>
            <a:pPr lvl="1"/>
            <a:r>
              <a:rPr lang="en-US" dirty="0" smtClean="0"/>
              <a:t>Can rotate indefinitely</a:t>
            </a:r>
          </a:p>
          <a:p>
            <a:pPr lvl="1"/>
            <a:r>
              <a:rPr lang="en-US" dirty="0" smtClean="0"/>
              <a:t>Lots of holding torque</a:t>
            </a:r>
          </a:p>
          <a:p>
            <a:r>
              <a:rPr lang="en-US" dirty="0" smtClean="0"/>
              <a:t>DC motor</a:t>
            </a:r>
          </a:p>
          <a:p>
            <a:pPr lvl="1"/>
            <a:r>
              <a:rPr lang="en-US" dirty="0" smtClean="0"/>
              <a:t>simplest technology; give up on precise control</a:t>
            </a:r>
          </a:p>
          <a:p>
            <a:pPr lvl="1"/>
            <a:r>
              <a:rPr lang="en-US" dirty="0" smtClean="0"/>
              <a:t>good when you just need something to SPIN!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2.4 V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2454"/>
            <a:ext cx="8616640" cy="25002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Random online spec for 2.4 V motor (beware flipped axes)</a:t>
            </a:r>
          </a:p>
          <a:p>
            <a:pPr lvl="1"/>
            <a:r>
              <a:rPr lang="en-US" dirty="0" smtClean="0"/>
              <a:t>note at power max 0.0008 Nm; 0.7 A; 8000 RPM (837 </a:t>
            </a:r>
            <a:r>
              <a:rPr lang="en-US" dirty="0" err="1" smtClean="0"/>
              <a:t>rad/s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total consumption 2.4×0.7 = 1.68 W</a:t>
            </a:r>
          </a:p>
          <a:p>
            <a:pPr lvl="2"/>
            <a:r>
              <a:rPr lang="en-US" dirty="0" smtClean="0"/>
              <a:t>output mechanical power 0.0008×837 = 0.67 W; efficiency 40%</a:t>
            </a:r>
          </a:p>
          <a:p>
            <a:pPr lvl="2"/>
            <a:r>
              <a:rPr lang="en-US" dirty="0" smtClean="0"/>
              <a:t>at constant V = 2.4, total power consumption rises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3 W toward stall</a:t>
            </a:r>
          </a:p>
          <a:p>
            <a:pPr lvl="2"/>
            <a:r>
              <a:rPr lang="en-US" dirty="0" smtClean="0"/>
              <a:t>1.25 A at stall implies winding </a:t>
            </a:r>
            <a:r>
              <a:rPr lang="en-US" i="1" dirty="0" smtClean="0"/>
              <a:t>R</a:t>
            </a:r>
            <a:r>
              <a:rPr lang="en-US" dirty="0" smtClean="0"/>
              <a:t> = </a:t>
            </a:r>
            <a:r>
              <a:rPr lang="en-US" i="1" dirty="0" smtClean="0"/>
              <a:t>V</a:t>
            </a:r>
            <a:r>
              <a:rPr lang="en-US" dirty="0" smtClean="0"/>
              <a:t>/</a:t>
            </a:r>
            <a:r>
              <a:rPr lang="en-US" i="1" dirty="0" smtClean="0"/>
              <a:t>I</a:t>
            </a:r>
            <a:r>
              <a:rPr lang="en-US" dirty="0" smtClean="0"/>
              <a:t> = 1.9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2.4v-motor-per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05" y="798286"/>
            <a:ext cx="7112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random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189"/>
            <a:ext cx="8229600" cy="43902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 provision of stall torque and no-load speed</a:t>
            </a:r>
          </a:p>
          <a:p>
            <a:pPr lvl="1"/>
            <a:r>
              <a:rPr lang="en-US" dirty="0" smtClean="0"/>
              <a:t>suggests max output power of ¼×2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(5500)/60×0.0183 = 2.6 W</a:t>
            </a:r>
          </a:p>
          <a:p>
            <a:pPr lvl="1"/>
            <a:r>
              <a:rPr lang="en-US" dirty="0" smtClean="0"/>
              <a:t>about half this at max efficiency point</a:t>
            </a:r>
          </a:p>
          <a:p>
            <a:pPr lvl="1"/>
            <a:r>
              <a:rPr lang="en-US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(4840)/60×0.00248 = 1.25 W</a:t>
            </a:r>
          </a:p>
          <a:p>
            <a:pPr lvl="1"/>
            <a:r>
              <a:rPr lang="en-US" dirty="0" smtClean="0"/>
              <a:t>at max efficiency, 0.17×12 = 2.04 W, suggesting 61% eff.</a:t>
            </a:r>
          </a:p>
          <a:p>
            <a:pPr lvl="1"/>
            <a:r>
              <a:rPr lang="en-US" dirty="0" smtClean="0"/>
              <a:t>implied coil resistance 12/1.06 ≈ 11 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 (judged at stall)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Lesson: for DC motors, electrical current depends on loading condition</a:t>
            </a:r>
          </a:p>
          <a:p>
            <a:pPr lvl="1"/>
            <a:r>
              <a:rPr lang="en-US" dirty="0" smtClean="0"/>
              <a:t>current is maximum when motor straining against stall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motor-spe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078"/>
            <a:ext cx="9144000" cy="86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Servo motor is just a seriously gear-reduced DC motor with a feedback mechanism (</a:t>
            </a:r>
            <a:r>
              <a:rPr lang="en-US" dirty="0" err="1" smtClean="0"/>
              <a:t>e.g</a:t>
            </a:r>
            <a:r>
              <a:rPr lang="en-US" dirty="0" smtClean="0"/>
              <a:t>, potentiometer) to shut it off when it is satisfied with its position</a:t>
            </a:r>
          </a:p>
          <a:p>
            <a:pPr lvl="1"/>
            <a:r>
              <a:rPr lang="en-US" dirty="0" smtClean="0"/>
              <a:t>and drive motor faster or slower depending on how far off target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p2ser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55" y="3631895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4459" y="5967170"/>
            <a:ext cx="108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6525" y="3631895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potentiometer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0151" y="5390511"/>
            <a:ext cx="155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gear reduction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811385" y="4124300"/>
            <a:ext cx="611807" cy="36565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180248" y="5678836"/>
            <a:ext cx="408205" cy="16846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2293694" y="5170226"/>
            <a:ext cx="1192203" cy="40495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Steppers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Stepper motors work in baby steps</a:t>
            </a:r>
          </a:p>
          <a:p>
            <a:r>
              <a:rPr lang="en-US" dirty="0" smtClean="0"/>
              <a:t>In simplest version, there are two DC windings</a:t>
            </a:r>
          </a:p>
          <a:p>
            <a:pPr lvl="1"/>
            <a:r>
              <a:rPr lang="en-US" dirty="0" smtClean="0"/>
              <a:t>typically arranged in numerous loops around casing</a:t>
            </a:r>
          </a:p>
          <a:p>
            <a:pPr lvl="1"/>
            <a:r>
              <a:rPr lang="en-US" dirty="0" smtClean="0"/>
              <a:t>depending on direction of current flow, </a:t>
            </a:r>
            <a:r>
              <a:rPr lang="en-US" smtClean="0"/>
              <a:t>field is reversible</a:t>
            </a:r>
            <a:endParaRPr lang="en-US" dirty="0" smtClean="0"/>
          </a:p>
          <a:p>
            <a:r>
              <a:rPr lang="en-US" dirty="0" smtClean="0"/>
              <a:t>Rotor has permanent magnets periodically arranged</a:t>
            </a:r>
          </a:p>
          <a:p>
            <a:pPr lvl="1"/>
            <a:r>
              <a:rPr lang="en-US" dirty="0" smtClean="0"/>
              <a:t>but a differing number from the external coils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tepp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60495"/>
            <a:ext cx="3086100" cy="2628900"/>
          </a:xfrm>
          <a:prstGeom prst="rect">
            <a:avLst/>
          </a:prstGeom>
        </p:spPr>
      </p:pic>
      <p:pic>
        <p:nvPicPr>
          <p:cNvPr id="8" name="Picture 7" descr="Stepper_mo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240" y="4053804"/>
            <a:ext cx="2794000" cy="209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2403" y="4094715"/>
            <a:ext cx="150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teeth on rotor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9705" y="5089385"/>
            <a:ext cx="1609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8 “dentures”</a:t>
            </a:r>
          </a:p>
          <a:p>
            <a:pPr algn="r"/>
            <a:r>
              <a:rPr lang="en-US" dirty="0" smtClean="0"/>
              <a:t>around outside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29153" y="4464047"/>
            <a:ext cx="1192755" cy="30448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 flipV="1">
            <a:off x="5429153" y="5247974"/>
            <a:ext cx="985416" cy="164577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5429153" y="5412551"/>
            <a:ext cx="1348260" cy="159372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Carefully Choreographed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different combinations can be presented to the two coils (A &amp; B; each bi-directional)</a:t>
            </a:r>
          </a:p>
          <a:p>
            <a:pPr lvl="1"/>
            <a:r>
              <a:rPr lang="en-US" dirty="0" smtClean="0"/>
              <a:t>each combination attracts the rotor to a (usu. slightly) different position/phase</a:t>
            </a:r>
          </a:p>
          <a:p>
            <a:pPr lvl="1"/>
            <a:r>
              <a:rPr lang="en-US" dirty="0" smtClean="0"/>
              <a:t>stepping through these combinations in sequence walks the rotor by the hand to the next step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stepper-2coi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6869"/>
            <a:ext cx="9144000" cy="2663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300" y="6152487"/>
            <a:ext cx="801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practice, rotor has many poles around (in teeth, often), so each step is much finer.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389"/>
            <a:ext cx="8229600" cy="729263"/>
          </a:xfrm>
        </p:spPr>
        <p:txBody>
          <a:bodyPr/>
          <a:lstStyle/>
          <a:p>
            <a:r>
              <a:rPr lang="en-US" dirty="0" smtClean="0"/>
              <a:t>Toothed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8" y="616874"/>
            <a:ext cx="2903902" cy="58725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teeth are not phased with “dentures” all the way around</a:t>
            </a:r>
          </a:p>
          <a:p>
            <a:pPr lvl="1"/>
            <a:r>
              <a:rPr lang="en-US" dirty="0" smtClean="0"/>
              <a:t>each is 90° from neighbor</a:t>
            </a:r>
          </a:p>
          <a:p>
            <a:r>
              <a:rPr lang="en-US" dirty="0" smtClean="0"/>
              <a:t>This sequence is typical of center-tap steppers</a:t>
            </a:r>
          </a:p>
          <a:p>
            <a:pPr lvl="1"/>
            <a:r>
              <a:rPr lang="en-US" dirty="0" smtClean="0"/>
              <a:t>can activate one side of coil at a time</a:t>
            </a:r>
          </a:p>
          <a:p>
            <a:r>
              <a:rPr lang="en-US" dirty="0" smtClean="0"/>
              <a:t>Note usually have more than four “dentures” around outside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StepperMotorAni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36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15" y="955524"/>
            <a:ext cx="8616640" cy="5533871"/>
          </a:xfrm>
        </p:spPr>
        <p:txBody>
          <a:bodyPr>
            <a:normAutofit/>
          </a:bodyPr>
          <a:lstStyle/>
          <a:p>
            <a:r>
              <a:rPr lang="en-US" dirty="0" smtClean="0"/>
              <a:t>Can go in full steps, half steps, or even </a:t>
            </a:r>
            <a:r>
              <a:rPr lang="en-US" dirty="0" err="1" smtClean="0"/>
              <a:t>microstep</a:t>
            </a:r>
            <a:endParaRPr lang="en-US" dirty="0" smtClean="0"/>
          </a:p>
          <a:p>
            <a:pPr lvl="1"/>
            <a:r>
              <a:rPr lang="en-US" dirty="0" smtClean="0"/>
              <a:t>full step is where one coil is on and has full attention of rotor</a:t>
            </a:r>
          </a:p>
          <a:p>
            <a:pPr lvl="1"/>
            <a:r>
              <a:rPr lang="en-US" dirty="0" smtClean="0"/>
              <a:t>if two adjacent coils are on, they “split” position of rotor</a:t>
            </a:r>
          </a:p>
          <a:p>
            <a:pPr lvl="1"/>
            <a:r>
              <a:rPr lang="en-US" dirty="0" smtClean="0"/>
              <a:t>so half-stepping allows finer control, but higher current draw</a:t>
            </a:r>
          </a:p>
          <a:p>
            <a:pPr lvl="2"/>
            <a:r>
              <a:rPr lang="en-US" dirty="0" smtClean="0"/>
              <a:t>every other step doubles nominal current</a:t>
            </a:r>
          </a:p>
          <a:p>
            <a:pPr lvl="1"/>
            <a:r>
              <a:rPr lang="en-US" dirty="0" smtClean="0"/>
              <a:t>instead of coils being all on or all off, can apply differing currents (or PWM) to each; called </a:t>
            </a:r>
            <a:r>
              <a:rPr lang="en-US" dirty="0" err="1" smtClean="0"/>
              <a:t>microstepping</a:t>
            </a:r>
            <a:endParaRPr lang="en-US" dirty="0" smtClean="0"/>
          </a:p>
          <a:p>
            <a:pPr lvl="2"/>
            <a:r>
              <a:rPr lang="en-US" dirty="0" smtClean="0"/>
              <a:t>so can select a continuous range of positions between full steps</a:t>
            </a:r>
          </a:p>
          <a:p>
            <a:r>
              <a:rPr lang="en-US" dirty="0" smtClean="0"/>
              <a:t>Obviously, controlling a stepper motor is more complicated than our other options</a:t>
            </a:r>
          </a:p>
          <a:p>
            <a:pPr lvl="1"/>
            <a:r>
              <a:rPr lang="en-US" dirty="0" smtClean="0"/>
              <a:t>must manage states of coils, and step through sequence sensibly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Stepper 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</a:t>
            </a:r>
            <a:r>
              <a:rPr lang="en-US" dirty="0" err="1" smtClean="0"/>
              <a:t>Arduino</a:t>
            </a:r>
            <a:r>
              <a:rPr lang="en-US" dirty="0" smtClean="0"/>
              <a:t> Standard Library set</a:t>
            </a:r>
          </a:p>
          <a:p>
            <a:r>
              <a:rPr lang="en-US" dirty="0" smtClean="0"/>
              <a:t>Available commands:</a:t>
            </a:r>
          </a:p>
          <a:p>
            <a:pPr lvl="1"/>
            <a:r>
              <a:rPr lang="en-US" dirty="0" err="1" smtClean="0">
                <a:hlinkClick r:id="rId2"/>
              </a:rPr>
              <a:t>Stepper</a:t>
            </a:r>
            <a:r>
              <a:rPr lang="en-US" dirty="0" err="1" smtClean="0"/>
              <a:t>(steps</a:t>
            </a:r>
            <a:r>
              <a:rPr lang="en-US" dirty="0" smtClean="0"/>
              <a:t>, pin1, pin2) </a:t>
            </a:r>
          </a:p>
          <a:p>
            <a:pPr lvl="1"/>
            <a:r>
              <a:rPr lang="en-US" dirty="0" err="1" smtClean="0">
                <a:hlinkClick r:id="rId2"/>
              </a:rPr>
              <a:t>Stepper</a:t>
            </a:r>
            <a:r>
              <a:rPr lang="en-US" dirty="0" err="1" smtClean="0"/>
              <a:t>(steps</a:t>
            </a:r>
            <a:r>
              <a:rPr lang="en-US" dirty="0" smtClean="0"/>
              <a:t>, pin1, pin2, pin3, pin4) </a:t>
            </a:r>
          </a:p>
          <a:p>
            <a:pPr lvl="1"/>
            <a:r>
              <a:rPr lang="en-US" dirty="0" err="1" smtClean="0">
                <a:hlinkClick r:id="rId3"/>
              </a:rPr>
              <a:t>setSpeed</a:t>
            </a:r>
            <a:r>
              <a:rPr lang="en-US" dirty="0" err="1" smtClean="0"/>
              <a:t>(rpm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>
                <a:hlinkClick r:id="rId4"/>
              </a:rPr>
              <a:t>step</a:t>
            </a:r>
            <a:r>
              <a:rPr lang="en-US" dirty="0" err="1" smtClean="0"/>
              <a:t>(steps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Arduino</a:t>
            </a:r>
            <a:r>
              <a:rPr lang="en-US" dirty="0" smtClean="0"/>
              <a:t> cannot drive stepper directly</a:t>
            </a:r>
          </a:p>
          <a:p>
            <a:pPr lvl="1"/>
            <a:r>
              <a:rPr lang="en-US" dirty="0" smtClean="0"/>
              <a:t>can’t handle current</a:t>
            </a:r>
          </a:p>
          <a:p>
            <a:pPr lvl="1"/>
            <a:r>
              <a:rPr lang="en-US" dirty="0" smtClean="0"/>
              <a:t>need transistors to control current flow</a:t>
            </a:r>
          </a:p>
          <a:p>
            <a:pPr lvl="1"/>
            <a:r>
              <a:rPr lang="en-US" dirty="0" smtClean="0"/>
              <a:t>arrangement called H-bridge  ideally suited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stripped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62552"/>
            <a:ext cx="7079382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Stepper.h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#define STEPS 100				// change for your stepper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Stepper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stepper(STEPS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, 8, 9, 10, 11);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previous = 0;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setup(){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stepper.setSpeed(30);			// 30 RPM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void loop(){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= analogRead(0);		// get the sensor value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move a number of steps equal to the change in the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sensor reading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stepper.step(val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 - previous);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/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// remember the previous value of the sensor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  previous = </a:t>
            </a:r>
            <a:r>
              <a:rPr lang="en-US" sz="1600" dirty="0" err="1" smtClean="0">
                <a:solidFill>
                  <a:srgbClr val="008000"/>
                </a:solidFill>
                <a:latin typeface="Courier"/>
                <a:cs typeface="Courier"/>
              </a:rPr>
              <a:t>val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b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  <a:endParaRPr lang="en-US" sz="16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Unipolar</a:t>
            </a:r>
            <a:r>
              <a:rPr lang="en-US" dirty="0" smtClean="0"/>
              <a:t> Stepper Motor: Center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22328"/>
            <a:ext cx="8229600" cy="19670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unipolar</a:t>
            </a:r>
            <a:r>
              <a:rPr lang="en-US" dirty="0" smtClean="0"/>
              <a:t> stepper has a center tap for each coil</a:t>
            </a:r>
          </a:p>
          <a:p>
            <a:pPr lvl="1"/>
            <a:r>
              <a:rPr lang="en-US" dirty="0" smtClean="0"/>
              <a:t>half of coil can be activated at a time</a:t>
            </a:r>
          </a:p>
          <a:p>
            <a:pPr lvl="1"/>
            <a:r>
              <a:rPr lang="en-US" dirty="0" smtClean="0"/>
              <a:t>can drive with two </a:t>
            </a:r>
            <a:r>
              <a:rPr lang="en-US" dirty="0" err="1" smtClean="0"/>
              <a:t>Arduino</a:t>
            </a:r>
            <a:r>
              <a:rPr lang="en-US" dirty="0" smtClean="0"/>
              <a:t> pins (left arrangement)</a:t>
            </a:r>
          </a:p>
          <a:p>
            <a:pPr lvl="1"/>
            <a:r>
              <a:rPr lang="en-US" dirty="0" smtClean="0"/>
              <a:t>or four pins (right)</a:t>
            </a:r>
          </a:p>
          <a:p>
            <a:pPr lvl="1"/>
            <a:r>
              <a:rPr lang="en-US" dirty="0" smtClean="0"/>
              <a:t>both use ULN2004 Darlington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unipolar_stepper_two_pi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4" y="1295542"/>
            <a:ext cx="4622899" cy="2560150"/>
          </a:xfrm>
          <a:prstGeom prst="rect">
            <a:avLst/>
          </a:prstGeom>
        </p:spPr>
      </p:pic>
      <p:pic>
        <p:nvPicPr>
          <p:cNvPr id="7" name="Picture 6" descr="unipolar_stepper_four_p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20" y="1295542"/>
            <a:ext cx="37261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any old PWM won’t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sz="2400" dirty="0" err="1" smtClean="0">
                <a:solidFill>
                  <a:srgbClr val="008000"/>
                </a:solidFill>
                <a:latin typeface="Courier"/>
                <a:cs typeface="Courier"/>
              </a:rPr>
              <a:t>analogWrite</a:t>
            </a:r>
            <a:r>
              <a:rPr lang="en-US" sz="2400" dirty="0" smtClean="0">
                <a:solidFill>
                  <a:srgbClr val="008000"/>
                </a:solidFill>
                <a:latin typeface="Courier"/>
                <a:cs typeface="Courier"/>
              </a:rPr>
              <a:t>()</a:t>
            </a:r>
            <a:r>
              <a:rPr lang="en-US" dirty="0" smtClean="0"/>
              <a:t> gives you easy control over the duty cycle of PWM output</a:t>
            </a:r>
          </a:p>
          <a:p>
            <a:pPr lvl="1"/>
            <a:r>
              <a:rPr lang="en-US" dirty="0" smtClean="0"/>
              <a:t>but no control at all over frequency</a:t>
            </a:r>
          </a:p>
          <a:p>
            <a:r>
              <a:rPr lang="en-US" dirty="0" smtClean="0"/>
              <a:t>Consider the </a:t>
            </a:r>
            <a:r>
              <a:rPr lang="en-US" dirty="0" err="1" smtClean="0"/>
              <a:t>Hitec</a:t>
            </a:r>
            <a:r>
              <a:rPr lang="en-US" dirty="0" smtClean="0"/>
              <a:t> servo motors we’ll be using: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Wants a 50 Hz pulse rate, and a duty cycle from 4.5% to 10.5% (11/255 to 27/255) to drive full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08" y="2886507"/>
            <a:ext cx="8125460" cy="208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Darlington Array?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ULN2004 array provides buffers for each line to handle current demand</a:t>
            </a:r>
          </a:p>
          <a:p>
            <a:r>
              <a:rPr lang="en-US" dirty="0" smtClean="0"/>
              <a:t>Each channel is essentially a pair of transistors in a Darlington configuration</a:t>
            </a:r>
          </a:p>
          <a:p>
            <a:pPr lvl="1"/>
            <a:r>
              <a:rPr lang="en-US" dirty="0" smtClean="0"/>
              <a:t>when input goes high, the output will be pulled down near ground</a:t>
            </a:r>
          </a:p>
          <a:p>
            <a:pPr lvl="1"/>
            <a:r>
              <a:rPr lang="en-US" dirty="0" smtClean="0"/>
              <a:t>which then presents motor with voltage drop across coil (COMMON is at the supply voltage)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83" y="4609795"/>
            <a:ext cx="3911600" cy="18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647895"/>
            <a:ext cx="31369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Unipolar</a:t>
            </a:r>
            <a:r>
              <a:rPr lang="en-US" dirty="0" smtClean="0"/>
              <a:t> hookup; control with four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9825"/>
            <a:ext cx="8229600" cy="989569"/>
          </a:xfrm>
        </p:spPr>
        <p:txBody>
          <a:bodyPr/>
          <a:lstStyle/>
          <a:p>
            <a:r>
              <a:rPr lang="en-US" dirty="0" smtClean="0"/>
              <a:t>Yellow motor leads are center tap, connected to external power supply (jack hanging off bottom)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Unipolar_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38" y="798286"/>
            <a:ext cx="6865620" cy="47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Bipolar Stepper Motor: No Center 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11337"/>
            <a:ext cx="8229600" cy="22780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case, the coil must see one side at ground while the other is at the supply voltage</a:t>
            </a:r>
          </a:p>
          <a:p>
            <a:r>
              <a:rPr lang="en-US" dirty="0" smtClean="0"/>
              <a:t>At left is 2-pin control; right is 4-pin control</a:t>
            </a:r>
          </a:p>
          <a:p>
            <a:pPr lvl="1"/>
            <a:r>
              <a:rPr lang="en-US" dirty="0" smtClean="0"/>
              <a:t>H-bridge is L293D or equiv.</a:t>
            </a:r>
          </a:p>
          <a:p>
            <a:pPr lvl="1"/>
            <a:r>
              <a:rPr lang="en-US" dirty="0" smtClean="0"/>
              <a:t>transistors just make for logic inversion (1in opp. 2in, etc.)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bipolar_stepper_four_p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80" y="798286"/>
            <a:ext cx="4122420" cy="3467100"/>
          </a:xfrm>
          <a:prstGeom prst="rect">
            <a:avLst/>
          </a:prstGeom>
        </p:spPr>
      </p:pic>
      <p:pic>
        <p:nvPicPr>
          <p:cNvPr id="7" name="Picture 6" descr="bipolar_stepper_two_pin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95350"/>
            <a:ext cx="4015740" cy="304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H-bridge is so-called because of the arrangement of transistors with a motor coil spanning across</a:t>
            </a:r>
          </a:p>
          <a:p>
            <a:pPr lvl="1"/>
            <a:r>
              <a:rPr lang="en-US" dirty="0" smtClean="0"/>
              <a:t>two transistors (diagonally opposite) will conduct at a time, with the motor coil in between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L293pinou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04" y="3403295"/>
            <a:ext cx="3238500" cy="2990850"/>
          </a:xfrm>
          <a:prstGeom prst="rect">
            <a:avLst/>
          </a:prstGeom>
        </p:spPr>
      </p:pic>
      <p:pic>
        <p:nvPicPr>
          <p:cNvPr id="7" name="Picture 6" descr="H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3295"/>
            <a:ext cx="418909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Hookup; control with four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5721"/>
            <a:ext cx="8229600" cy="1163674"/>
          </a:xfrm>
        </p:spPr>
        <p:txBody>
          <a:bodyPr/>
          <a:lstStyle/>
          <a:p>
            <a:r>
              <a:rPr lang="en-US" dirty="0" smtClean="0"/>
              <a:t>Input supply shown as jack hanging off bottom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 descr="bipolar_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2" y="899600"/>
            <a:ext cx="78867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Motor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kit shields that can drive a “motor party”</a:t>
            </a:r>
          </a:p>
          <a:p>
            <a:pPr lvl="1"/>
            <a:r>
              <a:rPr lang="en-US" dirty="0" smtClean="0"/>
              <a:t>2 servos plus 2 steppers, or</a:t>
            </a:r>
          </a:p>
          <a:p>
            <a:pPr lvl="1"/>
            <a:r>
              <a:rPr lang="en-US" dirty="0" smtClean="0"/>
              <a:t>2 servos plus 4 DC motors, or</a:t>
            </a:r>
          </a:p>
          <a:p>
            <a:pPr lvl="1"/>
            <a:r>
              <a:rPr lang="en-US" dirty="0" smtClean="0"/>
              <a:t>2 servos plus 2 DC motors plus 1 stepper</a:t>
            </a:r>
          </a:p>
          <a:p>
            <a:r>
              <a:rPr lang="en-US" dirty="0" smtClean="0"/>
              <a:t>Allows external power supply: motors can take a lot of juice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motor-sh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31" y="3631895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Motor Shield’s Associated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instructions at</a:t>
            </a:r>
          </a:p>
          <a:p>
            <a:pPr lvl="1"/>
            <a:r>
              <a:rPr lang="en-US" dirty="0" smtClean="0">
                <a:hlinkClick r:id="rId2"/>
              </a:rPr>
              <a:t>http://learn.adafruit.com/adafruit-motor-shield</a:t>
            </a:r>
            <a:endParaRPr lang="en-US" dirty="0" smtClean="0"/>
          </a:p>
          <a:p>
            <a:pPr lvl="1"/>
            <a:r>
              <a:rPr lang="en-US" dirty="0" smtClean="0"/>
              <a:t>Install library linked from above site</a:t>
            </a:r>
          </a:p>
          <a:p>
            <a:pPr lvl="1"/>
            <a:r>
              <a:rPr lang="en-US" dirty="0" smtClean="0"/>
              <a:t>follow instructions found at top of above page</a:t>
            </a:r>
          </a:p>
          <a:p>
            <a:pPr lvl="1"/>
            <a:r>
              <a:rPr lang="en-US" dirty="0" smtClean="0"/>
              <a:t>may need to make directory called </a:t>
            </a:r>
            <a:r>
              <a:rPr lang="en-US" sz="2000" dirty="0" smtClean="0">
                <a:solidFill>
                  <a:srgbClr val="3366FF"/>
                </a:solidFill>
                <a:latin typeface="Courier"/>
                <a:cs typeface="Courier"/>
              </a:rPr>
              <a:t>libraries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in the place where your </a:t>
            </a:r>
            <a:r>
              <a:rPr lang="en-US" dirty="0" err="1" smtClean="0"/>
              <a:t>Arduino</a:t>
            </a:r>
            <a:r>
              <a:rPr lang="en-US" dirty="0" smtClean="0"/>
              <a:t> sketches are stored </a:t>
            </a:r>
          </a:p>
          <a:p>
            <a:pPr lvl="2"/>
            <a:r>
              <a:rPr lang="en-US" dirty="0" smtClean="0"/>
              <a:t>specified in </a:t>
            </a:r>
            <a:r>
              <a:rPr lang="en-US" dirty="0" err="1" smtClean="0"/>
              <a:t>Arduino</a:t>
            </a:r>
            <a:r>
              <a:rPr lang="en-US" dirty="0" smtClean="0"/>
              <a:t> preferences</a:t>
            </a:r>
          </a:p>
          <a:p>
            <a:pPr lvl="1"/>
            <a:r>
              <a:rPr lang="en-US" dirty="0" smtClean="0"/>
              <a:t>and store in it the unpacked libraries as the directory </a:t>
            </a:r>
            <a:r>
              <a:rPr lang="en-US" dirty="0" err="1" smtClean="0"/>
              <a:t>AFMotor</a:t>
            </a:r>
            <a:endParaRPr lang="en-US" dirty="0" smtClean="0"/>
          </a:p>
          <a:p>
            <a:r>
              <a:rPr lang="en-US" dirty="0" smtClean="0"/>
              <a:t>Once installed, just include in your sketch: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dirty="0" smtClean="0"/>
              <a:t>Open included examples to get going quickly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Code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Stepper Commands in </a:t>
            </a:r>
            <a:r>
              <a:rPr lang="en-US" dirty="0" err="1" smtClean="0"/>
              <a:t>AFMotor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pPr lvl="2"/>
            <a:r>
              <a:rPr lang="en-US" dirty="0" smtClean="0"/>
              <a:t>grab library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AF_Stepper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(</a:t>
            </a:r>
            <a:r>
              <a:rPr lang="en-US" i="1" dirty="0" smtClean="0">
                <a:solidFill>
                  <a:srgbClr val="FF6600"/>
                </a:solidFill>
              </a:rPr>
              <a:t># S/R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port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</a:t>
            </a:r>
            <a:r>
              <a:rPr lang="en-US" dirty="0" smtClean="0"/>
              <a:t> is arbitrary name you want to call motor</a:t>
            </a:r>
          </a:p>
          <a:p>
            <a:pPr lvl="2"/>
            <a:r>
              <a:rPr lang="en-US" dirty="0" smtClean="0"/>
              <a:t>arguments are steps per revolution, which shield port (1 or 2)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my_stepper.setSpeed(30);</a:t>
            </a:r>
          </a:p>
          <a:p>
            <a:pPr lvl="2"/>
            <a:r>
              <a:rPr lang="en-US" dirty="0" smtClean="0"/>
              <a:t>set RPM of motor for large moves (here 30 RPM)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my_stepper.step(</a:t>
            </a:r>
            <a:r>
              <a:rPr lang="en-US" i="1" dirty="0" err="1" smtClean="0">
                <a:solidFill>
                  <a:srgbClr val="FF6600"/>
                </a:solidFill>
              </a:rPr>
              <a:t>NSTEPS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DIRECTION</a:t>
            </a:r>
            <a:r>
              <a:rPr lang="en-US" i="1" dirty="0" smtClean="0"/>
              <a:t>, </a:t>
            </a:r>
            <a:r>
              <a:rPr lang="en-US" i="1" dirty="0" smtClean="0">
                <a:solidFill>
                  <a:srgbClr val="FF6600"/>
                </a:solidFill>
              </a:rPr>
              <a:t>STEP_TYPE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take NSTEPS steps, either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FORWARD </a:t>
            </a:r>
            <a:r>
              <a:rPr lang="en-US" dirty="0" smtClean="0"/>
              <a:t>or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BACKWARD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can do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SINGLE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DOUBLE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INTERLEAVE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MICROSTEP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my_stepper.release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();</a:t>
            </a:r>
          </a:p>
          <a:p>
            <a:pPr lvl="2"/>
            <a:r>
              <a:rPr lang="en-US" dirty="0" smtClean="0"/>
              <a:t>turn off coils for free motion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SINGLE</a:t>
            </a:r>
          </a:p>
          <a:p>
            <a:pPr lvl="1"/>
            <a:r>
              <a:rPr lang="en-US" dirty="0" smtClean="0"/>
              <a:t>one lead at a time energized, in sequence 3, 2, 4, 1</a:t>
            </a:r>
          </a:p>
          <a:p>
            <a:pPr lvl="2"/>
            <a:r>
              <a:rPr lang="en-US" dirty="0" smtClean="0"/>
              <a:t>as counted downward on left port (port 1) on motor shield</a:t>
            </a:r>
          </a:p>
          <a:p>
            <a:pPr lvl="1"/>
            <a:r>
              <a:rPr lang="en-US" dirty="0" smtClean="0"/>
              <a:t>normal step size</a:t>
            </a:r>
          </a:p>
          <a:p>
            <a:r>
              <a:rPr lang="en-US" dirty="0" smtClean="0"/>
              <a:t>DOUBLE</a:t>
            </a:r>
          </a:p>
          <a:p>
            <a:pPr lvl="1"/>
            <a:r>
              <a:rPr lang="en-US" dirty="0" smtClean="0"/>
              <a:t>two leads at a time are energized: 1/3, 3/2, 2/4, 4/1</a:t>
            </a:r>
          </a:p>
          <a:p>
            <a:pPr lvl="2"/>
            <a:r>
              <a:rPr lang="en-US" dirty="0" smtClean="0"/>
              <a:t>splits position of previous steps; tug of war</a:t>
            </a:r>
          </a:p>
          <a:p>
            <a:pPr lvl="1"/>
            <a:r>
              <a:rPr lang="en-US" dirty="0" smtClean="0"/>
              <a:t>normal step size, but twice the current, power, torque</a:t>
            </a:r>
          </a:p>
          <a:p>
            <a:r>
              <a:rPr lang="en-US" dirty="0" smtClean="0"/>
              <a:t>INTERLEAVE</a:t>
            </a:r>
          </a:p>
          <a:p>
            <a:pPr lvl="1"/>
            <a:r>
              <a:rPr lang="en-US" dirty="0" smtClean="0"/>
              <a:t>combines both above: 1/3, 3, 3/2, 2, 2/4, 4, 4/1, 1</a:t>
            </a:r>
          </a:p>
          <a:p>
            <a:pPr lvl="1"/>
            <a:r>
              <a:rPr lang="en-US" dirty="0" smtClean="0"/>
              <a:t>steps are half-size, alternating between single current and double current (so 50% more power than SINGLE)</a:t>
            </a:r>
          </a:p>
          <a:p>
            <a:r>
              <a:rPr lang="en-US" dirty="0" smtClean="0"/>
              <a:t>MICROSTEP</a:t>
            </a:r>
          </a:p>
          <a:p>
            <a:pPr lvl="1"/>
            <a:r>
              <a:rPr lang="en-US" dirty="0" smtClean="0"/>
              <a:t>uses PWM to smoothly ramp from off to energized</a:t>
            </a:r>
          </a:p>
          <a:p>
            <a:pPr lvl="1"/>
            <a:r>
              <a:rPr lang="en-US" dirty="0" smtClean="0"/>
              <a:t>in principle can be used to go anywhere between hard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Motors with motor shield/</a:t>
            </a:r>
            <a:r>
              <a:rPr lang="en-US" dirty="0" err="1" smtClean="0"/>
              <a:t>AFMotor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motors are handled with the following commands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#include &lt;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AFMotor.h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&gt;</a:t>
            </a:r>
          </a:p>
          <a:p>
            <a:pPr lvl="2"/>
            <a:r>
              <a:rPr lang="en-US" dirty="0" smtClean="0"/>
              <a:t>grab library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AF_DCMotor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mymotor(</a:t>
            </a:r>
            <a:r>
              <a:rPr lang="en-US" i="1" dirty="0" err="1" smtClean="0">
                <a:solidFill>
                  <a:srgbClr val="FF6600"/>
                </a:solidFill>
                <a:cs typeface="Courier"/>
              </a:rPr>
              <a:t>port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pPr lvl="2"/>
            <a:r>
              <a:rPr lang="en-US" dirty="0" smtClean="0"/>
              <a:t>port is 1, 2, 3, or 4 according to M1, M2, M3, M4 on shield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mymotor.setSpeed(200);</a:t>
            </a:r>
          </a:p>
          <a:p>
            <a:pPr lvl="2"/>
            <a:r>
              <a:rPr lang="en-US" dirty="0" smtClean="0"/>
              <a:t>just a PWM value (0−255) to moderate voltage sent to motor</a:t>
            </a:r>
          </a:p>
          <a:p>
            <a:pPr lvl="2"/>
            <a:r>
              <a:rPr lang="en-US" dirty="0" smtClean="0"/>
              <a:t>not RPM, not load-independent, etc. — crude control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  <a:latin typeface="Courier"/>
                <a:cs typeface="Courier"/>
              </a:rPr>
              <a:t>mymotor.run(</a:t>
            </a:r>
            <a:r>
              <a:rPr lang="en-US" i="1" dirty="0" err="1" smtClean="0">
                <a:solidFill>
                  <a:srgbClr val="FF6600"/>
                </a:solidFill>
              </a:rPr>
              <a:t>DIRECTION</a:t>
            </a:r>
            <a:r>
              <a:rPr lang="en-US" sz="2000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FORWARD</a:t>
            </a:r>
            <a:r>
              <a:rPr lang="en-US" dirty="0" smtClean="0"/>
              <a:t>,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BACKWARD</a:t>
            </a:r>
            <a:r>
              <a:rPr lang="en-US" dirty="0" smtClean="0"/>
              <a:t>, or 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RELEASE</a:t>
            </a:r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pPr lvl="2"/>
            <a:r>
              <a:rPr lang="en-US" dirty="0" smtClean="0"/>
              <a:t>depends, of course, on hookup direction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frequency is </a:t>
            </a:r>
            <a:r>
              <a:rPr lang="en-US" dirty="0" err="1" smtClean="0"/>
              <a:t>Arduino</a:t>
            </a:r>
            <a:r>
              <a:rPr lang="en-US" dirty="0" smtClean="0"/>
              <a:t> PWM?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which output is used</a:t>
            </a:r>
          </a:p>
          <a:p>
            <a:r>
              <a:rPr lang="en-US" dirty="0" smtClean="0"/>
              <a:t>Pins 5 and 6: default ~977 Hz</a:t>
            </a:r>
          </a:p>
          <a:p>
            <a:pPr lvl="1"/>
            <a:r>
              <a:rPr lang="en-US" dirty="0" smtClean="0"/>
              <a:t>16 MHz clock rate divided by 2</a:t>
            </a:r>
            <a:r>
              <a:rPr lang="en-US" baseline="30000" dirty="0" smtClean="0"/>
              <a:t>14</a:t>
            </a:r>
            <a:r>
              <a:rPr lang="en-US" dirty="0" smtClean="0"/>
              <a:t> = 16384</a:t>
            </a:r>
          </a:p>
          <a:p>
            <a:r>
              <a:rPr lang="en-US" dirty="0" smtClean="0"/>
              <a:t>Pins 3, 9, 10, 11: default 488 Hz</a:t>
            </a:r>
          </a:p>
          <a:p>
            <a:pPr lvl="1"/>
            <a:r>
              <a:rPr lang="en-US" dirty="0" smtClean="0"/>
              <a:t>16 MHz / 2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Neither is at all like the 50 Hz we need for the servo motor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Servos on the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Servo hookups are provided on the shield</a:t>
            </a:r>
          </a:p>
          <a:p>
            <a:r>
              <a:rPr lang="en-US" dirty="0" smtClean="0"/>
              <a:t>Really just power, ground, and signal control</a:t>
            </a:r>
          </a:p>
          <a:p>
            <a:pPr lvl="1"/>
            <a:r>
              <a:rPr lang="en-US" dirty="0" smtClean="0"/>
              <a:t>signal control is </a:t>
            </a:r>
            <a:r>
              <a:rPr lang="en-US" dirty="0" err="1" smtClean="0"/>
              <a:t>Arduino</a:t>
            </a:r>
            <a:r>
              <a:rPr lang="en-US" dirty="0" smtClean="0"/>
              <a:t> pins 9 and 10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Servo.h</a:t>
            </a:r>
            <a:r>
              <a:rPr lang="en-US" dirty="0" smtClean="0"/>
              <a:t> standard library</a:t>
            </a:r>
          </a:p>
          <a:p>
            <a:pPr lvl="1"/>
            <a:r>
              <a:rPr lang="en-US" dirty="0" smtClean="0"/>
              <a:t>pin 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Servo2 on shield; pin 10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Servo1 on shield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 office hours:</a:t>
            </a:r>
          </a:p>
          <a:p>
            <a:pPr lvl="1"/>
            <a:r>
              <a:rPr lang="en-US" dirty="0" smtClean="0"/>
              <a:t>Clayton:</a:t>
            </a:r>
            <a:r>
              <a:rPr lang="en-US" dirty="0" smtClean="0"/>
              <a:t> </a:t>
            </a:r>
            <a:r>
              <a:rPr lang="en-US" dirty="0" smtClean="0"/>
              <a:t>M 3-4; </a:t>
            </a:r>
            <a:r>
              <a:rPr lang="en-US" dirty="0" err="1" smtClean="0"/>
              <a:t>Tu</a:t>
            </a:r>
            <a:r>
              <a:rPr lang="en-US" dirty="0" smtClean="0"/>
              <a:t> 1-2</a:t>
            </a:r>
            <a:endParaRPr lang="en-US" dirty="0" smtClean="0"/>
          </a:p>
          <a:p>
            <a:pPr lvl="1"/>
            <a:r>
              <a:rPr lang="en-US" dirty="0" smtClean="0"/>
              <a:t>Paul</a:t>
            </a:r>
            <a:r>
              <a:rPr lang="en-US" smtClean="0"/>
              <a:t>:</a:t>
            </a:r>
            <a:r>
              <a:rPr lang="en-US" smtClean="0"/>
              <a:t> </a:t>
            </a:r>
            <a:r>
              <a:rPr lang="en-US" smtClean="0"/>
              <a:t>F 2-3; M 2-3</a:t>
            </a:r>
            <a:endParaRPr lang="en-US" smtClean="0"/>
          </a:p>
          <a:p>
            <a:r>
              <a:rPr lang="en-US" dirty="0" smtClean="0"/>
              <a:t>Turn in prev. week’s lab by start of next lab period, at 2PM (day dep. on Tue/Wed section)</a:t>
            </a:r>
          </a:p>
          <a:p>
            <a:pPr lvl="1"/>
            <a:r>
              <a:rPr lang="en-US" dirty="0" smtClean="0"/>
              <a:t>can drop in slot on TA room in back of MHA 3544 anytime</a:t>
            </a:r>
          </a:p>
          <a:p>
            <a:r>
              <a:rPr lang="en-US" dirty="0" smtClean="0"/>
              <a:t>Midterm to verify basic understanding of </a:t>
            </a:r>
            <a:r>
              <a:rPr lang="en-US" dirty="0" err="1" smtClean="0"/>
              <a:t>Arduino</a:t>
            </a:r>
            <a:r>
              <a:rPr lang="en-US" dirty="0" smtClean="0"/>
              <a:t> coding</a:t>
            </a:r>
          </a:p>
          <a:p>
            <a:pPr lvl="1"/>
            <a:r>
              <a:rPr lang="en-US" dirty="0" smtClean="0"/>
              <a:t>blank paper, will tell you to make </a:t>
            </a:r>
            <a:r>
              <a:rPr lang="en-US" dirty="0" err="1" smtClean="0"/>
              <a:t>Arduino</a:t>
            </a:r>
            <a:r>
              <a:rPr lang="en-US" dirty="0" smtClean="0"/>
              <a:t> do some simple task (at the level of first week labs, without complex logic aspects)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choice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change the clock divider on any of three counters internal to the ATMega328</a:t>
            </a:r>
          </a:p>
          <a:p>
            <a:pPr lvl="1"/>
            <a:r>
              <a:rPr lang="en-US" dirty="0" smtClean="0"/>
              <a:t>timer/counter 0, 1, and 2</a:t>
            </a:r>
          </a:p>
          <a:p>
            <a:pPr lvl="1"/>
            <a:r>
              <a:rPr lang="en-US" dirty="0" smtClean="0"/>
              <a:t>consider this snippet from the register map: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note in particular the lowest 3 bits in TCCR2B</a:t>
            </a:r>
          </a:p>
          <a:p>
            <a:pPr lvl="1"/>
            <a:r>
              <a:rPr lang="en-US" dirty="0" smtClean="0"/>
              <a:t>setting these according to the following rubric scales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20" y="4147820"/>
            <a:ext cx="6294120" cy="2515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2747644"/>
            <a:ext cx="93345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Divider Options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40751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93"/>
                <a:gridCol w="1062615"/>
                <a:gridCol w="1697593"/>
                <a:gridCol w="4228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PWM pins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scaler</a:t>
                      </a:r>
                      <a:r>
                        <a:rPr lang="en-US" dirty="0" smtClean="0"/>
                        <a:t> values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frequencies (Hz)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5,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TCCR0B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4, 5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62500, 7812,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977</a:t>
                      </a:r>
                      <a:r>
                        <a:rPr lang="en-US" baseline="0" dirty="0" smtClean="0"/>
                        <a:t>, 244, 61.0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9, 10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, 4,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31250, 3906,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488</a:t>
                      </a:r>
                      <a:r>
                        <a:rPr lang="en-US" dirty="0" smtClean="0"/>
                        <a:t>, 122, 30.5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3, 11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TCCR2B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1, 2, 3,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dirty="0" smtClean="0"/>
                        <a:t>, 5, 6,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31250, 3906, 977,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488</a:t>
                      </a:r>
                      <a:r>
                        <a:rPr lang="en-US" dirty="0" smtClean="0"/>
                        <a:t>, 244, 122, 30.5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54422"/>
            <a:ext cx="8229600" cy="353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Defaults are shown in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Obviously,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choices are limited, and we can’t precisely hit our 50 Hz target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Closest is to use timer 0 with divider option 5 (61 Hz)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0.9 to 2.1 ms pulses correspond to 14/255 to 33/255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only 20 possible steps by this scheme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divider and change PWM freq.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actually not that hard</a:t>
            </a:r>
          </a:p>
          <a:p>
            <a:pPr lvl="1"/>
            <a:r>
              <a:rPr lang="en-US" dirty="0" smtClean="0"/>
              <a:t>can do in setup or in main loop</a:t>
            </a:r>
          </a:p>
          <a:p>
            <a:endParaRPr lang="en-US" dirty="0" smtClean="0"/>
          </a:p>
          <a:p>
            <a:r>
              <a:rPr lang="en-US" dirty="0" smtClean="0"/>
              <a:t>Broken Down:</a:t>
            </a:r>
          </a:p>
          <a:p>
            <a:pPr lvl="1"/>
            <a:r>
              <a:rPr lang="en-US" dirty="0" smtClean="0"/>
              <a:t>modifying TCCR0B associated with pins 5 &amp; 6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&amp;</a:t>
            </a:r>
            <a:r>
              <a:rPr lang="en-US" dirty="0" smtClean="0"/>
              <a:t> is bitwise </a:t>
            </a:r>
            <a:r>
              <a:rPr lang="en-US" dirty="0" smtClean="0">
                <a:solidFill>
                  <a:srgbClr val="FF6600"/>
                </a:solidFill>
              </a:rPr>
              <a:t>AND</a:t>
            </a:r>
            <a:r>
              <a:rPr lang="en-US" dirty="0" smtClean="0"/>
              <a:t> operator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>
                <a:solidFill>
                  <a:srgbClr val="3366FF"/>
                </a:solidFill>
              </a:rPr>
              <a:t>b</a:t>
            </a:r>
            <a:r>
              <a:rPr lang="en-US" dirty="0" smtClean="0"/>
              <a:t>11111000 is </a:t>
            </a:r>
            <a:r>
              <a:rPr lang="en-US" dirty="0" smtClean="0">
                <a:solidFill>
                  <a:srgbClr val="3366FF"/>
                </a:solidFill>
              </a:rPr>
              <a:t>binary </a:t>
            </a:r>
            <a:r>
              <a:rPr lang="en-US" dirty="0" smtClean="0"/>
              <a:t>mask, saying “keep first five as-is”</a:t>
            </a:r>
          </a:p>
          <a:p>
            <a:pPr lvl="1"/>
            <a:r>
              <a:rPr lang="en-US" dirty="0" smtClean="0"/>
              <a:t>while zeroing final three bits (because 0 AND anything is 0)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|</a:t>
            </a:r>
            <a:r>
              <a:rPr lang="en-US" dirty="0" smtClean="0"/>
              <a:t> is bitwise </a:t>
            </a:r>
            <a:r>
              <a:rPr lang="en-US" dirty="0" smtClean="0">
                <a:solidFill>
                  <a:srgbClr val="FF6600"/>
                </a:solidFill>
              </a:rPr>
              <a:t>OR</a:t>
            </a:r>
            <a:r>
              <a:rPr lang="en-US" dirty="0" smtClean="0"/>
              <a:t> operator, effectively combining two pieces</a:t>
            </a:r>
          </a:p>
          <a:p>
            <a:pPr lvl="1"/>
            <a:r>
              <a:rPr lang="en-US" dirty="0" smtClean="0"/>
              <a:t>0</a:t>
            </a:r>
            <a:r>
              <a:rPr lang="en-US" dirty="0" smtClean="0">
                <a:solidFill>
                  <a:srgbClr val="3366FF"/>
                </a:solidFill>
              </a:rPr>
              <a:t>x</a:t>
            </a:r>
            <a:r>
              <a:rPr lang="en-US" dirty="0" smtClean="0"/>
              <a:t>05 is </a:t>
            </a:r>
            <a:r>
              <a:rPr lang="en-US" dirty="0" smtClean="0">
                <a:solidFill>
                  <a:srgbClr val="3366FF"/>
                </a:solidFill>
              </a:rPr>
              <a:t>hex </a:t>
            </a:r>
            <a:r>
              <a:rPr lang="en-US" dirty="0" smtClean="0"/>
              <a:t>for 5, which will select 61.0 Hz on Timer0</a:t>
            </a:r>
          </a:p>
          <a:p>
            <a:pPr lvl="1"/>
            <a:r>
              <a:rPr lang="en-US" dirty="0" smtClean="0"/>
              <a:t>if TCCR0B started as </a:t>
            </a:r>
            <a:r>
              <a:rPr lang="en-US" dirty="0" err="1" smtClean="0"/>
              <a:t>vwxyzabc</a:t>
            </a:r>
            <a:r>
              <a:rPr lang="en-US" dirty="0" smtClean="0"/>
              <a:t>, it ends up as vwxyz101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0052" y="1956651"/>
            <a:ext cx="517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TCCR0B = TCCR0B &amp; 0b11111000 | 0x05;</a:t>
            </a:r>
            <a:endParaRPr lang="en-US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to interactively explore PWM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use serial communications in both directions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continued on next slide…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84535"/>
            <a:ext cx="80799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const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LED = 5; 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or any PWM pin (3,5,6,9,10,11)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char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;		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holds character for serial command</a:t>
            </a:r>
          </a:p>
          <a:p>
            <a:endParaRPr lang="en-US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setup()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pinMode(LED,OUTPUT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need to </a:t>
            </a:r>
            <a:r>
              <a:rPr lang="en-US" dirty="0" err="1" smtClean="0">
                <a:solidFill>
                  <a:srgbClr val="3366FF"/>
                </a:solidFill>
                <a:latin typeface="Courier"/>
                <a:cs typeface="Courier"/>
              </a:rPr>
              <a:t>config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 for output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Serial.begin(9600);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…continued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124: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3550-D9B4-9F44-8573-7FCEF43B05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79441"/>
            <a:ext cx="8541634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void loop()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analogWrite(LED,128);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50% makes freq. meas. easier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Serial.available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check if incoming (to chip)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=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Serial.read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();	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read single character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&lt;=‘7’){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valid range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3 || LED == 11){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will use timer2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TCCR2B = TCCR2B &amp; 0b11111000 |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- ‘0’);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Serial.print(“Switching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pin ”);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Serial.print(LED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(“ to setting “);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Serial.println(ch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if (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&gt;=‘0’ &amp;&amp;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&lt;=‘5’){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valid for other timers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5 || LED == 6){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will use timer0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TCCR0B = TCCR0B &amp; 0b11111000 |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int(ch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– ‘0’);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Serial.print(</a:t>
            </a:r>
            <a:r>
              <a:rPr lang="en-US" dirty="0" err="1" smtClean="0">
                <a:solidFill>
                  <a:srgbClr val="3366FF"/>
                </a:solidFill>
                <a:latin typeface="Courier"/>
                <a:cs typeface="Courier"/>
              </a:rPr>
              <a:t>same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 stuff as before…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if (LED == 9 || LED == 10){	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// uses timer1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  TCCR1B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etc.</a:t>
            </a:r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      } } } }				//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would indent more cleanly if space</a:t>
            </a:r>
            <a:endParaRPr lang="en-US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14707</TotalTime>
  <Words>3810</Words>
  <Application>Microsoft Macintosh PowerPoint</Application>
  <PresentationFormat>On-screen Show (4:3)</PresentationFormat>
  <Paragraphs>483</Paragraphs>
  <Slides>41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Physics 124: Lecture 3</vt:lpstr>
      <vt:lpstr>Three Types (for us)</vt:lpstr>
      <vt:lpstr>When any old PWM won’t do</vt:lpstr>
      <vt:lpstr>What frequency is Arduino PWM?</vt:lpstr>
      <vt:lpstr>What choice do we have?</vt:lpstr>
      <vt:lpstr>Valid Divider Options</vt:lpstr>
      <vt:lpstr>How to set divider and change PWM freq.</vt:lpstr>
      <vt:lpstr>Code to interactively explore PWM frequencies</vt:lpstr>
      <vt:lpstr>…continued</vt:lpstr>
      <vt:lpstr>Using the interactive program</vt:lpstr>
      <vt:lpstr>Rigging a Servo to sort-of work</vt:lpstr>
      <vt:lpstr>Continuation: main loop</vt:lpstr>
      <vt:lpstr>A better (and easier!) way</vt:lpstr>
      <vt:lpstr>Example using Servo library</vt:lpstr>
      <vt:lpstr>Available Servo Methods</vt:lpstr>
      <vt:lpstr>Libraries: Documentation</vt:lpstr>
      <vt:lpstr>DC Motor</vt:lpstr>
      <vt:lpstr>DC Torque-speed Curve</vt:lpstr>
      <vt:lpstr>Electrical Expectations</vt:lpstr>
      <vt:lpstr>Example 2.4 V motor</vt:lpstr>
      <vt:lpstr>Another random example</vt:lpstr>
      <vt:lpstr>Servo Internals</vt:lpstr>
      <vt:lpstr>Clever Steppers</vt:lpstr>
      <vt:lpstr>A Carefully Choreographed Sequence</vt:lpstr>
      <vt:lpstr>Toothed Animation</vt:lpstr>
      <vt:lpstr>Stepping Schemes</vt:lpstr>
      <vt:lpstr>The Stepper Library </vt:lpstr>
      <vt:lpstr>Example stripped code</vt:lpstr>
      <vt:lpstr>A Unipolar Stepper Motor: Center Tap</vt:lpstr>
      <vt:lpstr>What’s in the Darlington Array?</vt:lpstr>
      <vt:lpstr>Unipolar hookup; control with four pins</vt:lpstr>
      <vt:lpstr>A Bipolar Stepper Motor: No Center Tap</vt:lpstr>
      <vt:lpstr>H-bridge Internals</vt:lpstr>
      <vt:lpstr>Bipolar Hookup; control with four pins</vt:lpstr>
      <vt:lpstr>The Motor Shield</vt:lpstr>
      <vt:lpstr>The Motor Shield’s Associated Library</vt:lpstr>
      <vt:lpstr>Example Code</vt:lpstr>
      <vt:lpstr>Step Types</vt:lpstr>
      <vt:lpstr>DC Motors with motor shield/AFMotor</vt:lpstr>
      <vt:lpstr>Servos on the Shield</vt:lpstr>
      <vt:lpstr>Announcements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Physics UCSD</dc:creator>
  <cp:lastModifiedBy>Tom Murphy</cp:lastModifiedBy>
  <cp:revision>84</cp:revision>
  <cp:lastPrinted>2013-01-11T19:42:49Z</cp:lastPrinted>
  <dcterms:created xsi:type="dcterms:W3CDTF">2016-01-08T01:56:26Z</dcterms:created>
  <dcterms:modified xsi:type="dcterms:W3CDTF">2016-01-08T01:57:13Z</dcterms:modified>
</cp:coreProperties>
</file>