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s/slide22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1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7" r:id="rId2"/>
    <p:sldId id="271" r:id="rId3"/>
    <p:sldId id="272" r:id="rId4"/>
    <p:sldId id="273" r:id="rId5"/>
    <p:sldId id="307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310" r:id="rId18"/>
    <p:sldId id="311" r:id="rId19"/>
    <p:sldId id="312" r:id="rId20"/>
    <p:sldId id="308" r:id="rId21"/>
    <p:sldId id="309" r:id="rId22"/>
    <p:sldId id="314" r:id="rId23"/>
    <p:sldId id="299" r:id="rId24"/>
    <p:sldId id="304" r:id="rId25"/>
    <p:sldId id="289" r:id="rId26"/>
    <p:sldId id="291" r:id="rId27"/>
    <p:sldId id="313" r:id="rId2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CFD00"/>
    <a:srgbClr val="DABDF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6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BD7F0-3F15-DB4E-903F-DE4796B1A842}" type="datetimeFigureOut">
              <a:rPr lang="en-US" smtClean="0"/>
              <a:pPr/>
              <a:t>12/8/10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E7925-2F40-764E-9D66-0981279596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A14FE63-CA7A-B44C-BCC3-CBFCDEB3DD68}" type="datetime1">
              <a:rPr lang="en-US"/>
              <a:pPr>
                <a:defRPr/>
              </a:pPr>
              <a:t>12/8/10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7B01AAE-38DA-9743-8BEF-E87554F6C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7BCE1E-C734-2F4B-8FD8-BCF52C208485}" type="slidenum">
              <a:rPr lang="en-US"/>
              <a:pPr/>
              <a:t>1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08BFC0-8659-8347-B7D7-70EA0F50737E}" type="slidenum">
              <a:rPr lang="en-US"/>
              <a:pPr/>
              <a:t>11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2A55FA-BBD5-854F-9656-071F4294F820}" type="slidenum">
              <a:rPr lang="en-US"/>
              <a:pPr/>
              <a:t>12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F8D031-2159-2946-95ED-979E12ED1CF1}" type="slidenum">
              <a:rPr lang="en-US"/>
              <a:pPr/>
              <a:t>13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CB207D-854D-A148-910D-F44D59BFA45D}" type="slidenum">
              <a:rPr lang="en-US"/>
              <a:pPr/>
              <a:t>14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D829E1-2BF4-E046-A2B2-D778A1D1C049}" type="slidenum">
              <a:rPr lang="en-US"/>
              <a:pPr/>
              <a:t>17</a:t>
            </a:fld>
            <a:endParaRPr lang="en-US"/>
          </a:p>
        </p:txBody>
      </p:sp>
      <p:sp>
        <p:nvSpPr>
          <p:cNvPr id="2181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FA0A45-A734-7D42-B1EC-DA883F4DFE53}" type="slidenum">
              <a:rPr lang="en-US"/>
              <a:pPr/>
              <a:t>18</a:t>
            </a:fld>
            <a:endParaRPr lang="en-US"/>
          </a:p>
        </p:txBody>
      </p:sp>
      <p:sp>
        <p:nvSpPr>
          <p:cNvPr id="2437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98E897-43C0-BE49-9547-64E36C6A129A}" type="slidenum">
              <a:rPr lang="en-US"/>
              <a:pPr/>
              <a:t>19</a:t>
            </a:fld>
            <a:endParaRPr lang="en-US"/>
          </a:p>
        </p:txBody>
      </p:sp>
      <p:sp>
        <p:nvSpPr>
          <p:cNvPr id="2447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DD90C8-699F-4943-99A3-5FBE09C77222}" type="slidenum">
              <a:rPr lang="en-US"/>
              <a:pPr/>
              <a:t>23</a:t>
            </a:fld>
            <a:endParaRPr lang="en-US"/>
          </a:p>
        </p:txBody>
      </p:sp>
      <p:sp>
        <p:nvSpPr>
          <p:cNvPr id="10547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fld id="{66C58A51-BDD7-5B46-A0FC-99D4BFFDF6F5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1054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41F987-5F57-4848-8D98-171C769E6E97}" type="slidenum">
              <a:rPr lang="en-US"/>
              <a:pPr/>
              <a:t>24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BDA88D-CAE5-7045-AC98-3917DF4A726B}" type="slidenum">
              <a:rPr lang="en-US"/>
              <a:pPr/>
              <a:t>25</a:t>
            </a:fld>
            <a:endParaRPr lang="en-US"/>
          </a:p>
        </p:txBody>
      </p:sp>
      <p:sp>
        <p:nvSpPr>
          <p:cNvPr id="8499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fld id="{A6D7496F-6149-634F-9A86-145FB425184C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849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03D53A-ABFD-6247-BEB8-5D84026A0CB1}" type="slidenum">
              <a:rPr lang="en-US"/>
              <a:pPr/>
              <a:t>2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CBE8C5-C986-4843-B606-580AC0E25B7D}" type="slidenum">
              <a:rPr lang="en-US"/>
              <a:pPr/>
              <a:t>26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9B78A9-967B-D143-81A3-E2C6809E9883}" type="slidenum">
              <a:rPr lang="en-US"/>
              <a:pPr/>
              <a:t>3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0D408C-55B4-8A40-A429-D98FDA8BC10F}" type="slidenum">
              <a:rPr lang="en-US"/>
              <a:pPr/>
              <a:t>4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FB23FD-258D-C643-AA61-FC34FD364D03}" type="slidenum">
              <a:rPr lang="en-US"/>
              <a:pPr/>
              <a:t>6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04305E-5488-374F-9290-018E221C5ADF}" type="slidenum">
              <a:rPr lang="en-US"/>
              <a:pPr/>
              <a:t>7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1C47E4-CE8C-7A4B-B747-C7DFE1269CC5}" type="slidenum">
              <a:rPr lang="en-US"/>
              <a:pPr/>
              <a:t>8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CFC8F6-98A2-FA45-A3EB-0C53EE308118}" type="slidenum">
              <a:rPr lang="en-US"/>
              <a:pPr/>
              <a:t>9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D1B723-5CEA-5941-93B9-A5229CC7A8DD}" type="slidenum">
              <a:rPr lang="en-US"/>
              <a:pPr/>
              <a:t>10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2010.12.10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LLR Analysis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24681-4189-3C44-B124-9CC8EAA33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2010.12.10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LLR Analysis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2ED66-17FF-3540-A586-A4B896F5B4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2010.12.10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LLR Analysis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B19F7-C194-E344-82A2-951D086608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2010.12.10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LLR Analysis Workshop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8B76B-1007-5449-92F8-157EA97925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2010.12.10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LLR Analysis Workshop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E3C95-F009-AD4F-A163-27C1B7054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2010.12.10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LLR Analysis Workshop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974D5-8486-2C43-8BBF-E5CBE6F429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2010.12.10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LLR Analysis Workshop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E4B98-6CA2-314B-B0E2-06F68E48F3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2010.12.10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LLR Analysis Workshop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A4775-833C-404D-91AC-F5D04E5FCF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2010.12.10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LLR Analysis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F8970-66DF-BE4F-8E2F-99DCC9145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2010.12.10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LLR Analysis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0F8E6-EBED-004A-BFE2-F3923E80B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2010.12.10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LLR Analysis Workshop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D4931-D780-564A-8915-250E5D7679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2010.12.10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LLR Analysis Workshop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D0B11-CC11-AA4B-A46B-D836FE15A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2010.12.10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LLR Analysis Workshop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AF87B-E91D-494C-9735-FFB9BBA65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2010.12.10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LLR Analysis Workshop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6D5C6-9DB8-8D46-B92B-43D832AB8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2010.12.10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LLR Analysis Workshop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33A2B-B76B-D143-A7B4-5755714508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2010.12.10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LLR Analysis Workshop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B49ED-45A6-1F46-85F9-B504881E6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008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2010.12.10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008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LLR Analysis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008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EF1B65A-8DAC-7145-AAAE-A4BBEF742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4" r:id="rId14"/>
    <p:sldLayoutId id="2147483666" r:id="rId15"/>
    <p:sldLayoutId id="2147483667" r:id="rId16"/>
  </p:sldLayoutIdLst>
  <p:transition spd="slow"/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2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2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2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2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APOLLO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Overview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Data Quality Assessment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Site Metrology</a:t>
            </a:r>
            <a:endParaRPr lang="en-US" dirty="0">
              <a:solidFill>
                <a:srgbClr val="FFFFFF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2010.12.10</a:t>
            </a:r>
            <a:endParaRPr lang="en-US"/>
          </a:p>
        </p:txBody>
      </p:sp>
      <p:sp>
        <p:nvSpPr>
          <p:cNvPr id="706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LLR Analysis Workshop</a:t>
            </a:r>
            <a:endParaRPr lang="en-US"/>
          </a:p>
        </p:txBody>
      </p:sp>
      <p:sp>
        <p:nvSpPr>
          <p:cNvPr id="706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266FEC-FB34-B842-9032-9275CD566850}" type="slidenum">
              <a:rPr lang="en-US" smtClean="0"/>
              <a:pPr/>
              <a:t>10</a:t>
            </a:fld>
            <a:endParaRPr lang="en-US" smtClean="0"/>
          </a:p>
        </p:txBody>
      </p:sp>
      <p:pic>
        <p:nvPicPr>
          <p:cNvPr id="145413" name="Picture 5" descr="laser_in_scope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A Telescope in Reverse</a:t>
            </a:r>
            <a:endParaRPr lang="en-US" sz="3200" dirty="0"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2010.12.10</a:t>
            </a:r>
            <a:endParaRPr lang="en-US"/>
          </a:p>
        </p:txBody>
      </p:sp>
      <p:sp>
        <p:nvSpPr>
          <p:cNvPr id="7270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LLR Analysis Workshop</a:t>
            </a:r>
            <a:endParaRPr lang="en-US"/>
          </a:p>
        </p:txBody>
      </p:sp>
      <p:sp>
        <p:nvSpPr>
          <p:cNvPr id="727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3553A4-349B-6B4E-8951-F90DEC875A65}" type="slidenum">
              <a:rPr lang="en-US" smtClean="0"/>
              <a:pPr/>
              <a:t>11</a:t>
            </a:fld>
            <a:endParaRPr lang="en-US" smtClean="0"/>
          </a:p>
        </p:txBody>
      </p:sp>
      <p:pic>
        <p:nvPicPr>
          <p:cNvPr id="72709" name="Picture 3" descr="P62000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Gigantic Laser Pointer</a:t>
            </a:r>
            <a:endParaRPr lang="en-US" sz="3200"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2010.12.10</a:t>
            </a:r>
            <a:endParaRPr lang="en-US"/>
          </a:p>
        </p:txBody>
      </p:sp>
      <p:sp>
        <p:nvSpPr>
          <p:cNvPr id="7475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LLR Analysis Workshop</a:t>
            </a:r>
            <a:endParaRPr lang="en-US"/>
          </a:p>
        </p:txBody>
      </p:sp>
      <p:sp>
        <p:nvSpPr>
          <p:cNvPr id="747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0492D3-878C-DF47-9552-9F7F84933BAE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ea typeface="+mj-ea"/>
                <a:cs typeface="+mj-cs"/>
              </a:rPr>
              <a:t>Strong Returns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74758" name="Text Box 5"/>
          <p:cNvSpPr txBox="1">
            <a:spLocks noChangeArrowheads="1"/>
          </p:cNvSpPr>
          <p:nvPr/>
        </p:nvSpPr>
        <p:spPr bwMode="auto">
          <a:xfrm>
            <a:off x="3979863" y="674688"/>
            <a:ext cx="12017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i="0">
                <a:solidFill>
                  <a:srgbClr val="FFF803"/>
                </a:solidFill>
              </a:rPr>
              <a:t>2007.11.19</a:t>
            </a:r>
          </a:p>
        </p:txBody>
      </p:sp>
      <p:sp>
        <p:nvSpPr>
          <p:cNvPr id="74759" name="Text Box 6"/>
          <p:cNvSpPr txBox="1">
            <a:spLocks noChangeArrowheads="1"/>
          </p:cNvSpPr>
          <p:nvPr/>
        </p:nvSpPr>
        <p:spPr bwMode="auto">
          <a:xfrm>
            <a:off x="1641475" y="652463"/>
            <a:ext cx="1136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i="0">
                <a:solidFill>
                  <a:srgbClr val="20F726"/>
                </a:solidFill>
              </a:rPr>
              <a:t>Apollo 15</a:t>
            </a:r>
          </a:p>
        </p:txBody>
      </p:sp>
      <p:sp>
        <p:nvSpPr>
          <p:cNvPr id="74760" name="Text Box 7"/>
          <p:cNvSpPr txBox="1">
            <a:spLocks noChangeArrowheads="1"/>
          </p:cNvSpPr>
          <p:nvPr/>
        </p:nvSpPr>
        <p:spPr bwMode="auto">
          <a:xfrm>
            <a:off x="6330950" y="623888"/>
            <a:ext cx="1136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i="0">
                <a:solidFill>
                  <a:srgbClr val="20F726"/>
                </a:solidFill>
              </a:rPr>
              <a:t>Apollo 11</a:t>
            </a:r>
          </a:p>
        </p:txBody>
      </p:sp>
      <p:sp>
        <p:nvSpPr>
          <p:cNvPr id="74761" name="Text Box 8"/>
          <p:cNvSpPr txBox="1">
            <a:spLocks noChangeArrowheads="1"/>
          </p:cNvSpPr>
          <p:nvPr/>
        </p:nvSpPr>
        <p:spPr bwMode="auto">
          <a:xfrm>
            <a:off x="288925" y="5529263"/>
            <a:ext cx="32480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buFontTx/>
              <a:buChar char="•"/>
            </a:pPr>
            <a:r>
              <a:rPr lang="en-US" i="0" dirty="0"/>
              <a:t> </a:t>
            </a:r>
            <a:r>
              <a:rPr lang="en-US" i="0" dirty="0">
                <a:solidFill>
                  <a:srgbClr val="97FB97"/>
                </a:solidFill>
              </a:rPr>
              <a:t>6624</a:t>
            </a:r>
            <a:r>
              <a:rPr lang="en-US" i="0" dirty="0"/>
              <a:t> </a:t>
            </a:r>
            <a:r>
              <a:rPr lang="en-US" i="0" dirty="0">
                <a:solidFill>
                  <a:schemeClr val="tx2"/>
                </a:solidFill>
              </a:rPr>
              <a:t>photons in 5000 shots</a:t>
            </a:r>
          </a:p>
          <a:p>
            <a:pPr algn="l">
              <a:buFontTx/>
              <a:buChar char="•"/>
            </a:pPr>
            <a:r>
              <a:rPr lang="en-US" i="0" dirty="0"/>
              <a:t> </a:t>
            </a:r>
            <a:r>
              <a:rPr lang="en-US" i="0" dirty="0">
                <a:solidFill>
                  <a:srgbClr val="FFFFFF"/>
                </a:solidFill>
              </a:rPr>
              <a:t>369,840,578,287.4</a:t>
            </a:r>
            <a:r>
              <a:rPr lang="en-US" i="0" dirty="0"/>
              <a:t> </a:t>
            </a:r>
            <a:r>
              <a:rPr lang="en-US" i="0" dirty="0" err="1">
                <a:solidFill>
                  <a:srgbClr val="FFDE0B"/>
                </a:solidFill>
                <a:sym typeface="Symbol" charset="2"/>
              </a:rPr>
              <a:t></a:t>
            </a:r>
            <a:r>
              <a:rPr lang="en-US" i="0" dirty="0">
                <a:solidFill>
                  <a:srgbClr val="FFDE0B"/>
                </a:solidFill>
                <a:sym typeface="Symbol" charset="2"/>
              </a:rPr>
              <a:t> 0.8</a:t>
            </a:r>
            <a:r>
              <a:rPr lang="en-US" i="0" dirty="0">
                <a:sym typeface="Symbol" charset="2"/>
              </a:rPr>
              <a:t> </a:t>
            </a:r>
            <a:r>
              <a:rPr lang="en-US" i="0" dirty="0">
                <a:solidFill>
                  <a:srgbClr val="FFFFFF"/>
                </a:solidFill>
                <a:sym typeface="Symbol" charset="2"/>
              </a:rPr>
              <a:t>mm</a:t>
            </a:r>
          </a:p>
          <a:p>
            <a:pPr algn="l">
              <a:buFontTx/>
              <a:buChar char="•"/>
            </a:pPr>
            <a:r>
              <a:rPr lang="en-US" i="0" dirty="0">
                <a:solidFill>
                  <a:srgbClr val="FFFFFF"/>
                </a:solidFill>
                <a:sym typeface="Symbol" charset="2"/>
              </a:rPr>
              <a:t> 4 detections with 10 photons</a:t>
            </a:r>
            <a:endParaRPr lang="en-US" i="0" dirty="0">
              <a:solidFill>
                <a:srgbClr val="FFFFFF"/>
              </a:solidFill>
            </a:endParaRPr>
          </a:p>
        </p:txBody>
      </p:sp>
      <p:sp>
        <p:nvSpPr>
          <p:cNvPr id="74762" name="Text Box 9"/>
          <p:cNvSpPr txBox="1">
            <a:spLocks noChangeArrowheads="1"/>
          </p:cNvSpPr>
          <p:nvPr/>
        </p:nvSpPr>
        <p:spPr bwMode="auto">
          <a:xfrm>
            <a:off x="5334000" y="5562600"/>
            <a:ext cx="32480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buFontTx/>
              <a:buChar char="•"/>
            </a:pPr>
            <a:r>
              <a:rPr lang="en-US" i="0" dirty="0"/>
              <a:t> </a:t>
            </a:r>
            <a:r>
              <a:rPr lang="en-US" i="0" dirty="0">
                <a:solidFill>
                  <a:srgbClr val="97FB97"/>
                </a:solidFill>
              </a:rPr>
              <a:t>2344</a:t>
            </a:r>
            <a:r>
              <a:rPr lang="en-US" i="0" dirty="0"/>
              <a:t> </a:t>
            </a:r>
            <a:r>
              <a:rPr lang="en-US" i="0" dirty="0">
                <a:solidFill>
                  <a:srgbClr val="FFFFFF"/>
                </a:solidFill>
              </a:rPr>
              <a:t>photons in 5000 shots</a:t>
            </a:r>
          </a:p>
          <a:p>
            <a:pPr algn="l">
              <a:buFontTx/>
              <a:buChar char="•"/>
            </a:pPr>
            <a:r>
              <a:rPr lang="en-US" i="0" dirty="0">
                <a:solidFill>
                  <a:srgbClr val="FFFFFF"/>
                </a:solidFill>
              </a:rPr>
              <a:t> 369,817,674,951.1 </a:t>
            </a:r>
            <a:r>
              <a:rPr lang="en-US" i="0" dirty="0" err="1">
                <a:solidFill>
                  <a:srgbClr val="FFDE0B"/>
                </a:solidFill>
                <a:sym typeface="Symbol" charset="2"/>
              </a:rPr>
              <a:t></a:t>
            </a:r>
            <a:r>
              <a:rPr lang="en-US" i="0" dirty="0">
                <a:solidFill>
                  <a:srgbClr val="FFDE0B"/>
                </a:solidFill>
                <a:sym typeface="Symbol" charset="2"/>
              </a:rPr>
              <a:t> 0.7</a:t>
            </a:r>
            <a:r>
              <a:rPr lang="en-US" i="0" dirty="0">
                <a:sym typeface="Symbol" charset="2"/>
              </a:rPr>
              <a:t> </a:t>
            </a:r>
            <a:r>
              <a:rPr lang="en-US" i="0" dirty="0">
                <a:solidFill>
                  <a:srgbClr val="FFFFFF"/>
                </a:solidFill>
                <a:sym typeface="Symbol" charset="2"/>
              </a:rPr>
              <a:t>mm</a:t>
            </a:r>
          </a:p>
          <a:p>
            <a:pPr algn="l">
              <a:buFontTx/>
              <a:buChar char="•"/>
            </a:pPr>
            <a:r>
              <a:rPr lang="en-US" i="0" dirty="0">
                <a:solidFill>
                  <a:srgbClr val="FFFFFF"/>
                </a:solidFill>
                <a:sym typeface="Symbol" charset="2"/>
              </a:rPr>
              <a:t> 1 detection with 8 photons</a:t>
            </a:r>
            <a:endParaRPr lang="en-US" i="0" dirty="0">
              <a:solidFill>
                <a:srgbClr val="FFFFFF"/>
              </a:solidFill>
            </a:endParaRPr>
          </a:p>
        </p:txBody>
      </p:sp>
      <p:pic>
        <p:nvPicPr>
          <p:cNvPr id="74763" name="Picture 10" descr="d_po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0600"/>
            <a:ext cx="4570413" cy="457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4" name="Picture 12" descr="e_pos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3588" y="990600"/>
            <a:ext cx="4570412" cy="457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65" name="Text Box 14"/>
          <p:cNvSpPr txBox="1">
            <a:spLocks noChangeArrowheads="1"/>
          </p:cNvSpPr>
          <p:nvPr/>
        </p:nvSpPr>
        <p:spPr bwMode="auto">
          <a:xfrm>
            <a:off x="838200" y="1035050"/>
            <a:ext cx="7537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i="0">
                <a:solidFill>
                  <a:srgbClr val="FF0F0C"/>
                </a:solidFill>
              </a:rPr>
              <a:t>red curves</a:t>
            </a:r>
            <a:r>
              <a:rPr lang="en-US" sz="1600" i="0">
                <a:solidFill>
                  <a:srgbClr val="23C347"/>
                </a:solidFill>
              </a:rPr>
              <a:t> are theoretical profiles: get convolved with fiducial to make lunar return</a:t>
            </a:r>
          </a:p>
        </p:txBody>
      </p:sp>
      <p:sp>
        <p:nvSpPr>
          <p:cNvPr id="74766" name="Text Box 15"/>
          <p:cNvSpPr txBox="1">
            <a:spLocks noChangeArrowheads="1"/>
          </p:cNvSpPr>
          <p:nvPr/>
        </p:nvSpPr>
        <p:spPr bwMode="auto">
          <a:xfrm>
            <a:off x="609600" y="4191000"/>
            <a:ext cx="14287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i="0">
                <a:solidFill>
                  <a:srgbClr val="1340FF"/>
                </a:solidFill>
              </a:rPr>
              <a:t>represents system</a:t>
            </a:r>
          </a:p>
          <a:p>
            <a:pPr algn="l"/>
            <a:r>
              <a:rPr lang="en-US" sz="1200" i="0">
                <a:solidFill>
                  <a:srgbClr val="1340FF"/>
                </a:solidFill>
              </a:rPr>
              <a:t>capability: laser;</a:t>
            </a:r>
          </a:p>
          <a:p>
            <a:pPr algn="l"/>
            <a:r>
              <a:rPr lang="en-US" sz="1200" i="0">
                <a:solidFill>
                  <a:srgbClr val="1340FF"/>
                </a:solidFill>
              </a:rPr>
              <a:t>detector; timing</a:t>
            </a:r>
          </a:p>
          <a:p>
            <a:pPr algn="l"/>
            <a:r>
              <a:rPr lang="en-US" sz="1200" i="0">
                <a:solidFill>
                  <a:srgbClr val="1340FF"/>
                </a:solidFill>
              </a:rPr>
              <a:t>electronics; etc.</a:t>
            </a:r>
          </a:p>
        </p:txBody>
      </p:sp>
      <p:sp>
        <p:nvSpPr>
          <p:cNvPr id="74767" name="Text Box 16"/>
          <p:cNvSpPr txBox="1">
            <a:spLocks noChangeArrowheads="1"/>
          </p:cNvSpPr>
          <p:nvPr/>
        </p:nvSpPr>
        <p:spPr bwMode="auto">
          <a:xfrm>
            <a:off x="2590800" y="4419600"/>
            <a:ext cx="13160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0">
                <a:solidFill>
                  <a:srgbClr val="1340FF"/>
                </a:solidFill>
              </a:rPr>
              <a:t>RMS = 120 ps</a:t>
            </a:r>
          </a:p>
          <a:p>
            <a:pPr algn="l"/>
            <a:r>
              <a:rPr lang="en-US" sz="1400" i="0">
                <a:solidFill>
                  <a:srgbClr val="1340FF"/>
                </a:solidFill>
              </a:rPr>
              <a:t>(18 mm)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2010.12.10</a:t>
            </a:r>
            <a:endParaRPr lang="en-US"/>
          </a:p>
        </p:txBody>
      </p:sp>
      <p:sp>
        <p:nvSpPr>
          <p:cNvPr id="7680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LLR Analysis Workshop</a:t>
            </a:r>
            <a:endParaRPr lang="en-US"/>
          </a:p>
        </p:txBody>
      </p:sp>
      <p:sp>
        <p:nvSpPr>
          <p:cNvPr id="768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F892C4-2B04-D44B-AFAB-584BA04FA833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>
                <a:ea typeface="+mj-ea"/>
                <a:cs typeface="+mj-cs"/>
              </a:rPr>
              <a:t>Sensing the Array Size &amp; Orientation</a:t>
            </a:r>
          </a:p>
        </p:txBody>
      </p:sp>
      <p:pic>
        <p:nvPicPr>
          <p:cNvPr id="76806" name="Picture 3" descr="d_po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371600"/>
            <a:ext cx="2233613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7" name="Picture 6" descr="g_pos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10388" y="1371600"/>
            <a:ext cx="2233612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8" name="Picture 8" descr="a_pos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0" y="1371600"/>
            <a:ext cx="2233613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9" name="Picture 10" descr="short_pos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" y="1371600"/>
            <a:ext cx="2233613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10" name="Text Box 12"/>
          <p:cNvSpPr txBox="1">
            <a:spLocks noChangeArrowheads="1"/>
          </p:cNvSpPr>
          <p:nvPr/>
        </p:nvSpPr>
        <p:spPr bwMode="auto">
          <a:xfrm>
            <a:off x="630238" y="979488"/>
            <a:ext cx="12017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i="0" dirty="0">
                <a:solidFill>
                  <a:srgbClr val="DABDFC"/>
                </a:solidFill>
              </a:rPr>
              <a:t>2007.10.28</a:t>
            </a:r>
          </a:p>
        </p:txBody>
      </p:sp>
      <p:sp>
        <p:nvSpPr>
          <p:cNvPr id="76811" name="Text Box 13"/>
          <p:cNvSpPr txBox="1">
            <a:spLocks noChangeArrowheads="1"/>
          </p:cNvSpPr>
          <p:nvPr/>
        </p:nvSpPr>
        <p:spPr bwMode="auto">
          <a:xfrm>
            <a:off x="2900363" y="990600"/>
            <a:ext cx="12017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i="0" dirty="0">
                <a:solidFill>
                  <a:srgbClr val="DABDFC"/>
                </a:solidFill>
              </a:rPr>
              <a:t>2007.10.29</a:t>
            </a:r>
          </a:p>
        </p:txBody>
      </p:sp>
      <p:sp>
        <p:nvSpPr>
          <p:cNvPr id="76812" name="Text Box 14"/>
          <p:cNvSpPr txBox="1">
            <a:spLocks noChangeArrowheads="1"/>
          </p:cNvSpPr>
          <p:nvPr/>
        </p:nvSpPr>
        <p:spPr bwMode="auto">
          <a:xfrm>
            <a:off x="5186363" y="990600"/>
            <a:ext cx="12017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i="0" dirty="0">
                <a:solidFill>
                  <a:srgbClr val="DABDFC"/>
                </a:solidFill>
              </a:rPr>
              <a:t>2007.11.19</a:t>
            </a:r>
          </a:p>
        </p:txBody>
      </p:sp>
      <p:sp>
        <p:nvSpPr>
          <p:cNvPr id="76813" name="Text Box 15"/>
          <p:cNvSpPr txBox="1">
            <a:spLocks noChangeArrowheads="1"/>
          </p:cNvSpPr>
          <p:nvPr/>
        </p:nvSpPr>
        <p:spPr bwMode="auto">
          <a:xfrm>
            <a:off x="7472363" y="990600"/>
            <a:ext cx="12017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i="0" dirty="0">
                <a:solidFill>
                  <a:srgbClr val="DABDFC"/>
                </a:solidFill>
              </a:rPr>
              <a:t>2007.11.20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228600" y="4495800"/>
            <a:ext cx="1974850" cy="2000250"/>
            <a:chOff x="144" y="2832"/>
            <a:chExt cx="1244" cy="1260"/>
          </a:xfrm>
        </p:grpSpPr>
        <p:pic>
          <p:nvPicPr>
            <p:cNvPr id="76824" name="Picture 16" descr="moon_07102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44" y="2832"/>
              <a:ext cx="1244" cy="1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825" name="Rectangle 20"/>
            <p:cNvSpPr>
              <a:spLocks noChangeArrowheads="1"/>
            </p:cNvSpPr>
            <p:nvPr/>
          </p:nvSpPr>
          <p:spPr bwMode="auto">
            <a:xfrm>
              <a:off x="720" y="3143"/>
              <a:ext cx="98" cy="58"/>
            </a:xfrm>
            <a:prstGeom prst="rect">
              <a:avLst/>
            </a:prstGeom>
            <a:noFill/>
            <a:ln w="9525">
              <a:solidFill>
                <a:srgbClr val="FF0F0C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2514600" y="4495800"/>
            <a:ext cx="1992313" cy="1998663"/>
            <a:chOff x="1584" y="2832"/>
            <a:chExt cx="1255" cy="1259"/>
          </a:xfrm>
        </p:grpSpPr>
        <p:pic>
          <p:nvPicPr>
            <p:cNvPr id="76822" name="Picture 17" descr="moon_071029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584" y="2832"/>
              <a:ext cx="1255" cy="1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823" name="Rectangle 21"/>
            <p:cNvSpPr>
              <a:spLocks noChangeArrowheads="1"/>
            </p:cNvSpPr>
            <p:nvPr/>
          </p:nvSpPr>
          <p:spPr bwMode="auto">
            <a:xfrm>
              <a:off x="2142" y="3149"/>
              <a:ext cx="98" cy="58"/>
            </a:xfrm>
            <a:prstGeom prst="rect">
              <a:avLst/>
            </a:prstGeom>
            <a:noFill/>
            <a:ln w="9525">
              <a:solidFill>
                <a:srgbClr val="FF0F0C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4800600" y="4495800"/>
            <a:ext cx="2011363" cy="1992313"/>
            <a:chOff x="3024" y="2832"/>
            <a:chExt cx="1267" cy="1255"/>
          </a:xfrm>
        </p:grpSpPr>
        <p:pic>
          <p:nvPicPr>
            <p:cNvPr id="76820" name="Picture 18" descr="moon_071119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024" y="2832"/>
              <a:ext cx="1267" cy="1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821" name="Rectangle 22"/>
            <p:cNvSpPr>
              <a:spLocks noChangeArrowheads="1"/>
            </p:cNvSpPr>
            <p:nvPr/>
          </p:nvSpPr>
          <p:spPr bwMode="auto">
            <a:xfrm>
              <a:off x="3685" y="3184"/>
              <a:ext cx="98" cy="58"/>
            </a:xfrm>
            <a:prstGeom prst="rect">
              <a:avLst/>
            </a:prstGeom>
            <a:noFill/>
            <a:ln w="9525">
              <a:solidFill>
                <a:srgbClr val="FF0F0C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7010400" y="4495800"/>
            <a:ext cx="2011363" cy="2017713"/>
            <a:chOff x="4416" y="2832"/>
            <a:chExt cx="1267" cy="1271"/>
          </a:xfrm>
        </p:grpSpPr>
        <p:pic>
          <p:nvPicPr>
            <p:cNvPr id="76818" name="Picture 19" descr="moon_071120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416" y="2832"/>
              <a:ext cx="1267" cy="1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819" name="Rectangle 23"/>
            <p:cNvSpPr>
              <a:spLocks noChangeArrowheads="1"/>
            </p:cNvSpPr>
            <p:nvPr/>
          </p:nvSpPr>
          <p:spPr bwMode="auto">
            <a:xfrm>
              <a:off x="5067" y="3184"/>
              <a:ext cx="98" cy="58"/>
            </a:xfrm>
            <a:prstGeom prst="rect">
              <a:avLst/>
            </a:prstGeom>
            <a:noFill/>
            <a:ln w="9525">
              <a:solidFill>
                <a:srgbClr val="FF0F0C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2010.12.10</a:t>
            </a:r>
            <a:endParaRPr lang="en-US"/>
          </a:p>
        </p:txBody>
      </p:sp>
      <p:sp>
        <p:nvSpPr>
          <p:cNvPr id="788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LLR Analysis Workshop</a:t>
            </a:r>
            <a:endParaRPr lang="en-US"/>
          </a:p>
        </p:txBody>
      </p:sp>
      <p:sp>
        <p:nvSpPr>
          <p:cNvPr id="788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BBFA01-AAEE-234D-B87A-4FD703F6C0A2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>
                <a:ea typeface="+mj-ea"/>
                <a:cs typeface="+mj-cs"/>
              </a:rPr>
              <a:t>Breaking All Records</a:t>
            </a:r>
          </a:p>
        </p:txBody>
      </p:sp>
      <p:sp>
        <p:nvSpPr>
          <p:cNvPr id="199726" name="Rectangle 46"/>
          <p:cNvSpPr>
            <a:spLocks noChangeArrowheads="1"/>
          </p:cNvSpPr>
          <p:nvPr/>
        </p:nvSpPr>
        <p:spPr bwMode="auto">
          <a:xfrm>
            <a:off x="304800" y="3733800"/>
            <a:ext cx="8610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marL="342900" indent="-342900" algn="l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/>
            </a:pPr>
            <a:r>
              <a:rPr lang="en-US" sz="2000" i="0" dirty="0">
                <a:solidFill>
                  <a:srgbClr val="FFFFFF"/>
                </a:solidFill>
              </a:rPr>
              <a:t>APOLLO has greatly surpassed previous records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defRPr/>
            </a:pPr>
            <a:r>
              <a:rPr lang="en-US" i="0" dirty="0">
                <a:solidFill>
                  <a:srgbClr val="FFFFFF"/>
                </a:solidFill>
                <a:ea typeface="ＭＳ Ｐゴシック" charset="-128"/>
              </a:rPr>
              <a:t>max rates for French and Texas stations about</a:t>
            </a:r>
            <a:r>
              <a:rPr lang="en-US" i="0" dirty="0">
                <a:ea typeface="ＭＳ Ｐゴシック" charset="-128"/>
              </a:rPr>
              <a:t> </a:t>
            </a:r>
            <a:r>
              <a:rPr lang="en-US" i="0" dirty="0">
                <a:solidFill>
                  <a:srgbClr val="DABDFC"/>
                </a:solidFill>
                <a:ea typeface="ＭＳ Ｐゴシック" charset="-128"/>
              </a:rPr>
              <a:t>0.1</a:t>
            </a:r>
            <a:r>
              <a:rPr lang="en-US" i="0" dirty="0">
                <a:ea typeface="ＭＳ Ｐゴシック" charset="-128"/>
              </a:rPr>
              <a:t> </a:t>
            </a:r>
            <a:r>
              <a:rPr lang="en-US" i="0" dirty="0">
                <a:solidFill>
                  <a:srgbClr val="FFFFFF"/>
                </a:solidFill>
                <a:ea typeface="ＭＳ Ｐゴシック" charset="-128"/>
              </a:rPr>
              <a:t>and</a:t>
            </a:r>
            <a:r>
              <a:rPr lang="en-US" i="0" dirty="0">
                <a:ea typeface="ＭＳ Ｐゴシック" charset="-128"/>
              </a:rPr>
              <a:t> </a:t>
            </a:r>
            <a:r>
              <a:rPr lang="en-US" i="0" dirty="0">
                <a:solidFill>
                  <a:srgbClr val="DABDFC"/>
                </a:solidFill>
                <a:ea typeface="ＭＳ Ｐゴシック" charset="-128"/>
              </a:rPr>
              <a:t>0.02</a:t>
            </a:r>
            <a:r>
              <a:rPr lang="en-US" i="0" dirty="0">
                <a:solidFill>
                  <a:srgbClr val="FFFFFF"/>
                </a:solidFill>
                <a:ea typeface="ＭＳ Ｐゴシック" charset="-128"/>
              </a:rPr>
              <a:t>, respectively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/>
            </a:pPr>
            <a:r>
              <a:rPr lang="en-US" sz="2000" i="0" dirty="0">
                <a:solidFill>
                  <a:srgbClr val="FFFFFF"/>
                </a:solidFill>
              </a:rPr>
              <a:t>APOLLO can operate </a:t>
            </a:r>
            <a:r>
              <a:rPr lang="en-US" sz="2000" i="0" dirty="0">
                <a:solidFill>
                  <a:srgbClr val="97FB97"/>
                </a:solidFill>
              </a:rPr>
              <a:t>at full moon</a:t>
            </a:r>
            <a:endParaRPr lang="en-US" sz="2000" i="0" dirty="0"/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defRPr/>
            </a:pPr>
            <a:r>
              <a:rPr lang="en-US" i="0" dirty="0">
                <a:solidFill>
                  <a:srgbClr val="FFFFFF"/>
                </a:solidFill>
                <a:ea typeface="ＭＳ Ｐゴシック" charset="-128"/>
              </a:rPr>
              <a:t>other stations can’t (except during eclipse), though EP signal is max at full moon!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/>
            </a:pPr>
            <a:r>
              <a:rPr lang="en-US" sz="2000" i="0" dirty="0">
                <a:solidFill>
                  <a:srgbClr val="FFFFFF"/>
                </a:solidFill>
              </a:rPr>
              <a:t>Often a majority of APOLLO returns are</a:t>
            </a:r>
            <a:r>
              <a:rPr lang="en-US" sz="2000" i="0" dirty="0"/>
              <a:t> </a:t>
            </a:r>
            <a:r>
              <a:rPr lang="en-US" sz="2000" i="0" dirty="0">
                <a:solidFill>
                  <a:srgbClr val="97FB97"/>
                </a:solidFill>
              </a:rPr>
              <a:t>multiple-photon</a:t>
            </a:r>
            <a:r>
              <a:rPr lang="en-US" sz="2000" i="0" dirty="0">
                <a:solidFill>
                  <a:srgbClr val="FFFFFF"/>
                </a:solidFill>
              </a:rPr>
              <a:t> events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defRPr/>
            </a:pPr>
            <a:r>
              <a:rPr lang="en-US" i="0" dirty="0">
                <a:solidFill>
                  <a:srgbClr val="FFFFFF"/>
                </a:solidFill>
                <a:ea typeface="ＭＳ Ｐゴシック" charset="-128"/>
              </a:rPr>
              <a:t>record is </a:t>
            </a:r>
            <a:r>
              <a:rPr lang="en-US" i="0" dirty="0">
                <a:solidFill>
                  <a:srgbClr val="97FB97"/>
                </a:solidFill>
                <a:ea typeface="ＭＳ Ｐゴシック" charset="-128"/>
              </a:rPr>
              <a:t>12 photons</a:t>
            </a:r>
            <a:r>
              <a:rPr lang="en-US" i="0" dirty="0">
                <a:ea typeface="ＭＳ Ｐゴシック" charset="-128"/>
              </a:rPr>
              <a:t> </a:t>
            </a:r>
            <a:r>
              <a:rPr lang="en-US" i="0" dirty="0">
                <a:solidFill>
                  <a:srgbClr val="FFFFFF"/>
                </a:solidFill>
                <a:ea typeface="ＭＳ Ｐゴシック" charset="-128"/>
              </a:rPr>
              <a:t>in one shot (out of 12 functioning APD elements)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defRPr/>
            </a:pPr>
            <a:r>
              <a:rPr lang="en-US" i="0" dirty="0">
                <a:solidFill>
                  <a:srgbClr val="FFFFFF"/>
                </a:solidFill>
                <a:ea typeface="ＭＳ Ｐゴシック" charset="-128"/>
              </a:rPr>
              <a:t>APD </a:t>
            </a:r>
            <a:r>
              <a:rPr lang="en-US" dirty="0">
                <a:solidFill>
                  <a:srgbClr val="DABDFC"/>
                </a:solidFill>
                <a:ea typeface="ＭＳ Ｐゴシック" charset="-128"/>
              </a:rPr>
              <a:t>array</a:t>
            </a:r>
            <a:r>
              <a:rPr lang="en-US" i="0" dirty="0">
                <a:solidFill>
                  <a:srgbClr val="DABDFC"/>
                </a:solidFill>
                <a:ea typeface="ＭＳ Ｐゴシック" charset="-128"/>
              </a:rPr>
              <a:t> </a:t>
            </a:r>
            <a:r>
              <a:rPr lang="en-US" i="0" dirty="0">
                <a:solidFill>
                  <a:srgbClr val="FFFFFF"/>
                </a:solidFill>
                <a:ea typeface="ＭＳ Ｐゴシック" charset="-128"/>
              </a:rPr>
              <a:t>(many buckets) is crucial</a:t>
            </a:r>
          </a:p>
        </p:txBody>
      </p:sp>
      <p:graphicFrame>
        <p:nvGraphicFramePr>
          <p:cNvPr id="199772" name="Group 92"/>
          <p:cNvGraphicFramePr>
            <a:graphicFrameLocks noGrp="1"/>
          </p:cNvGraphicFramePr>
          <p:nvPr/>
        </p:nvGraphicFramePr>
        <p:xfrm>
          <a:off x="2071688" y="990600"/>
          <a:ext cx="4938712" cy="2509138"/>
        </p:xfrm>
        <a:graphic>
          <a:graphicData uri="http://schemas.openxmlformats.org/drawingml/2006/table">
            <a:tbl>
              <a:tblPr/>
              <a:tblGrid>
                <a:gridCol w="1646237"/>
                <a:gridCol w="1646238"/>
                <a:gridCol w="1646237"/>
              </a:tblGrid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Reflector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APOLLO max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photons/5-min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APOLLO max photons/shot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(5 min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avg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Apollo 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7FB97"/>
                          </a:solidFill>
                          <a:effectLst/>
                          <a:latin typeface="Arial" charset="0"/>
                        </a:rPr>
                        <a:t>5395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DABDFC"/>
                          </a:solidFill>
                          <a:effectLst/>
                          <a:latin typeface="Arial" charset="0"/>
                        </a:rPr>
                        <a:t>(65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DABDFC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)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DABDF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7FB97"/>
                          </a:solidFill>
                          <a:effectLst/>
                          <a:latin typeface="Arial" charset="0"/>
                        </a:rPr>
                        <a:t>0.90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Apollo 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7FB97"/>
                          </a:solidFill>
                          <a:effectLst/>
                          <a:latin typeface="Arial" charset="0"/>
                        </a:rPr>
                        <a:t>9125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DABDFC"/>
                          </a:solidFill>
                          <a:effectLst/>
                          <a:latin typeface="Arial" charset="0"/>
                        </a:rPr>
                        <a:t>(69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DABDFC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)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DABDF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7FB97"/>
                          </a:solidFill>
                          <a:effectLst/>
                          <a:latin typeface="Arial" charset="0"/>
                        </a:rPr>
                        <a:t>1.52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Apollo 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7FB97"/>
                          </a:solidFill>
                          <a:effectLst/>
                          <a:latin typeface="Arial" charset="0"/>
                        </a:rPr>
                        <a:t>18875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DABDFC"/>
                          </a:solidFill>
                          <a:effectLst/>
                          <a:latin typeface="Arial" charset="0"/>
                        </a:rPr>
                        <a:t>(67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DABDFC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)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DABDF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7FB97"/>
                          </a:solidFill>
                          <a:effectLst/>
                          <a:latin typeface="Arial" charset="0"/>
                        </a:rPr>
                        <a:t>3.15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Lunokhod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7FB97"/>
                          </a:solidFill>
                          <a:effectLst/>
                          <a:latin typeface="Arial" charset="0"/>
                        </a:rPr>
                        <a:t>900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DABDFC"/>
                          </a:solidFill>
                          <a:effectLst/>
                          <a:latin typeface="Arial" charset="0"/>
                        </a:rPr>
                        <a:t>(31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DABDFC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)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DABDF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7FB97"/>
                          </a:solidFill>
                          <a:effectLst/>
                          <a:latin typeface="Arial" charset="0"/>
                        </a:rPr>
                        <a:t>0.15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8881" name="Line 86"/>
          <p:cNvSpPr>
            <a:spLocks noChangeShapeType="1"/>
          </p:cNvSpPr>
          <p:nvPr/>
        </p:nvSpPr>
        <p:spPr bwMode="auto">
          <a:xfrm flipH="1" flipV="1">
            <a:off x="5105400" y="3352800"/>
            <a:ext cx="228600" cy="228600"/>
          </a:xfrm>
          <a:prstGeom prst="line">
            <a:avLst/>
          </a:prstGeom>
          <a:noFill/>
          <a:ln w="9525">
            <a:solidFill>
              <a:srgbClr val="DABDFC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882" name="Text Box 88"/>
          <p:cNvSpPr txBox="1">
            <a:spLocks noChangeArrowheads="1"/>
          </p:cNvSpPr>
          <p:nvPr/>
        </p:nvSpPr>
        <p:spPr bwMode="auto">
          <a:xfrm>
            <a:off x="5334000" y="3473450"/>
            <a:ext cx="3063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i="0" dirty="0">
                <a:solidFill>
                  <a:srgbClr val="DABDFC"/>
                </a:solidFill>
                <a:ea typeface="ＭＳ Ｐゴシック" charset="-128"/>
                <a:cs typeface="ＭＳ Ｐゴシック" charset="-128"/>
              </a:rPr>
              <a:t>(relative to pre-APOLLO record)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2010.12.10</a:t>
            </a:r>
            <a:endParaRPr lang="en-US"/>
          </a:p>
        </p:txBody>
      </p:sp>
      <p:sp>
        <p:nvSpPr>
          <p:cNvPr id="80899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LLR Analysis Workshop</a:t>
            </a:r>
            <a:endParaRPr lang="en-US"/>
          </a:p>
        </p:txBody>
      </p:sp>
      <p:sp>
        <p:nvSpPr>
          <p:cNvPr id="8090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77CFB5-BD81-BD49-ACE9-C037FF5CC68B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>
                <a:ea typeface="+mj-ea"/>
                <a:cs typeface="+mj-cs"/>
              </a:rPr>
              <a:t>APOLLO Data Campaign</a:t>
            </a:r>
          </a:p>
        </p:txBody>
      </p:sp>
      <p:sp>
        <p:nvSpPr>
          <p:cNvPr id="2611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3340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>
                <a:ea typeface="+mn-ea"/>
                <a:cs typeface="+mn-cs"/>
              </a:rPr>
              <a:t>Steady accumulation of data; less reliance on Apollo 15 over time</a:t>
            </a:r>
          </a:p>
          <a:p>
            <a:pPr eaLnBrk="1" hangingPunct="1">
              <a:defRPr/>
            </a:pPr>
            <a:r>
              <a:rPr lang="en-US" sz="1800" dirty="0">
                <a:ea typeface="+mn-ea"/>
                <a:cs typeface="+mn-cs"/>
              </a:rPr>
              <a:t>Found </a:t>
            </a:r>
            <a:r>
              <a:rPr lang="en-US" sz="1800" dirty="0" err="1">
                <a:ea typeface="+mn-ea"/>
                <a:cs typeface="+mn-cs"/>
              </a:rPr>
              <a:t>Lunokhod</a:t>
            </a:r>
            <a:r>
              <a:rPr lang="en-US" sz="1800" dirty="0">
                <a:ea typeface="+mn-ea"/>
                <a:cs typeface="+mn-cs"/>
              </a:rPr>
              <a:t> 1 in</a:t>
            </a:r>
            <a:r>
              <a:rPr lang="en-US" sz="1800" dirty="0" smtClean="0">
                <a:ea typeface="+mn-ea"/>
                <a:cs typeface="+mn-cs"/>
              </a:rPr>
              <a:t> April 2010</a:t>
            </a:r>
            <a:endParaRPr lang="en-US" sz="1800" dirty="0">
              <a:ea typeface="+mn-ea"/>
              <a:cs typeface="+mn-cs"/>
            </a:endParaRPr>
          </a:p>
        </p:txBody>
      </p:sp>
      <p:pic>
        <p:nvPicPr>
          <p:cNvPr id="261125" name="Picture 5" descr="trend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52600" y="1143000"/>
            <a:ext cx="5475288" cy="4106863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2010.12.10</a:t>
            </a:r>
            <a:endParaRPr lang="en-US"/>
          </a:p>
        </p:txBody>
      </p:sp>
      <p:sp>
        <p:nvSpPr>
          <p:cNvPr id="8192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LLR Analysis Workshop</a:t>
            </a:r>
            <a:endParaRPr lang="en-US"/>
          </a:p>
        </p:txBody>
      </p:sp>
      <p:sp>
        <p:nvSpPr>
          <p:cNvPr id="8192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93F43F-902D-CB43-8BED-CD949B0046C4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>
                <a:ea typeface="+mj-ea"/>
                <a:cs typeface="+mj-cs"/>
              </a:rPr>
              <a:t>APOLLO Data Quality</a:t>
            </a:r>
          </a:p>
        </p:txBody>
      </p:sp>
      <p:sp>
        <p:nvSpPr>
          <p:cNvPr id="2621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334000"/>
            <a:ext cx="8229600" cy="99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1800" dirty="0">
                <a:ea typeface="+mn-ea"/>
                <a:cs typeface="+mn-cs"/>
              </a:rPr>
              <a:t>Uncertainties are </a:t>
            </a:r>
            <a:r>
              <a:rPr lang="en-US" sz="1800" dirty="0">
                <a:solidFill>
                  <a:srgbClr val="05FF14"/>
                </a:solidFill>
                <a:ea typeface="+mn-ea"/>
                <a:cs typeface="+mn-cs"/>
              </a:rPr>
              <a:t>per night</a:t>
            </a:r>
            <a:r>
              <a:rPr lang="en-US" sz="1800" dirty="0">
                <a:ea typeface="+mn-ea"/>
                <a:cs typeface="+mn-cs"/>
              </a:rPr>
              <a:t>, </a:t>
            </a:r>
            <a:r>
              <a:rPr lang="en-US" sz="1800" dirty="0">
                <a:solidFill>
                  <a:srgbClr val="05FF14"/>
                </a:solidFill>
                <a:ea typeface="+mn-ea"/>
                <a:cs typeface="+mn-cs"/>
              </a:rPr>
              <a:t>per reflector</a:t>
            </a:r>
            <a:r>
              <a:rPr lang="en-US" sz="1800" dirty="0">
                <a:ea typeface="+mn-ea"/>
                <a:cs typeface="+mn-cs"/>
              </a:rPr>
              <a:t>; pre-APOLLO sub-centimeter rare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dirty="0">
                <a:ea typeface="+mn-ea"/>
                <a:cs typeface="+mn-cs"/>
              </a:rPr>
              <a:t>Medians are </a:t>
            </a:r>
            <a:r>
              <a:rPr lang="en-US" sz="1800" dirty="0">
                <a:solidFill>
                  <a:srgbClr val="049BFF"/>
                </a:solidFill>
                <a:ea typeface="+mn-ea"/>
                <a:cs typeface="+mn-cs"/>
              </a:rPr>
              <a:t>2.4</a:t>
            </a:r>
            <a:r>
              <a:rPr lang="en-US" sz="1800" dirty="0">
                <a:ea typeface="+mn-ea"/>
                <a:cs typeface="+mn-cs"/>
              </a:rPr>
              <a:t>, </a:t>
            </a:r>
            <a:r>
              <a:rPr lang="en-US" sz="1800" dirty="0">
                <a:solidFill>
                  <a:srgbClr val="FF02F8"/>
                </a:solidFill>
                <a:ea typeface="+mn-ea"/>
                <a:cs typeface="+mn-cs"/>
              </a:rPr>
              <a:t>3.5</a:t>
            </a:r>
            <a:r>
              <a:rPr lang="en-US" sz="1800" dirty="0">
                <a:ea typeface="+mn-ea"/>
                <a:cs typeface="+mn-cs"/>
              </a:rPr>
              <a:t>, </a:t>
            </a:r>
            <a:r>
              <a:rPr lang="en-US" sz="1800" dirty="0">
                <a:solidFill>
                  <a:srgbClr val="FF0F0C"/>
                </a:solidFill>
                <a:ea typeface="+mn-ea"/>
                <a:cs typeface="+mn-cs"/>
              </a:rPr>
              <a:t>2.4</a:t>
            </a:r>
            <a:r>
              <a:rPr lang="en-US" sz="1800" dirty="0">
                <a:ea typeface="+mn-ea"/>
                <a:cs typeface="+mn-cs"/>
              </a:rPr>
              <a:t>, 1.8, </a:t>
            </a:r>
            <a:r>
              <a:rPr lang="en-US" sz="1800" dirty="0">
                <a:solidFill>
                  <a:srgbClr val="23C347"/>
                </a:solidFill>
                <a:ea typeface="+mn-ea"/>
                <a:cs typeface="+mn-cs"/>
              </a:rPr>
              <a:t>3.3</a:t>
            </a:r>
            <a:r>
              <a:rPr lang="en-US" sz="1800" dirty="0">
                <a:ea typeface="+mn-ea"/>
                <a:cs typeface="+mn-cs"/>
              </a:rPr>
              <a:t> mm for </a:t>
            </a:r>
            <a:r>
              <a:rPr lang="en-US" sz="1800" dirty="0">
                <a:solidFill>
                  <a:srgbClr val="049BFF"/>
                </a:solidFill>
                <a:ea typeface="+mn-ea"/>
                <a:cs typeface="+mn-cs"/>
              </a:rPr>
              <a:t>A11</a:t>
            </a:r>
            <a:r>
              <a:rPr lang="en-US" sz="1800" dirty="0">
                <a:ea typeface="+mn-ea"/>
                <a:cs typeface="+mn-cs"/>
              </a:rPr>
              <a:t>, </a:t>
            </a:r>
            <a:r>
              <a:rPr lang="en-US" sz="1800" dirty="0">
                <a:solidFill>
                  <a:srgbClr val="FF02F8"/>
                </a:solidFill>
                <a:ea typeface="+mn-ea"/>
                <a:cs typeface="+mn-cs"/>
              </a:rPr>
              <a:t>L1</a:t>
            </a:r>
            <a:r>
              <a:rPr lang="en-US" sz="1800" dirty="0">
                <a:ea typeface="+mn-ea"/>
                <a:cs typeface="+mn-cs"/>
              </a:rPr>
              <a:t>, </a:t>
            </a:r>
            <a:r>
              <a:rPr lang="en-US" sz="1800" dirty="0">
                <a:solidFill>
                  <a:srgbClr val="FF0F0C"/>
                </a:solidFill>
                <a:ea typeface="+mn-ea"/>
                <a:cs typeface="+mn-cs"/>
              </a:rPr>
              <a:t>A14</a:t>
            </a:r>
            <a:r>
              <a:rPr lang="en-US" sz="1800" dirty="0">
                <a:ea typeface="+mn-ea"/>
                <a:cs typeface="+mn-cs"/>
              </a:rPr>
              <a:t>, A15, </a:t>
            </a:r>
            <a:r>
              <a:rPr lang="en-US" sz="1800" dirty="0">
                <a:solidFill>
                  <a:srgbClr val="23C347"/>
                </a:solidFill>
                <a:ea typeface="+mn-ea"/>
                <a:cs typeface="+mn-cs"/>
              </a:rPr>
              <a:t>L2</a:t>
            </a:r>
            <a:r>
              <a:rPr lang="en-US" sz="1800" dirty="0">
                <a:ea typeface="+mn-ea"/>
                <a:cs typeface="+mn-cs"/>
              </a:rPr>
              <a:t>, resp.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dirty="0">
                <a:ea typeface="+mn-ea"/>
                <a:cs typeface="+mn-cs"/>
              </a:rPr>
              <a:t>Combined nightly median range error is </a:t>
            </a:r>
            <a:r>
              <a:rPr lang="en-US" sz="1800" dirty="0">
                <a:solidFill>
                  <a:srgbClr val="DABDFC"/>
                </a:solidFill>
                <a:ea typeface="+mn-ea"/>
                <a:cs typeface="+mn-cs"/>
              </a:rPr>
              <a:t>1.45 mm</a:t>
            </a:r>
          </a:p>
        </p:txBody>
      </p:sp>
      <p:pic>
        <p:nvPicPr>
          <p:cNvPr id="262149" name="Picture 5" descr="sigma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05000" y="1143000"/>
            <a:ext cx="5475288" cy="4106863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2010.12.10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LLR Analysis Workshop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666F-34B1-194F-8E87-FEB38F1D447E}" type="slidenum">
              <a:rPr lang="en-US"/>
              <a:pPr/>
              <a:t>17</a:t>
            </a:fld>
            <a:endParaRPr lang="en-US"/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/>
          <a:lstStyle/>
          <a:p>
            <a:r>
              <a:rPr lang="en-US" sz="3200"/>
              <a:t>Residuals During a Contiguous Run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19800" y="1600200"/>
            <a:ext cx="3124200" cy="4114800"/>
          </a:xfrm>
        </p:spPr>
        <p:txBody>
          <a:bodyPr/>
          <a:lstStyle/>
          <a:p>
            <a:r>
              <a:rPr lang="en-US" sz="2000" dirty="0"/>
              <a:t>Breaking 10,000-shot run into 5 chunks, we can evaluate the stability of our measurement</a:t>
            </a:r>
          </a:p>
          <a:p>
            <a:r>
              <a:rPr lang="en-US" sz="2000" dirty="0"/>
              <a:t>Comparison is against </a:t>
            </a:r>
            <a:r>
              <a:rPr lang="en-US" sz="2000" dirty="0">
                <a:solidFill>
                  <a:srgbClr val="DABDFC"/>
                </a:solidFill>
              </a:rPr>
              <a:t>imperfect prediction</a:t>
            </a:r>
            <a:r>
              <a:rPr lang="en-US" sz="2000" dirty="0"/>
              <a:t>, which can leave linear drift</a:t>
            </a:r>
          </a:p>
          <a:p>
            <a:r>
              <a:rPr lang="en-US" sz="2000" dirty="0"/>
              <a:t>No scatter beyond that expected statistically</a:t>
            </a:r>
          </a:p>
        </p:txBody>
      </p:sp>
      <p:pic>
        <p:nvPicPr>
          <p:cNvPr id="2140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6200" y="1600200"/>
            <a:ext cx="6032500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4021" name="Line 5"/>
          <p:cNvSpPr>
            <a:spLocks noChangeShapeType="1"/>
          </p:cNvSpPr>
          <p:nvPr/>
        </p:nvSpPr>
        <p:spPr bwMode="auto">
          <a:xfrm flipV="1">
            <a:off x="1066800" y="2438400"/>
            <a:ext cx="0" cy="1600200"/>
          </a:xfrm>
          <a:prstGeom prst="line">
            <a:avLst/>
          </a:prstGeom>
          <a:noFill/>
          <a:ln w="9525">
            <a:solidFill>
              <a:srgbClr val="FF0F0C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4022" name="Text Box 6"/>
          <p:cNvSpPr txBox="1">
            <a:spLocks noChangeArrowheads="1"/>
          </p:cNvSpPr>
          <p:nvPr/>
        </p:nvSpPr>
        <p:spPr bwMode="auto">
          <a:xfrm>
            <a:off x="1130300" y="3113088"/>
            <a:ext cx="804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i="0">
                <a:solidFill>
                  <a:srgbClr val="FF0F0C"/>
                </a:solidFill>
              </a:rPr>
              <a:t>15 mm</a:t>
            </a:r>
            <a:endParaRPr lang="en-US" sz="1600" i="0"/>
          </a:p>
        </p:txBody>
      </p:sp>
      <p:sp>
        <p:nvSpPr>
          <p:cNvPr id="214023" name="Text Box 7"/>
          <p:cNvSpPr txBox="1">
            <a:spLocks noChangeArrowheads="1"/>
          </p:cNvSpPr>
          <p:nvPr/>
        </p:nvSpPr>
        <p:spPr bwMode="auto">
          <a:xfrm>
            <a:off x="1893888" y="4951413"/>
            <a:ext cx="3217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i="0">
                <a:solidFill>
                  <a:srgbClr val="FF0F0C"/>
                </a:solidFill>
              </a:rPr>
              <a:t>individual error bars: </a:t>
            </a:r>
            <a:r>
              <a:rPr lang="en-US" sz="1600" i="0">
                <a:solidFill>
                  <a:srgbClr val="FF0F0C"/>
                </a:solidFill>
                <a:sym typeface="Symbol" charset="2"/>
              </a:rPr>
              <a:t>  1.5 mm</a:t>
            </a:r>
            <a:endParaRPr lang="en-US" sz="1600" i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2010.12.10</a:t>
            </a: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LLR Analysis Workshop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A8D1A-5C0F-2941-A3B3-7C5CA1A2E09D}" type="slidenum">
              <a:rPr lang="en-US"/>
              <a:pPr/>
              <a:t>18</a:t>
            </a:fld>
            <a:endParaRPr lang="en-US"/>
          </a:p>
        </p:txBody>
      </p:sp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sz="3200"/>
              <a:t>Residuals from Prediction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553200" y="1143000"/>
            <a:ext cx="26670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/>
              <a:t>Our prediction, based on DE421, is well suited for acquisition, but is not a full model of earth orientation, etc.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residuals have </a:t>
            </a:r>
            <a:r>
              <a:rPr lang="en-US" sz="1600" dirty="0">
                <a:solidFill>
                  <a:srgbClr val="DABDFC"/>
                </a:solidFill>
              </a:rPr>
              <a:t>offset </a:t>
            </a:r>
            <a:r>
              <a:rPr lang="en-US" sz="1600" dirty="0"/>
              <a:t>and </a:t>
            </a:r>
            <a:r>
              <a:rPr lang="en-US" sz="1600" dirty="0">
                <a:solidFill>
                  <a:srgbClr val="DABDFC"/>
                </a:solidFill>
              </a:rPr>
              <a:t>trend</a:t>
            </a:r>
            <a:r>
              <a:rPr lang="en-US" sz="1600" dirty="0"/>
              <a:t>, but linear over short periods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Cycling through reflectors shows lunar orientation offset…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…but </a:t>
            </a:r>
            <a:r>
              <a:rPr lang="en-US" sz="1800" dirty="0">
                <a:solidFill>
                  <a:srgbClr val="97FB97"/>
                </a:solidFill>
              </a:rPr>
              <a:t>no excess scatter</a:t>
            </a: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sz="1600" dirty="0">
                <a:solidFill>
                  <a:srgbClr val="FBFB11"/>
                </a:solidFill>
              </a:rPr>
              <a:t>~2 mm error estimates look okay</a:t>
            </a:r>
          </a:p>
        </p:txBody>
      </p:sp>
      <p:pic>
        <p:nvPicPr>
          <p:cNvPr id="239621" name="Picture 5" descr="080218-resid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-76200" y="1147763"/>
            <a:ext cx="6700838" cy="5329237"/>
          </a:xfrm>
        </p:spPr>
      </p:pic>
      <p:pic>
        <p:nvPicPr>
          <p:cNvPr id="239624" name="Picture 8" descr="080218-resid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6200" y="1219200"/>
            <a:ext cx="3370263" cy="260508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2010.12.10</a:t>
            </a: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LLR Analysis Workshop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7AEEC-17C5-B04F-9E37-86C7E1E2F68B}" type="slidenum">
              <a:rPr lang="en-US"/>
              <a:pPr/>
              <a:t>19</a:t>
            </a:fld>
            <a:endParaRPr lang="en-US"/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sz="3200"/>
              <a:t>Residuals from Prediction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629400" y="3810000"/>
            <a:ext cx="2514600" cy="2743200"/>
          </a:xfrm>
        </p:spPr>
        <p:txBody>
          <a:bodyPr/>
          <a:lstStyle/>
          <a:p>
            <a:r>
              <a:rPr lang="en-US" sz="1800" dirty="0"/>
              <a:t>Same story with four reflectors</a:t>
            </a:r>
          </a:p>
          <a:p>
            <a:r>
              <a:rPr lang="en-US" sz="1800" dirty="0"/>
              <a:t>Today’s best models </a:t>
            </a:r>
            <a:r>
              <a:rPr lang="en-US" sz="1800" dirty="0">
                <a:solidFill>
                  <a:srgbClr val="DABDFC"/>
                </a:solidFill>
              </a:rPr>
              <a:t>do not </a:t>
            </a:r>
            <a:r>
              <a:rPr lang="en-US" sz="1800" dirty="0"/>
              <a:t>produce </a:t>
            </a:r>
            <a:r>
              <a:rPr lang="en-US" sz="1800" dirty="0">
                <a:solidFill>
                  <a:srgbClr val="DABDFC"/>
                </a:solidFill>
                <a:sym typeface="Symbol" charset="2"/>
              </a:rPr>
              <a:t></a:t>
            </a:r>
            <a:r>
              <a:rPr lang="en-US" sz="1800" baseline="30000" dirty="0">
                <a:solidFill>
                  <a:srgbClr val="DABDFC"/>
                </a:solidFill>
                <a:sym typeface="Symbol" charset="2"/>
              </a:rPr>
              <a:t>2</a:t>
            </a:r>
            <a:r>
              <a:rPr lang="en-US" sz="1800" dirty="0">
                <a:solidFill>
                  <a:srgbClr val="DABDFC"/>
                </a:solidFill>
                <a:sym typeface="Symbol" charset="2"/>
              </a:rPr>
              <a:t>=1</a:t>
            </a:r>
            <a:r>
              <a:rPr lang="en-US" sz="1800" dirty="0">
                <a:sym typeface="Symbol" charset="2"/>
              </a:rPr>
              <a:t>, so not yet able to assess possible error sources</a:t>
            </a:r>
            <a:r>
              <a:rPr lang="en-US" sz="1800" dirty="0"/>
              <a:t> </a:t>
            </a:r>
          </a:p>
        </p:txBody>
      </p:sp>
      <p:pic>
        <p:nvPicPr>
          <p:cNvPr id="241677" name="Picture 13" descr="080924-resid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066800"/>
            <a:ext cx="6491288" cy="5132388"/>
          </a:xfrm>
        </p:spPr>
      </p:pic>
      <p:pic>
        <p:nvPicPr>
          <p:cNvPr id="241672" name="Picture 8" descr="080924-resid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22925" y="1066800"/>
            <a:ext cx="3368675" cy="2589213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2010.12.10</a:t>
            </a:r>
            <a:endParaRPr lang="en-US"/>
          </a:p>
        </p:txBody>
      </p:sp>
      <p:sp>
        <p:nvSpPr>
          <p:cNvPr id="501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LLR Analysis Workshop</a:t>
            </a:r>
            <a:endParaRPr lang="en-US"/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790017-08F6-E544-9874-214727BAD988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>
                <a:ea typeface="+mj-ea"/>
                <a:cs typeface="+mj-cs"/>
              </a:rPr>
              <a:t>LLR through the decades</a:t>
            </a:r>
          </a:p>
        </p:txBody>
      </p:sp>
      <p:sp>
        <p:nvSpPr>
          <p:cNvPr id="50182" name="Text Box 5"/>
          <p:cNvSpPr txBox="1">
            <a:spLocks noChangeArrowheads="1"/>
          </p:cNvSpPr>
          <p:nvPr/>
        </p:nvSpPr>
        <p:spPr bwMode="auto">
          <a:xfrm>
            <a:off x="152400" y="685800"/>
            <a:ext cx="10827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0" dirty="0">
                <a:solidFill>
                  <a:srgbClr val="FFFFFF"/>
                </a:solidFill>
              </a:rPr>
              <a:t>Previously</a:t>
            </a:r>
          </a:p>
          <a:p>
            <a:pPr algn="l"/>
            <a:r>
              <a:rPr lang="en-US" sz="1400" i="0" dirty="0">
                <a:solidFill>
                  <a:srgbClr val="FFFFFF"/>
                </a:solidFill>
              </a:rPr>
              <a:t>200 </a:t>
            </a:r>
            <a:r>
              <a:rPr lang="en-US" sz="1400" dirty="0">
                <a:solidFill>
                  <a:srgbClr val="FFFFFF"/>
                </a:solidFill>
              </a:rPr>
              <a:t>meters</a:t>
            </a:r>
            <a:endParaRPr lang="en-US" sz="1400" i="0" dirty="0">
              <a:solidFill>
                <a:srgbClr val="FFFFFF"/>
              </a:solidFill>
            </a:endParaRPr>
          </a:p>
        </p:txBody>
      </p:sp>
      <p:pic>
        <p:nvPicPr>
          <p:cNvPr id="66571" name="Picture 11" descr="accuracy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96988" y="990600"/>
            <a:ext cx="7313612" cy="5484813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Selected residuals, 0.1 ns RSS applied</a:t>
            </a:r>
            <a:endParaRPr lang="en-US" dirty="0"/>
          </a:p>
        </p:txBody>
      </p:sp>
      <p:pic>
        <p:nvPicPr>
          <p:cNvPr id="10" name="Content Placeholder 9" descr="part_rss_rec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2010.12.10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LLR Analysis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EA4775-833C-404D-91AC-F5D04E5FCF7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500314" y="6193904"/>
            <a:ext cx="2177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Residuals from JPL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Selected Residuals, nominal uncertainties</a:t>
            </a:r>
            <a:endParaRPr lang="en-US" dirty="0"/>
          </a:p>
        </p:txBody>
      </p:sp>
      <p:pic>
        <p:nvPicPr>
          <p:cNvPr id="7" name="Content Placeholder 6" descr="dac_adj_rec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2010.12.10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LLR Analysis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FF8970-66DF-BE4F-8E2F-99DCC9145CA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00314" y="6193904"/>
            <a:ext cx="2177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Residuals from JPL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evidence for internal consistency</a:t>
            </a:r>
            <a:endParaRPr lang="en-US" dirty="0"/>
          </a:p>
        </p:txBody>
      </p:sp>
      <p:pic>
        <p:nvPicPr>
          <p:cNvPr id="7" name="Content Placeholder 6" descr="hnvr_600-942_rec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2010.12.10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LLR Analysis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FF8970-66DF-BE4F-8E2F-99DCC9145CA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6868124" y="3589355"/>
            <a:ext cx="1101492" cy="158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6865016" y="4519235"/>
            <a:ext cx="1101492" cy="158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6861908" y="5280661"/>
            <a:ext cx="1101492" cy="158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2010.12.10</a:t>
            </a:r>
            <a:endParaRPr lang="en-US"/>
          </a:p>
        </p:txBody>
      </p:sp>
      <p:sp>
        <p:nvSpPr>
          <p:cNvPr id="10445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LLR Analysis Workshop</a:t>
            </a:r>
            <a:endParaRPr lang="en-US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2FFC82-2BCE-784D-8321-D17B4D2BFAAA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ea typeface="+mj-ea"/>
                <a:cs typeface="+mj-cs"/>
              </a:rPr>
              <a:t>Lunokhod</a:t>
            </a:r>
            <a:r>
              <a:rPr lang="en-US" sz="3600" dirty="0" smtClean="0">
                <a:ea typeface="+mj-ea"/>
                <a:cs typeface="+mj-cs"/>
              </a:rPr>
              <a:t> 1 Position Determination</a:t>
            </a:r>
            <a:endParaRPr lang="en-US" sz="3600" dirty="0">
              <a:ea typeface="+mj-ea"/>
              <a:cs typeface="+mj-cs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914400"/>
            <a:ext cx="43434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>
                <a:ea typeface="+mn-ea"/>
                <a:cs typeface="+mn-cs"/>
              </a:rPr>
              <a:t>Based on a few months of observation at a limited sampling of librations, we have a centimeter-level position determination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Error ellipses are 1</a:t>
            </a: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ea typeface="+mn-ea"/>
                <a:cs typeface="+mn-cs"/>
                <a:sym typeface="Symbol" charset="2"/>
              </a:rPr>
              <a:t>, 2, 3</a:t>
            </a:r>
          </a:p>
          <a:p>
            <a:pPr eaLnBrk="1" hangingPunct="1">
              <a:defRPr/>
            </a:pPr>
            <a:r>
              <a:rPr lang="en-US" sz="2000" dirty="0">
                <a:ea typeface="+mn-ea"/>
                <a:cs typeface="+mn-cs"/>
                <a:sym typeface="Symbol" charset="2"/>
              </a:rPr>
              <a:t>Best-fit position, in DE421 Principal-Axis coordinates:</a:t>
            </a:r>
          </a:p>
          <a:p>
            <a:pPr lvl="1" eaLnBrk="1" hangingPunct="1">
              <a:defRPr/>
            </a:pPr>
            <a:r>
              <a:rPr lang="en-US" sz="1800" dirty="0" err="1">
                <a:solidFill>
                  <a:srgbClr val="DABDFC"/>
                </a:solidFill>
              </a:rPr>
              <a:t>r</a:t>
            </a:r>
            <a:r>
              <a:rPr lang="en-US" sz="1800" dirty="0">
                <a:solidFill>
                  <a:srgbClr val="DABDFC"/>
                </a:solidFill>
              </a:rPr>
              <a:t> = 1734928.72</a:t>
            </a:r>
          </a:p>
          <a:p>
            <a:pPr lvl="1" eaLnBrk="1" hangingPunct="1">
              <a:defRPr/>
            </a:pPr>
            <a:r>
              <a:rPr lang="en-US" sz="1800" dirty="0">
                <a:solidFill>
                  <a:srgbClr val="DABDFC"/>
                </a:solidFill>
              </a:rPr>
              <a:t>lat = 38.3330784</a:t>
            </a:r>
            <a:r>
              <a:rPr lang="en-US" sz="1800" dirty="0">
                <a:solidFill>
                  <a:srgbClr val="DABDFC"/>
                </a:solidFill>
                <a:sym typeface="Symbol" charset="2"/>
              </a:rPr>
              <a:t></a:t>
            </a:r>
            <a:endParaRPr lang="en-US" sz="1800" dirty="0">
              <a:solidFill>
                <a:srgbClr val="DABDFC"/>
              </a:solidFill>
            </a:endParaRPr>
          </a:p>
          <a:p>
            <a:pPr lvl="1" eaLnBrk="1" hangingPunct="1">
              <a:defRPr/>
            </a:pPr>
            <a:r>
              <a:rPr lang="en-US" sz="1800" dirty="0" err="1">
                <a:solidFill>
                  <a:srgbClr val="DABDFC"/>
                </a:solidFill>
              </a:rPr>
              <a:t>lon</a:t>
            </a:r>
            <a:r>
              <a:rPr lang="en-US" sz="1800" dirty="0">
                <a:solidFill>
                  <a:srgbClr val="DABDFC"/>
                </a:solidFill>
              </a:rPr>
              <a:t> = </a:t>
            </a:r>
            <a:r>
              <a:rPr lang="en-US" sz="1800" dirty="0">
                <a:solidFill>
                  <a:srgbClr val="DABDFC"/>
                </a:solidFill>
                <a:sym typeface="Symbol" charset="2"/>
              </a:rPr>
              <a:t>-35.036674</a:t>
            </a:r>
          </a:p>
          <a:p>
            <a:pPr eaLnBrk="1" hangingPunct="1">
              <a:defRPr/>
            </a:pPr>
            <a:r>
              <a:rPr lang="en-US" sz="2000" dirty="0">
                <a:ea typeface="+mn-ea"/>
                <a:cs typeface="+mn-cs"/>
              </a:rPr>
              <a:t>Location of L1 makes it especially </a:t>
            </a:r>
            <a:r>
              <a:rPr lang="en-US" sz="2000" dirty="0">
                <a:solidFill>
                  <a:srgbClr val="97FB97"/>
                </a:solidFill>
                <a:ea typeface="+mn-ea"/>
                <a:cs typeface="+mn-cs"/>
              </a:rPr>
              <a:t>valuable for science</a:t>
            </a:r>
            <a:endParaRPr lang="en-US" sz="2000" dirty="0">
              <a:ea typeface="+mn-ea"/>
              <a:cs typeface="+mn-cs"/>
            </a:endParaRPr>
          </a:p>
        </p:txBody>
      </p:sp>
      <p:pic>
        <p:nvPicPr>
          <p:cNvPr id="104455" name="Picture 8" descr="fig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939800"/>
            <a:ext cx="4470400" cy="431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2010.12.10</a:t>
            </a:r>
            <a:endParaRPr lang="en-US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LLR Analysis Workshop</a:t>
            </a:r>
            <a:endParaRPr lang="en-US"/>
          </a:p>
        </p:txBody>
      </p:sp>
      <p:sp>
        <p:nvSpPr>
          <p:cNvPr id="5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A03E2-071E-6842-A328-D63BD7A4794E}" type="slidenum">
              <a:rPr lang="en-US"/>
              <a:pPr/>
              <a:t>24</a:t>
            </a:fld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/>
              <a:t>Potential Impact on Science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14400"/>
            <a:ext cx="4267200" cy="4876800"/>
          </a:xfrm>
        </p:spPr>
        <p:txBody>
          <a:bodyPr/>
          <a:lstStyle/>
          <a:p>
            <a:r>
              <a:rPr lang="en-US" sz="1800" dirty="0" smtClean="0"/>
              <a:t>L1 is the </a:t>
            </a:r>
            <a:r>
              <a:rPr lang="en-US" sz="1800" dirty="0" smtClean="0">
                <a:solidFill>
                  <a:srgbClr val="DABDFC"/>
                </a:solidFill>
              </a:rPr>
              <a:t>farthest reflector </a:t>
            </a:r>
            <a:r>
              <a:rPr lang="en-US" sz="1800" dirty="0" smtClean="0"/>
              <a:t>from the apparent lunar center</a:t>
            </a:r>
          </a:p>
          <a:p>
            <a:r>
              <a:rPr lang="en-US" sz="1800" dirty="0" smtClean="0"/>
              <a:t>Offers </a:t>
            </a:r>
            <a:r>
              <a:rPr lang="en-US" sz="1800" dirty="0" smtClean="0">
                <a:solidFill>
                  <a:srgbClr val="DABDFC"/>
                </a:solidFill>
              </a:rPr>
              <a:t>best leverage </a:t>
            </a:r>
            <a:r>
              <a:rPr lang="en-US" sz="1800" dirty="0" smtClean="0"/>
              <a:t>on libration determination</a:t>
            </a:r>
          </a:p>
          <a:p>
            <a:pPr lvl="1"/>
            <a:r>
              <a:rPr lang="en-US" sz="1600" dirty="0" smtClean="0"/>
              <a:t>key for </a:t>
            </a:r>
            <a:r>
              <a:rPr lang="en-US" sz="1600" dirty="0" err="1" smtClean="0"/>
              <a:t>C.o.M</a:t>
            </a:r>
            <a:r>
              <a:rPr lang="en-US" sz="1600" dirty="0" smtClean="0"/>
              <a:t>. motion </a:t>
            </a:r>
            <a:r>
              <a:rPr lang="en-US" sz="1600" dirty="0" err="1" smtClean="0">
                <a:sym typeface="Symbol" charset="2"/>
              </a:rPr>
              <a:t></a:t>
            </a:r>
            <a:r>
              <a:rPr lang="en-US" sz="1600" dirty="0" smtClean="0">
                <a:sym typeface="Symbol" charset="2"/>
              </a:rPr>
              <a:t> </a:t>
            </a:r>
            <a:r>
              <a:rPr lang="en-US" sz="1600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 charset="2"/>
              </a:rPr>
              <a:t>gravity</a:t>
            </a:r>
          </a:p>
          <a:p>
            <a:pPr lvl="1"/>
            <a:r>
              <a:rPr lang="en-US" sz="1600" dirty="0" smtClean="0">
                <a:sym typeface="Symbol" charset="2"/>
              </a:rPr>
              <a:t>also for </a:t>
            </a:r>
            <a:r>
              <a:rPr lang="en-US" sz="1600" dirty="0" smtClean="0">
                <a:solidFill>
                  <a:srgbClr val="FAC090"/>
                </a:solidFill>
                <a:sym typeface="Symbol" charset="2"/>
              </a:rPr>
              <a:t>lunar interior </a:t>
            </a:r>
            <a:r>
              <a:rPr lang="en-US" sz="1600" dirty="0" smtClean="0">
                <a:sym typeface="Symbol" charset="2"/>
              </a:rPr>
              <a:t>study</a:t>
            </a:r>
            <a:endParaRPr lang="en-US" sz="1800" dirty="0" smtClean="0">
              <a:solidFill>
                <a:srgbClr val="DABDFC"/>
              </a:solidFill>
              <a:sym typeface="Symbol" charset="2"/>
            </a:endParaRPr>
          </a:p>
          <a:p>
            <a:r>
              <a:rPr lang="en-US" sz="1800" dirty="0" smtClean="0"/>
              <a:t>Unlike Apollo reflectors, L1 (and L2) offer </a:t>
            </a:r>
            <a:r>
              <a:rPr lang="en-US" sz="1800" i="1" dirty="0" smtClean="0">
                <a:solidFill>
                  <a:srgbClr val="CCFFCC"/>
                </a:solidFill>
              </a:rPr>
              <a:t>both</a:t>
            </a:r>
            <a:r>
              <a:rPr lang="en-US" sz="1800" dirty="0" smtClean="0">
                <a:solidFill>
                  <a:srgbClr val="CCFFCC"/>
                </a:solidFill>
              </a:rPr>
              <a:t> </a:t>
            </a:r>
            <a:r>
              <a:rPr lang="en-US" sz="1800" dirty="0" smtClean="0"/>
              <a:t>latitude and longitude libration sensitivity</a:t>
            </a:r>
          </a:p>
          <a:p>
            <a:r>
              <a:rPr lang="en-US" sz="1800" dirty="0" smtClean="0"/>
              <a:t>More reflectors probe </a:t>
            </a:r>
            <a:r>
              <a:rPr lang="en-US" sz="1800" dirty="0" smtClean="0">
                <a:solidFill>
                  <a:srgbClr val="DABDFC"/>
                </a:solidFill>
              </a:rPr>
              <a:t>tidal deformation</a:t>
            </a:r>
            <a:endParaRPr lang="en-US" sz="1800" dirty="0" smtClean="0"/>
          </a:p>
        </p:txBody>
      </p:sp>
      <p:pic>
        <p:nvPicPr>
          <p:cNvPr id="21509" name="Picture 5" descr="reflector-po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19638" y="1066800"/>
            <a:ext cx="4424362" cy="4606925"/>
          </a:xfrm>
        </p:spPr>
      </p:pic>
      <p:graphicFrame>
        <p:nvGraphicFramePr>
          <p:cNvPr id="21580" name="Group 76"/>
          <p:cNvGraphicFramePr>
            <a:graphicFrameLocks noGrp="1"/>
          </p:cNvGraphicFramePr>
          <p:nvPr/>
        </p:nvGraphicFramePr>
        <p:xfrm>
          <a:off x="76200" y="4445000"/>
          <a:ext cx="4572000" cy="2042159"/>
        </p:xfrm>
        <a:graphic>
          <a:graphicData uri="http://schemas.openxmlformats.org/drawingml/2006/table">
            <a:tbl>
              <a:tblPr/>
              <a:tblGrid>
                <a:gridCol w="914400"/>
                <a:gridCol w="914400"/>
                <a:gridCol w="914400"/>
                <a:gridCol w="914400"/>
                <a:gridCol w="914400"/>
              </a:tblGrid>
              <a:tr h="16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Reflector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  <a:sym typeface="Symbol" charset="2"/>
                        </a:rPr>
                        <a:t>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  <a:sym typeface="Symbol" charset="2"/>
                        </a:rPr>
                        <a:t> from center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libration sensitiv.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longitude  sensitiv.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latitude sensitiv.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A11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59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23.5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  <a:sym typeface="Symbol" charset="2"/>
                        </a:rPr>
                        <a:t>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59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0.40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59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0.40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59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5923"/>
                    </a:solidFill>
                  </a:tcPr>
                </a:tc>
              </a:tr>
              <a:tr h="16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A14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59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17.9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  <a:sym typeface="Symbol" charset="2"/>
                        </a:rPr>
                        <a:t>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59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0.31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59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59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5923"/>
                    </a:solidFill>
                  </a:tcPr>
                </a:tc>
              </a:tr>
              <a:tr h="16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A15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59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26.4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  <a:sym typeface="Symbol" charset="2"/>
                        </a:rPr>
                        <a:t>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59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0.44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59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59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0.44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5923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L1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61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50.0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  <a:sym typeface="Symbol" charset="2"/>
                        </a:rPr>
                        <a:t>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61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0.77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61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0.45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61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0.51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6196"/>
                    </a:solidFill>
                  </a:tcPr>
                </a:tc>
              </a:tr>
              <a:tr h="16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L2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08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39.5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  <a:sym typeface="Symbol" charset="2"/>
                        </a:rPr>
                        <a:t>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08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0.63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08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0.46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08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0.37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085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4" descr="gravimeter.jpg"/>
          <p:cNvPicPr>
            <a:picLocks noChangeAspect="1"/>
          </p:cNvPicPr>
          <p:nvPr/>
        </p:nvPicPr>
        <p:blipFill>
          <a:blip r:embed="rId3"/>
          <a:srcRect l="-16715" r="-16715"/>
          <a:stretch>
            <a:fillRect/>
          </a:stretch>
        </p:blipFill>
        <p:spPr bwMode="auto">
          <a:xfrm>
            <a:off x="2938151" y="1366956"/>
            <a:ext cx="3255021" cy="3647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2010.12.10</a:t>
            </a:r>
            <a:endParaRPr lang="en-US"/>
          </a:p>
        </p:txBody>
      </p:sp>
      <p:sp>
        <p:nvSpPr>
          <p:cNvPr id="8397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LLR Analysis Workshop</a:t>
            </a:r>
            <a:endParaRPr lang="en-US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74E9E3-5B30-754B-9EE3-B6FECB8F7BE1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>
                <a:ea typeface="+mj-ea"/>
                <a:cs typeface="+mj-cs"/>
              </a:rPr>
              <a:t>Superconducting Gravimeter Installed</a:t>
            </a:r>
          </a:p>
        </p:txBody>
      </p:sp>
      <p:sp>
        <p:nvSpPr>
          <p:cNvPr id="24269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5029200"/>
            <a:ext cx="8229600" cy="137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>
                <a:ea typeface="+mn-ea"/>
                <a:cs typeface="+mn-cs"/>
              </a:rPr>
              <a:t>We care about millimeter displacements of floppy Earth crust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/>
              <a:t>gravimeter has </a:t>
            </a:r>
            <a:r>
              <a:rPr lang="en-US" sz="1800">
                <a:solidFill>
                  <a:srgbClr val="FBFB11"/>
                </a:solidFill>
              </a:rPr>
              <a:t>sub-millimeter</a:t>
            </a:r>
            <a:r>
              <a:rPr lang="en-US" sz="1800"/>
              <a:t> height sensitivity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>
                <a:ea typeface="+mn-ea"/>
                <a:cs typeface="+mn-cs"/>
              </a:rPr>
              <a:t>Will help us characterize tides, measure loading of crust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i="1">
                <a:solidFill>
                  <a:srgbClr val="97FB97"/>
                </a:solidFill>
              </a:rPr>
              <a:t>fight gravity with gravity!</a:t>
            </a:r>
            <a:endParaRPr lang="en-US" sz="1800"/>
          </a:p>
        </p:txBody>
      </p:sp>
      <p:pic>
        <p:nvPicPr>
          <p:cNvPr id="8" name="Picture 7" descr="month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278" y="1353937"/>
            <a:ext cx="7315444" cy="365772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2010.12.10</a:t>
            </a:r>
            <a:endParaRPr lang="en-US"/>
          </a:p>
        </p:txBody>
      </p:sp>
      <p:sp>
        <p:nvSpPr>
          <p:cNvPr id="880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LLR Analysis Workshop</a:t>
            </a:r>
            <a:endParaRPr lang="en-US"/>
          </a:p>
        </p:txBody>
      </p:sp>
      <p:sp>
        <p:nvSpPr>
          <p:cNvPr id="880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D244FA-A6E7-824B-BE8E-6AEA62B5FBDD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>
                <a:ea typeface="+mj-ea"/>
                <a:cs typeface="+mj-cs"/>
              </a:rPr>
              <a:t>EarthScope GPS Pitching In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343400"/>
            <a:ext cx="82296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>
                <a:ea typeface="+mn-ea"/>
                <a:cs typeface="+mn-cs"/>
              </a:rPr>
              <a:t>The NSF-funded </a:t>
            </a:r>
            <a:r>
              <a:rPr lang="en-US" sz="1800" dirty="0">
                <a:solidFill>
                  <a:schemeClr val="accent5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Plate Boundary Observatory </a:t>
            </a:r>
            <a:r>
              <a:rPr lang="en-US" sz="1800" dirty="0">
                <a:ea typeface="+mn-ea"/>
                <a:cs typeface="+mn-cs"/>
              </a:rPr>
              <a:t>(part of </a:t>
            </a:r>
            <a:r>
              <a:rPr lang="en-US" sz="1800" dirty="0" err="1">
                <a:ea typeface="+mn-ea"/>
                <a:cs typeface="+mn-cs"/>
              </a:rPr>
              <a:t>EarthScope</a:t>
            </a:r>
            <a:r>
              <a:rPr lang="en-US" sz="1800" dirty="0">
                <a:ea typeface="+mn-ea"/>
                <a:cs typeface="+mn-cs"/>
              </a:rPr>
              <a:t>) installed a </a:t>
            </a:r>
            <a:r>
              <a:rPr lang="en-US" sz="1800" dirty="0">
                <a:solidFill>
                  <a:srgbClr val="FBFB11"/>
                </a:solidFill>
                <a:ea typeface="+mn-ea"/>
                <a:cs typeface="+mn-cs"/>
              </a:rPr>
              <a:t>GPS station</a:t>
            </a:r>
            <a:r>
              <a:rPr lang="en-US" sz="1800" dirty="0">
                <a:ea typeface="+mn-ea"/>
                <a:cs typeface="+mn-cs"/>
              </a:rPr>
              <a:t> 2.5 km away from APOLLO</a:t>
            </a:r>
          </a:p>
          <a:p>
            <a:pPr eaLnBrk="1" hangingPunct="1">
              <a:defRPr/>
            </a:pPr>
            <a:r>
              <a:rPr lang="en-US" sz="1800" dirty="0">
                <a:ea typeface="+mn-ea"/>
                <a:cs typeface="+mn-cs"/>
              </a:rPr>
              <a:t>Resolution in monthly interval is </a:t>
            </a:r>
            <a:r>
              <a:rPr lang="en-US" sz="1800" dirty="0">
                <a:solidFill>
                  <a:srgbClr val="97FB97"/>
                </a:solidFill>
                <a:ea typeface="+mn-ea"/>
                <a:cs typeface="+mn-cs"/>
              </a:rPr>
              <a:t>0.3 mm</a:t>
            </a:r>
            <a:r>
              <a:rPr lang="en-US" sz="1800" dirty="0">
                <a:ea typeface="+mn-ea"/>
                <a:cs typeface="+mn-cs"/>
              </a:rPr>
              <a:t> horizontal, </a:t>
            </a:r>
            <a:r>
              <a:rPr lang="en-US" sz="1800" dirty="0">
                <a:solidFill>
                  <a:srgbClr val="97FB97"/>
                </a:solidFill>
                <a:ea typeface="+mn-ea"/>
                <a:cs typeface="+mn-cs"/>
              </a:rPr>
              <a:t>1.2 mm</a:t>
            </a:r>
            <a:r>
              <a:rPr lang="en-US" sz="1800" dirty="0">
                <a:ea typeface="+mn-ea"/>
                <a:cs typeface="+mn-cs"/>
              </a:rPr>
              <a:t> vertical</a:t>
            </a:r>
          </a:p>
          <a:p>
            <a:pPr eaLnBrk="1" hangingPunct="1">
              <a:defRPr/>
            </a:pPr>
            <a:r>
              <a:rPr lang="en-US" sz="1800" dirty="0">
                <a:ea typeface="+mn-ea"/>
                <a:cs typeface="+mn-cs"/>
              </a:rPr>
              <a:t>Will help constrain crust motion, loading phenomena</a:t>
            </a:r>
          </a:p>
        </p:txBody>
      </p:sp>
      <p:pic>
        <p:nvPicPr>
          <p:cNvPr id="88071" name="Picture 4" descr="ne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1413" y="1676400"/>
            <a:ext cx="685958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APOLLO has delivered LLR into a </a:t>
            </a:r>
            <a:r>
              <a:rPr lang="en-US" dirty="0" smtClean="0">
                <a:solidFill>
                  <a:srgbClr val="DABDFC"/>
                </a:solidFill>
              </a:rPr>
              <a:t>new signal regime</a:t>
            </a:r>
          </a:p>
          <a:p>
            <a:r>
              <a:rPr lang="en-US" dirty="0" smtClean="0"/>
              <a:t>By our internal checks, we see </a:t>
            </a:r>
            <a:r>
              <a:rPr lang="en-US" dirty="0" smtClean="0">
                <a:solidFill>
                  <a:srgbClr val="DABDFC"/>
                </a:solidFill>
              </a:rPr>
              <a:t>no excess scatter </a:t>
            </a:r>
            <a:r>
              <a:rPr lang="en-US" dirty="0" smtClean="0"/>
              <a:t>beyond that predicted by our random uncertainty estimates</a:t>
            </a:r>
          </a:p>
          <a:p>
            <a:r>
              <a:rPr lang="en-US" dirty="0" smtClean="0"/>
              <a:t>The ability of the JPL model to reduce scatter as a function of weighting further indicates data integrity</a:t>
            </a:r>
          </a:p>
          <a:p>
            <a:pPr lvl="1"/>
            <a:r>
              <a:rPr lang="en-US" dirty="0" smtClean="0"/>
              <a:t>the </a:t>
            </a:r>
            <a:r>
              <a:rPr lang="en-US" i="1" dirty="0" smtClean="0">
                <a:solidFill>
                  <a:srgbClr val="DABDFC"/>
                </a:solidFill>
              </a:rPr>
              <a:t>physical</a:t>
            </a:r>
            <a:r>
              <a:rPr lang="en-US" dirty="0" smtClean="0">
                <a:solidFill>
                  <a:srgbClr val="DABDFC"/>
                </a:solidFill>
              </a:rPr>
              <a:t> model </a:t>
            </a:r>
            <a:r>
              <a:rPr lang="en-US" dirty="0" smtClean="0"/>
              <a:t>is capable of adjusting lunar orientation appropriately</a:t>
            </a:r>
          </a:p>
          <a:p>
            <a:r>
              <a:rPr lang="en-US" dirty="0" smtClean="0"/>
              <a:t>APOLLO </a:t>
            </a:r>
            <a:r>
              <a:rPr lang="en-US" dirty="0" err="1" smtClean="0"/>
              <a:t>systematics</a:t>
            </a:r>
            <a:r>
              <a:rPr lang="en-US" dirty="0" smtClean="0"/>
              <a:t> are not excluded, just constrained</a:t>
            </a:r>
          </a:p>
          <a:p>
            <a:r>
              <a:rPr lang="en-US" dirty="0" smtClean="0"/>
              <a:t>Supplemental </a:t>
            </a:r>
            <a:r>
              <a:rPr lang="en-US" dirty="0" smtClean="0">
                <a:solidFill>
                  <a:srgbClr val="DABDFC"/>
                </a:solidFill>
              </a:rPr>
              <a:t>site metrology </a:t>
            </a:r>
            <a:r>
              <a:rPr lang="en-US" dirty="0" smtClean="0"/>
              <a:t>may enhance our ability to model the LLR range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2010.12.10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LLR Analysis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FF8970-66DF-BE4F-8E2F-99DCC9145CA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2010.12.10</a:t>
            </a:r>
            <a:endParaRPr lang="en-US"/>
          </a:p>
        </p:txBody>
      </p:sp>
      <p:sp>
        <p:nvSpPr>
          <p:cNvPr id="52227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LLR Analysis Workshop</a:t>
            </a:r>
            <a:endParaRPr lang="en-US"/>
          </a:p>
        </p:txBody>
      </p:sp>
      <p:sp>
        <p:nvSpPr>
          <p:cNvPr id="5222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BC8A9D-CA1E-F14C-AC59-56AEA3E258DA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2229" name="Rectangle 13"/>
          <p:cNvSpPr>
            <a:spLocks noChangeArrowheads="1"/>
          </p:cNvSpPr>
          <p:nvPr/>
        </p:nvSpPr>
        <p:spPr bwMode="auto">
          <a:xfrm>
            <a:off x="304800" y="1143000"/>
            <a:ext cx="2514600" cy="4724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>
                <a:ea typeface="+mj-ea"/>
                <a:cs typeface="+mj-cs"/>
              </a:rPr>
              <a:t>APOLLO: the next big thing in LLR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581400" y="1295400"/>
            <a:ext cx="55626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>
                <a:ea typeface="+mn-ea"/>
                <a:cs typeface="+mn-cs"/>
              </a:rPr>
              <a:t>APOLLO offers order-of-magnitude improvements to LLR by:</a:t>
            </a:r>
          </a:p>
          <a:p>
            <a:pPr lvl="1" eaLnBrk="1" hangingPunct="1">
              <a:defRPr/>
            </a:pPr>
            <a:r>
              <a:rPr lang="en-US" sz="2000"/>
              <a:t>Using a 3.5 meter telescope</a:t>
            </a:r>
          </a:p>
          <a:p>
            <a:pPr lvl="1" eaLnBrk="1" hangingPunct="1">
              <a:defRPr/>
            </a:pPr>
            <a:r>
              <a:rPr lang="en-US" sz="2000"/>
              <a:t>Operating at 20 pulses/sec</a:t>
            </a:r>
          </a:p>
          <a:p>
            <a:pPr lvl="1" eaLnBrk="1" hangingPunct="1">
              <a:defRPr/>
            </a:pPr>
            <a:r>
              <a:rPr lang="en-US" sz="2000"/>
              <a:t>Using advanced detector technology</a:t>
            </a:r>
          </a:p>
          <a:p>
            <a:pPr lvl="1" eaLnBrk="1" hangingPunct="1">
              <a:defRPr/>
            </a:pPr>
            <a:r>
              <a:rPr lang="en-US" sz="2000"/>
              <a:t>Gathering multiple photons/shot</a:t>
            </a:r>
          </a:p>
          <a:p>
            <a:pPr lvl="2" eaLnBrk="1" hangingPunct="1">
              <a:defRPr/>
            </a:pPr>
            <a:r>
              <a:rPr lang="en-US" sz="1800"/>
              <a:t>Achieving </a:t>
            </a:r>
            <a:r>
              <a:rPr lang="en-US" sz="1800">
                <a:solidFill>
                  <a:srgbClr val="97FB97"/>
                </a:solidFill>
              </a:rPr>
              <a:t>millimeter</a:t>
            </a:r>
            <a:r>
              <a:rPr lang="en-US" sz="1800"/>
              <a:t> range precision</a:t>
            </a:r>
          </a:p>
          <a:p>
            <a:pPr lvl="1" eaLnBrk="1" hangingPunct="1">
              <a:defRPr/>
            </a:pPr>
            <a:r>
              <a:rPr lang="en-US" sz="2000"/>
              <a:t>Tightly integrating experiment and analysis</a:t>
            </a:r>
          </a:p>
          <a:p>
            <a:pPr lvl="1" eaLnBrk="1" hangingPunct="1">
              <a:defRPr/>
            </a:pPr>
            <a:r>
              <a:rPr lang="en-US" sz="2000"/>
              <a:t>Having the best acronym</a:t>
            </a:r>
          </a:p>
          <a:p>
            <a:pPr lvl="2" eaLnBrk="1" hangingPunct="1">
              <a:defRPr/>
            </a:pPr>
            <a:r>
              <a:rPr lang="en-US" sz="1800"/>
              <a:t>funded by NASA &amp; NSF</a:t>
            </a:r>
          </a:p>
        </p:txBody>
      </p:sp>
      <p:pic>
        <p:nvPicPr>
          <p:cNvPr id="52232" name="Picture 12" descr="apollo-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95400"/>
            <a:ext cx="2220913" cy="437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2010.12.10</a:t>
            </a:r>
            <a:endParaRPr lang="en-US"/>
          </a:p>
        </p:txBody>
      </p:sp>
      <p:sp>
        <p:nvSpPr>
          <p:cNvPr id="542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LLR Analysis Workshop</a:t>
            </a:r>
            <a:endParaRPr lang="en-US"/>
          </a:p>
        </p:txBody>
      </p:sp>
      <p:sp>
        <p:nvSpPr>
          <p:cNvPr id="542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82B1CD-0FDA-594A-9EFF-3564196886D2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The APOLLO Collaboration</a:t>
            </a:r>
          </a:p>
        </p:txBody>
      </p:sp>
      <p:sp>
        <p:nvSpPr>
          <p:cNvPr id="54278" name="Text Box 3"/>
          <p:cNvSpPr txBox="1">
            <a:spLocks noChangeArrowheads="1"/>
          </p:cNvSpPr>
          <p:nvPr/>
        </p:nvSpPr>
        <p:spPr bwMode="auto">
          <a:xfrm>
            <a:off x="669925" y="1676400"/>
            <a:ext cx="20891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i="0" dirty="0">
                <a:solidFill>
                  <a:srgbClr val="FFF803"/>
                </a:solidFill>
              </a:rPr>
              <a:t>UCSD:</a:t>
            </a:r>
          </a:p>
          <a:p>
            <a:pPr algn="l"/>
            <a:r>
              <a:rPr lang="en-US" sz="2000" i="0" dirty="0">
                <a:solidFill>
                  <a:schemeClr val="tx2"/>
                </a:solidFill>
              </a:rPr>
              <a:t>Tom Murphy (PI)</a:t>
            </a:r>
          </a:p>
          <a:p>
            <a:pPr algn="l"/>
            <a:r>
              <a:rPr lang="en-US" sz="2000" i="0" dirty="0">
                <a:solidFill>
                  <a:schemeClr val="tx2"/>
                </a:solidFill>
              </a:rPr>
              <a:t>Eric </a:t>
            </a:r>
            <a:r>
              <a:rPr lang="en-US" sz="2000" i="0" dirty="0" err="1">
                <a:solidFill>
                  <a:schemeClr val="tx2"/>
                </a:solidFill>
              </a:rPr>
              <a:t>Michelsen</a:t>
            </a:r>
            <a:endParaRPr lang="en-US" sz="2000" i="0" dirty="0">
              <a:solidFill>
                <a:schemeClr val="tx2"/>
              </a:solidFill>
            </a:endParaRPr>
          </a:p>
          <a:p>
            <a:pPr algn="l"/>
            <a:r>
              <a:rPr lang="en-US" sz="2000" i="0" dirty="0">
                <a:solidFill>
                  <a:schemeClr val="tx2"/>
                </a:solidFill>
              </a:rPr>
              <a:t>Nathan Johnson</a:t>
            </a:r>
            <a:endParaRPr lang="en-US" sz="2200" i="0" dirty="0">
              <a:solidFill>
                <a:schemeClr val="tx2"/>
              </a:solidFill>
            </a:endParaRPr>
          </a:p>
        </p:txBody>
      </p:sp>
      <p:sp>
        <p:nvSpPr>
          <p:cNvPr id="54279" name="Text Box 4"/>
          <p:cNvSpPr txBox="1">
            <a:spLocks noChangeArrowheads="1"/>
          </p:cNvSpPr>
          <p:nvPr/>
        </p:nvSpPr>
        <p:spPr bwMode="auto">
          <a:xfrm>
            <a:off x="3379788" y="1676400"/>
            <a:ext cx="219182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i="0" dirty="0">
                <a:solidFill>
                  <a:srgbClr val="FFF803"/>
                </a:solidFill>
              </a:rPr>
              <a:t>U Washington:</a:t>
            </a:r>
          </a:p>
          <a:p>
            <a:pPr algn="l"/>
            <a:r>
              <a:rPr lang="en-US" sz="2000" i="0" dirty="0">
                <a:solidFill>
                  <a:srgbClr val="FFFFFF"/>
                </a:solidFill>
              </a:rPr>
              <a:t>Eric </a:t>
            </a:r>
            <a:r>
              <a:rPr lang="en-US" sz="2000" i="0" dirty="0" err="1">
                <a:solidFill>
                  <a:srgbClr val="FFFFFF"/>
                </a:solidFill>
              </a:rPr>
              <a:t>Adelberger</a:t>
            </a:r>
            <a:endParaRPr lang="en-US" sz="2000" i="0" dirty="0">
              <a:solidFill>
                <a:srgbClr val="FFFFFF"/>
              </a:solidFill>
            </a:endParaRPr>
          </a:p>
          <a:p>
            <a:pPr algn="l"/>
            <a:r>
              <a:rPr lang="en-US" sz="2000" i="0" dirty="0">
                <a:solidFill>
                  <a:srgbClr val="FFFFFF"/>
                </a:solidFill>
              </a:rPr>
              <a:t>Erik Swanson</a:t>
            </a:r>
            <a:endParaRPr lang="en-US" sz="2400" i="0" dirty="0">
              <a:solidFill>
                <a:srgbClr val="FFFFFF"/>
              </a:solidFill>
            </a:endParaRPr>
          </a:p>
        </p:txBody>
      </p:sp>
      <p:sp>
        <p:nvSpPr>
          <p:cNvPr id="54280" name="Text Box 5"/>
          <p:cNvSpPr txBox="1">
            <a:spLocks noChangeArrowheads="1"/>
          </p:cNvSpPr>
          <p:nvPr/>
        </p:nvSpPr>
        <p:spPr bwMode="auto">
          <a:xfrm>
            <a:off x="695325" y="3108325"/>
            <a:ext cx="165291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i="0" dirty="0">
                <a:solidFill>
                  <a:srgbClr val="FFF803"/>
                </a:solidFill>
              </a:rPr>
              <a:t>Harvard:</a:t>
            </a:r>
          </a:p>
          <a:p>
            <a:pPr algn="l"/>
            <a:r>
              <a:rPr lang="en-US" sz="2000" i="0" dirty="0">
                <a:solidFill>
                  <a:srgbClr val="FFFFFF"/>
                </a:solidFill>
              </a:rPr>
              <a:t>Chris </a:t>
            </a:r>
            <a:r>
              <a:rPr lang="en-US" sz="2000" i="0" dirty="0" smtClean="0">
                <a:solidFill>
                  <a:srgbClr val="FFFFFF"/>
                </a:solidFill>
              </a:rPr>
              <a:t>Stubbs</a:t>
            </a:r>
            <a:endParaRPr lang="en-US" sz="2000" i="0" dirty="0">
              <a:solidFill>
                <a:srgbClr val="FFFFFF"/>
              </a:solidFill>
            </a:endParaRPr>
          </a:p>
        </p:txBody>
      </p:sp>
      <p:sp>
        <p:nvSpPr>
          <p:cNvPr id="54281" name="Text Box 8"/>
          <p:cNvSpPr txBox="1">
            <a:spLocks noChangeArrowheads="1"/>
          </p:cNvSpPr>
          <p:nvPr/>
        </p:nvSpPr>
        <p:spPr bwMode="auto">
          <a:xfrm>
            <a:off x="6096000" y="3124200"/>
            <a:ext cx="28606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i="0" dirty="0">
                <a:solidFill>
                  <a:srgbClr val="FFF803"/>
                </a:solidFill>
              </a:rPr>
              <a:t>Northwest Analysis:</a:t>
            </a:r>
          </a:p>
          <a:p>
            <a:pPr algn="l"/>
            <a:r>
              <a:rPr lang="en-US" sz="2000" i="0" dirty="0">
                <a:solidFill>
                  <a:srgbClr val="FFFFFF"/>
                </a:solidFill>
              </a:rPr>
              <a:t>Ken </a:t>
            </a:r>
            <a:r>
              <a:rPr lang="en-US" sz="2000" i="0" dirty="0" err="1">
                <a:solidFill>
                  <a:srgbClr val="FFFFFF"/>
                </a:solidFill>
              </a:rPr>
              <a:t>Nordtvedt</a:t>
            </a:r>
            <a:endParaRPr lang="en-US" sz="2400" i="0" dirty="0">
              <a:solidFill>
                <a:srgbClr val="FFFFFF"/>
              </a:solidFill>
            </a:endParaRPr>
          </a:p>
        </p:txBody>
      </p:sp>
      <p:sp>
        <p:nvSpPr>
          <p:cNvPr id="54282" name="Text Box 9"/>
          <p:cNvSpPr txBox="1">
            <a:spLocks noChangeArrowheads="1"/>
          </p:cNvSpPr>
          <p:nvPr/>
        </p:nvSpPr>
        <p:spPr bwMode="auto">
          <a:xfrm>
            <a:off x="6096000" y="1676400"/>
            <a:ext cx="27638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i="0" dirty="0">
                <a:solidFill>
                  <a:srgbClr val="FFF803"/>
                </a:solidFill>
              </a:rPr>
              <a:t>Apache Point Obs.</a:t>
            </a:r>
          </a:p>
          <a:p>
            <a:pPr algn="l"/>
            <a:r>
              <a:rPr lang="en-US" sz="2000" i="0" dirty="0">
                <a:solidFill>
                  <a:srgbClr val="FFFFFF"/>
                </a:solidFill>
              </a:rPr>
              <a:t>Russet McMillan</a:t>
            </a:r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3344863" y="2971800"/>
            <a:ext cx="16668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i="0" dirty="0">
                <a:solidFill>
                  <a:srgbClr val="FFF803"/>
                </a:solidFill>
              </a:rPr>
              <a:t>MIT:</a:t>
            </a:r>
          </a:p>
          <a:p>
            <a:pPr algn="l"/>
            <a:r>
              <a:rPr lang="en-US" sz="2000" i="0" dirty="0">
                <a:solidFill>
                  <a:srgbClr val="FFFFFF"/>
                </a:solidFill>
              </a:rPr>
              <a:t>James </a:t>
            </a:r>
            <a:r>
              <a:rPr lang="en-US" sz="2000" i="0" dirty="0" err="1">
                <a:solidFill>
                  <a:srgbClr val="FFFFFF"/>
                </a:solidFill>
              </a:rPr>
              <a:t>Battat</a:t>
            </a:r>
            <a:endParaRPr lang="en-US" sz="2200" i="0" dirty="0">
              <a:solidFill>
                <a:srgbClr val="FFFFFF"/>
              </a:solidFill>
            </a:endParaRPr>
          </a:p>
        </p:txBody>
      </p:sp>
      <p:sp>
        <p:nvSpPr>
          <p:cNvPr id="54284" name="Text Box 17"/>
          <p:cNvSpPr txBox="1">
            <a:spLocks noChangeArrowheads="1"/>
          </p:cNvSpPr>
          <p:nvPr/>
        </p:nvSpPr>
        <p:spPr bwMode="auto">
          <a:xfrm>
            <a:off x="3352800" y="3886200"/>
            <a:ext cx="23701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i="0" dirty="0">
                <a:solidFill>
                  <a:srgbClr val="FFF803"/>
                </a:solidFill>
              </a:rPr>
              <a:t>Humboldt State:</a:t>
            </a:r>
          </a:p>
          <a:p>
            <a:pPr algn="l"/>
            <a:r>
              <a:rPr lang="en-US" sz="2000" i="0" dirty="0">
                <a:solidFill>
                  <a:srgbClr val="FFFFFF"/>
                </a:solidFill>
              </a:rPr>
              <a:t>C. D. Hoyle</a:t>
            </a:r>
            <a:endParaRPr lang="en-US" sz="2200" i="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9siteA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77159" y="0"/>
            <a:ext cx="10241280" cy="6827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7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CFD2C"/>
                </a:solidFill>
              </a:rPr>
              <a:t>The Earth-End</a:t>
            </a:r>
            <a:endParaRPr lang="en-US" dirty="0">
              <a:solidFill>
                <a:srgbClr val="FCFD2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04062" y="2483392"/>
            <a:ext cx="1159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3.5 meter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44309" y="1169404"/>
            <a:ext cx="1159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2.5 meter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72362" y="3487767"/>
            <a:ext cx="684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CFD00"/>
                </a:solidFill>
              </a:rPr>
              <a:t>laser</a:t>
            </a:r>
            <a:endParaRPr lang="en-US" dirty="0">
              <a:solidFill>
                <a:srgbClr val="0CFD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87962" y="5144396"/>
            <a:ext cx="87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people</a:t>
            </a:r>
            <a:endParaRPr lang="en-US" dirty="0">
              <a:solidFill>
                <a:srgbClr val="3366FF"/>
              </a:solidFill>
            </a:endParaRPr>
          </a:p>
        </p:txBody>
      </p:sp>
      <p:grpSp>
        <p:nvGrpSpPr>
          <p:cNvPr id="9" name="Group 11"/>
          <p:cNvGrpSpPr/>
          <p:nvPr/>
        </p:nvGrpSpPr>
        <p:grpSpPr>
          <a:xfrm>
            <a:off x="6648732" y="3470254"/>
            <a:ext cx="1423630" cy="274320"/>
            <a:chOff x="6648732" y="3470254"/>
            <a:chExt cx="1423630" cy="274320"/>
          </a:xfrm>
        </p:grpSpPr>
        <p:sp>
          <p:nvSpPr>
            <p:cNvPr id="8" name="Oval 7"/>
            <p:cNvSpPr/>
            <p:nvPr/>
          </p:nvSpPr>
          <p:spPr>
            <a:xfrm>
              <a:off x="6648732" y="3470254"/>
              <a:ext cx="411480" cy="274320"/>
            </a:xfrm>
            <a:prstGeom prst="ellipse">
              <a:avLst/>
            </a:prstGeom>
            <a:noFill/>
            <a:ln w="25400" cap="flat" cmpd="sng" algn="ctr">
              <a:solidFill>
                <a:srgbClr val="1BFF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>
              <a:stCxn id="8" idx="6"/>
              <a:endCxn id="6" idx="1"/>
            </p:cNvCxnSpPr>
            <p:nvPr/>
          </p:nvCxnSpPr>
          <p:spPr>
            <a:xfrm>
              <a:off x="7060212" y="3607414"/>
              <a:ext cx="1012150" cy="65019"/>
            </a:xfrm>
            <a:prstGeom prst="line">
              <a:avLst/>
            </a:prstGeom>
            <a:ln>
              <a:solidFill>
                <a:srgbClr val="1BFF2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8"/>
          <p:cNvGrpSpPr/>
          <p:nvPr/>
        </p:nvGrpSpPr>
        <p:grpSpPr>
          <a:xfrm>
            <a:off x="5659665" y="4442479"/>
            <a:ext cx="844376" cy="886584"/>
            <a:chOff x="5659665" y="4442479"/>
            <a:chExt cx="844376" cy="886584"/>
          </a:xfrm>
        </p:grpSpPr>
        <p:sp>
          <p:nvSpPr>
            <p:cNvPr id="14" name="Oval 13"/>
            <p:cNvSpPr/>
            <p:nvPr/>
          </p:nvSpPr>
          <p:spPr>
            <a:xfrm>
              <a:off x="5659665" y="4442479"/>
              <a:ext cx="502920" cy="548640"/>
            </a:xfrm>
            <a:prstGeom prst="ellipse">
              <a:avLst/>
            </a:prstGeom>
            <a:noFill/>
            <a:ln w="254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>
              <a:stCxn id="14" idx="5"/>
            </p:cNvCxnSpPr>
            <p:nvPr/>
          </p:nvCxnSpPr>
          <p:spPr>
            <a:xfrm rot="16200000" flipH="1">
              <a:off x="6087342" y="4912364"/>
              <a:ext cx="418291" cy="415107"/>
            </a:xfrm>
            <a:prstGeom prst="line">
              <a:avLst/>
            </a:prstGeom>
            <a:ln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2010.12.10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7AF87B-E91D-494C-9735-FFB9BBA65C8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LLR Analysis Workshop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2010.12.10</a:t>
            </a:r>
            <a:endParaRPr lang="en-US"/>
          </a:p>
        </p:txBody>
      </p:sp>
      <p:sp>
        <p:nvSpPr>
          <p:cNvPr id="62467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LLR Analysis Workshop</a:t>
            </a:r>
            <a:endParaRPr lang="en-US"/>
          </a:p>
        </p:txBody>
      </p:sp>
      <p:sp>
        <p:nvSpPr>
          <p:cNvPr id="6246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ED8CBF-5F53-C84C-87EB-7EE8B803328D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>
                <a:ea typeface="+mj-ea"/>
                <a:cs typeface="+mj-cs"/>
              </a:rPr>
              <a:t>APOLLO’s Secret Weapon: Aperture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1371600"/>
            <a:ext cx="46482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ea typeface="+mn-ea"/>
                <a:cs typeface="+mn-cs"/>
              </a:rPr>
              <a:t>The Apache Point Observatory’s 3.5 meter telescope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Southern NM (Sunspot)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9,200 ft (2800 </a:t>
            </a:r>
            <a:r>
              <a:rPr lang="en-US" sz="2400" dirty="0" err="1"/>
              <a:t>m</a:t>
            </a:r>
            <a:r>
              <a:rPr lang="en-US" sz="2400" dirty="0"/>
              <a:t>) elevation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Great “seeing”: 1 </a:t>
            </a:r>
            <a:r>
              <a:rPr lang="en-US" sz="2400" dirty="0" err="1"/>
              <a:t>arcsec</a:t>
            </a:r>
            <a:endParaRPr lang="en-US" sz="240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/>
              <a:t>Flexibly scheduled, high-class research telescope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dirty="0"/>
              <a:t>APOLLO gets</a:t>
            </a:r>
            <a:r>
              <a:rPr lang="en-US" sz="1800" dirty="0" smtClean="0"/>
              <a:t> ~8 </a:t>
            </a:r>
            <a:r>
              <a:rPr lang="en-US" sz="1800" dirty="0"/>
              <a:t>&lt; 1 hour sessions per lunar month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/>
              <a:t>7-university consortium (UW NMSU, U Chicago, Princeton, Johns Hopkins, Colorado, Virginia)</a:t>
            </a:r>
          </a:p>
        </p:txBody>
      </p:sp>
      <p:pic>
        <p:nvPicPr>
          <p:cNvPr id="70661" name="Picture 5" descr="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2400" y="1371600"/>
            <a:ext cx="4114800" cy="3335338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2010.12.10</a:t>
            </a:r>
            <a:endParaRPr lang="en-US"/>
          </a:p>
        </p:txBody>
      </p:sp>
      <p:sp>
        <p:nvSpPr>
          <p:cNvPr id="64515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LLR Analysis Workshop</a:t>
            </a:r>
            <a:endParaRPr lang="en-US"/>
          </a:p>
        </p:txBody>
      </p:sp>
      <p:sp>
        <p:nvSpPr>
          <p:cNvPr id="6451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86DA80-508A-4542-ABCF-416A575CEDC7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876800" y="-152400"/>
            <a:ext cx="396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>
                <a:ea typeface="+mj-ea"/>
                <a:cs typeface="+mj-cs"/>
              </a:rPr>
              <a:t>APOLLO Laser</a:t>
            </a:r>
          </a:p>
        </p:txBody>
      </p:sp>
      <p:pic>
        <p:nvPicPr>
          <p:cNvPr id="64518" name="Picture 7" descr="las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819150" y="742950"/>
            <a:ext cx="65532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3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838200"/>
            <a:ext cx="40386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dirty="0" err="1">
                <a:ea typeface="+mn-ea"/>
                <a:cs typeface="+mn-cs"/>
              </a:rPr>
              <a:t>Nd:YAG</a:t>
            </a:r>
            <a:r>
              <a:rPr lang="en-US" sz="2000" dirty="0">
                <a:ea typeface="+mn-ea"/>
                <a:cs typeface="+mn-cs"/>
              </a:rPr>
              <a:t>; </a:t>
            </a:r>
            <a:r>
              <a:rPr lang="en-US" sz="2000" dirty="0" err="1">
                <a:ea typeface="+mn-ea"/>
                <a:cs typeface="+mn-cs"/>
              </a:rPr>
              <a:t>flashlamp</a:t>
            </a:r>
            <a:r>
              <a:rPr lang="en-US" sz="2000" dirty="0">
                <a:ea typeface="+mn-ea"/>
                <a:cs typeface="+mn-cs"/>
              </a:rPr>
              <a:t>-pumped; mode-locked; cavity-dumped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>
                <a:ea typeface="+mn-ea"/>
                <a:cs typeface="+mn-cs"/>
              </a:rPr>
              <a:t>Frequency-doubled to </a:t>
            </a:r>
            <a:r>
              <a:rPr lang="en-US" sz="2000" dirty="0">
                <a:solidFill>
                  <a:srgbClr val="05FF14"/>
                </a:solidFill>
                <a:ea typeface="+mn-ea"/>
                <a:cs typeface="+mn-cs"/>
              </a:rPr>
              <a:t>532 nm</a:t>
            </a:r>
            <a:r>
              <a:rPr lang="en-US" sz="2000" dirty="0">
                <a:ea typeface="+mn-ea"/>
                <a:cs typeface="+mn-cs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/>
              <a:t>57% conversion efficiency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>
                <a:solidFill>
                  <a:srgbClr val="DABDFC"/>
                </a:solidFill>
                <a:ea typeface="+mn-ea"/>
                <a:cs typeface="+mn-cs"/>
              </a:rPr>
              <a:t>90 </a:t>
            </a:r>
            <a:r>
              <a:rPr lang="en-US" sz="2000" dirty="0" err="1">
                <a:solidFill>
                  <a:srgbClr val="DABDFC"/>
                </a:solidFill>
                <a:ea typeface="+mn-ea"/>
                <a:cs typeface="+mn-cs"/>
              </a:rPr>
              <a:t>ps</a:t>
            </a:r>
            <a:r>
              <a:rPr lang="en-US" sz="2000" dirty="0">
                <a:solidFill>
                  <a:srgbClr val="DABDFC"/>
                </a:solidFill>
                <a:ea typeface="+mn-ea"/>
                <a:cs typeface="+mn-cs"/>
              </a:rPr>
              <a:t> </a:t>
            </a:r>
            <a:r>
              <a:rPr lang="en-US" sz="2000" dirty="0">
                <a:ea typeface="+mn-ea"/>
                <a:cs typeface="+mn-cs"/>
              </a:rPr>
              <a:t>pulse width (FWHM)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>
                <a:solidFill>
                  <a:srgbClr val="DABDFC"/>
                </a:solidFill>
                <a:ea typeface="+mn-ea"/>
                <a:cs typeface="+mn-cs"/>
              </a:rPr>
              <a:t>115 </a:t>
            </a:r>
            <a:r>
              <a:rPr lang="en-US" sz="2000" dirty="0" err="1">
                <a:solidFill>
                  <a:srgbClr val="DABDFC"/>
                </a:solidFill>
                <a:ea typeface="+mn-ea"/>
                <a:cs typeface="+mn-cs"/>
              </a:rPr>
              <a:t>mJ</a:t>
            </a:r>
            <a:r>
              <a:rPr lang="en-US" sz="2000" dirty="0">
                <a:solidFill>
                  <a:srgbClr val="DABDFC"/>
                </a:solidFill>
                <a:ea typeface="+mn-ea"/>
                <a:cs typeface="+mn-cs"/>
              </a:rPr>
              <a:t> </a:t>
            </a:r>
            <a:r>
              <a:rPr lang="en-US" sz="2000" dirty="0">
                <a:ea typeface="+mn-ea"/>
                <a:cs typeface="+mn-cs"/>
              </a:rPr>
              <a:t>(</a:t>
            </a:r>
            <a:r>
              <a:rPr lang="en-US" sz="2000" dirty="0">
                <a:solidFill>
                  <a:srgbClr val="05FF14"/>
                </a:solidFill>
                <a:ea typeface="+mn-ea"/>
                <a:cs typeface="+mn-cs"/>
              </a:rPr>
              <a:t>green</a:t>
            </a:r>
            <a:r>
              <a:rPr lang="en-US" sz="2000" dirty="0">
                <a:ea typeface="+mn-ea"/>
                <a:cs typeface="+mn-cs"/>
              </a:rPr>
              <a:t>) per pulse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/>
              <a:t>after double-pass amplifier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>
                <a:ea typeface="+mn-ea"/>
                <a:cs typeface="+mn-cs"/>
              </a:rPr>
              <a:t>20 Hz pulse repetition rate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>
                <a:solidFill>
                  <a:srgbClr val="DABDFC"/>
                </a:solidFill>
                <a:ea typeface="+mn-ea"/>
                <a:cs typeface="+mn-cs"/>
              </a:rPr>
              <a:t>2.3 Watt </a:t>
            </a:r>
            <a:r>
              <a:rPr lang="en-US" sz="2000" dirty="0">
                <a:ea typeface="+mn-ea"/>
                <a:cs typeface="+mn-cs"/>
              </a:rPr>
              <a:t>average power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>
                <a:ea typeface="+mn-ea"/>
                <a:cs typeface="+mn-cs"/>
              </a:rPr>
              <a:t>GW peak power!!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000" dirty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>
                <a:ea typeface="+mn-ea"/>
                <a:cs typeface="+mn-cs"/>
              </a:rPr>
              <a:t>Beam is expanded to 3.5 meter aperture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/>
              <a:t>Less of an eye hazard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/>
              <a:t>Less damaging to optics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2010.12.10</a:t>
            </a:r>
            <a:endParaRPr lang="en-US"/>
          </a:p>
        </p:txBody>
      </p:sp>
      <p:sp>
        <p:nvSpPr>
          <p:cNvPr id="6656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LLR Analysis Workshop</a:t>
            </a:r>
            <a:endParaRPr lang="en-US"/>
          </a:p>
        </p:txBody>
      </p:sp>
      <p:sp>
        <p:nvSpPr>
          <p:cNvPr id="6656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D9E42D-E50B-6648-9420-F84FF7D0DE38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>
                <a:ea typeface="+mj-ea"/>
                <a:cs typeface="+mj-cs"/>
              </a:rPr>
              <a:t>Catching All the Photons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066800"/>
            <a:ext cx="44958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>
                <a:ea typeface="+mn-ea"/>
                <a:cs typeface="+mn-cs"/>
              </a:rPr>
              <a:t>Several photons per pulse necessitates multiple “buckets” to time-tag each one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/>
              <a:t>Avalanche Photodiodes (APDs) respond only to </a:t>
            </a:r>
            <a:r>
              <a:rPr lang="en-US" sz="1800" i="1">
                <a:solidFill>
                  <a:srgbClr val="FFDE0B"/>
                </a:solidFill>
              </a:rPr>
              <a:t>first</a:t>
            </a:r>
            <a:r>
              <a:rPr lang="en-US" sz="1800"/>
              <a:t> photon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>
                <a:ea typeface="+mn-ea"/>
                <a:cs typeface="+mn-cs"/>
              </a:rPr>
              <a:t>Lincoln Lab prototype APD arrays are perfect for APOLLO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/>
              <a:t>4</a:t>
            </a:r>
            <a:r>
              <a:rPr lang="en-US" sz="1800">
                <a:sym typeface="Symbol" charset="2"/>
              </a:rPr>
              <a:t>4 array of 30 m elements on 100 m centers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1800">
              <a:sym typeface="Symbol" charset="2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>
                <a:ea typeface="+mn-ea"/>
                <a:cs typeface="+mn-cs"/>
              </a:rPr>
              <a:t>Lenslet array in front recovers full fill factor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>
                <a:ea typeface="ヒラギノ角ゴ Pro W3" charset="-128"/>
                <a:cs typeface="ヒラギノ角ゴ Pro W3" charset="-128"/>
              </a:rPr>
              <a:t>Resultant field is 1.4 arcsec on a side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>
                <a:ea typeface="ヒラギノ角ゴ Pro W3" charset="-128"/>
                <a:cs typeface="ヒラギノ角ゴ Pro W3" charset="-128"/>
              </a:rPr>
              <a:t>Focused image is formed at lenslet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>
                <a:ea typeface="ヒラギノ角ゴ Pro W3" charset="-128"/>
                <a:cs typeface="ヒラギノ角ゴ Pro W3" charset="-128"/>
              </a:rPr>
              <a:t>2-D tracking capability facilitates optimal efficiency</a:t>
            </a:r>
            <a:endParaRPr lang="en-US" sz="1600">
              <a:ea typeface="ヒラギノ角ゴ Pro W3" charset="-128"/>
              <a:cs typeface="ヒラギノ角ゴ Pro W3" charset="-128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US" sz="1800"/>
          </a:p>
        </p:txBody>
      </p:sp>
      <p:pic>
        <p:nvPicPr>
          <p:cNvPr id="76805" name="Picture 5" descr="rmd3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6200" y="1066800"/>
            <a:ext cx="4267200" cy="3200400"/>
          </a:xfrm>
        </p:spPr>
      </p:pic>
      <p:pic>
        <p:nvPicPr>
          <p:cNvPr id="66568" name="Picture 6" descr="lensle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4419600"/>
            <a:ext cx="468630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2010.12.10</a:t>
            </a:r>
            <a:endParaRPr lang="en-US"/>
          </a:p>
        </p:txBody>
      </p:sp>
      <p:sp>
        <p:nvSpPr>
          <p:cNvPr id="686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LLR Analysis Workshop</a:t>
            </a:r>
            <a:endParaRPr lang="en-US"/>
          </a:p>
        </p:txBody>
      </p:sp>
      <p:sp>
        <p:nvSpPr>
          <p:cNvPr id="686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10F2F6-0C9E-BE4F-A19F-50B450F7F65D}" type="slidenum">
              <a:rPr lang="en-US" smtClean="0"/>
              <a:pPr/>
              <a:t>9</a:t>
            </a:fld>
            <a:endParaRPr lang="en-US" smtClean="0"/>
          </a:p>
        </p:txBody>
      </p:sp>
      <p:pic>
        <p:nvPicPr>
          <p:cNvPr id="71686" name="Picture 6" descr="laser_on_scope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>
                <a:solidFill>
                  <a:srgbClr val="97FB9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Laser Mounted on Telescope</a:t>
            </a:r>
            <a:endParaRPr lang="en-US" sz="3200"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c-twm">
  <a:themeElements>
    <a:clrScheme name="Custom 6">
      <a:dk1>
        <a:srgbClr val="D3E0FE"/>
      </a:dk1>
      <a:lt1>
        <a:sysClr val="window" lastClr="FFFFFF"/>
      </a:lt1>
      <a:dk2>
        <a:srgbClr val="FFFFFF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FCFD2C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basic-twm.pot</Template>
  <TotalTime>512</TotalTime>
  <Words>1296</Words>
  <Application>Microsoft Macintosh PowerPoint</Application>
  <PresentationFormat>On-screen Show (4:3)</PresentationFormat>
  <Paragraphs>312</Paragraphs>
  <Slides>27</Slides>
  <Notes>20</Notes>
  <HiddenSlides>1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basic-twm</vt:lpstr>
      <vt:lpstr>APOLLO</vt:lpstr>
      <vt:lpstr>LLR through the decades</vt:lpstr>
      <vt:lpstr>APOLLO: the next big thing in LLR</vt:lpstr>
      <vt:lpstr>The APOLLO Collaboration</vt:lpstr>
      <vt:lpstr>The Earth-End</vt:lpstr>
      <vt:lpstr>APOLLO’s Secret Weapon: Aperture</vt:lpstr>
      <vt:lpstr>APOLLO Laser</vt:lpstr>
      <vt:lpstr>Catching All the Photons</vt:lpstr>
      <vt:lpstr>Laser Mounted on Telescope</vt:lpstr>
      <vt:lpstr>A Telescope in Reverse</vt:lpstr>
      <vt:lpstr>Gigantic Laser Pointer</vt:lpstr>
      <vt:lpstr>Strong Returns</vt:lpstr>
      <vt:lpstr>Sensing the Array Size &amp; Orientation</vt:lpstr>
      <vt:lpstr>Breaking All Records</vt:lpstr>
      <vt:lpstr>APOLLO Data Campaign</vt:lpstr>
      <vt:lpstr>APOLLO Data Quality</vt:lpstr>
      <vt:lpstr>Residuals During a Contiguous Run</vt:lpstr>
      <vt:lpstr>Residuals from Prediction</vt:lpstr>
      <vt:lpstr>Residuals from Prediction</vt:lpstr>
      <vt:lpstr>Selected residuals, 0.1 ns RSS applied</vt:lpstr>
      <vt:lpstr>Selected Residuals, nominal uncertainties</vt:lpstr>
      <vt:lpstr>More evidence for internal consistency</vt:lpstr>
      <vt:lpstr>Lunokhod 1 Position Determination</vt:lpstr>
      <vt:lpstr>Potential Impact on Science</vt:lpstr>
      <vt:lpstr>Superconducting Gravimeter Installed</vt:lpstr>
      <vt:lpstr>EarthScope GPS Pitching In</vt:lpstr>
      <vt:lpstr>Summary</vt:lpstr>
    </vt:vector>
  </TitlesOfParts>
  <Company>UCSD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APOLLO</dc:title>
  <dc:creator>Physics UCSD</dc:creator>
  <cp:lastModifiedBy>Physics UCSD</cp:lastModifiedBy>
  <cp:revision>54</cp:revision>
  <dcterms:created xsi:type="dcterms:W3CDTF">2010-12-08T16:19:26Z</dcterms:created>
  <dcterms:modified xsi:type="dcterms:W3CDTF">2010-12-08T16:58:25Z</dcterms:modified>
</cp:coreProperties>
</file>