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300E0"/>
    <a:srgbClr val="A246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B59FB4-3273-6B4A-9612-66E3682BEA75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37EEF77-EEED-9C4A-B0A3-8BC8B171F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2E8F7-FD81-AB48-B901-7AF063F24578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BCCC0-156A-D244-AA67-A4C614D23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9C622-D033-304E-944E-36F4ADFC6D97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53804-FB4C-A94E-8DD7-FCAD9D784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A6B59-4A13-B748-A605-E9A5CBBB1B6E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D5FA9-6A52-5341-83F3-351CBD2F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2F8A-B8FF-1840-8871-9D3578AF5A39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CC87-8575-684A-88E9-F865953B4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3D0DF-4411-E24C-AB13-5CBC7DD37738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0AC3-A494-A84C-8AF6-C8940D502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81785-636F-B349-B2D9-EC8DF2F07797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D7A1A-ACA2-4847-9B1F-F8B2E20A9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C78C1-A65D-4D41-A740-4016131AD269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4756-CC49-ED40-9F19-486DC200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3812-4BAF-1E43-92F1-F7994109B8E4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E4CF2-6A18-0B47-85F7-7DF4504CD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DA5D5-7EAA-864B-B1AC-60DC19B23670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9CAB-C9B7-4540-B25A-6E6AA5EC5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F8CB-0181-3349-A71C-E0A81DBC1DA7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0405-E893-0A4A-A3BB-75AA74154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5AFF-841C-894C-9FB1-0BAEB9A88F64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1792B-1E9C-C64D-B693-F1C857186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30C0C7-911C-7147-903D-AE515B7B0488}" type="datetime1">
              <a:rPr lang="en-US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6CD7D6-39BD-6442-8E81-0EF74BC10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LLR Analysis Workshop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9–10 December, 2010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Cambridge, MA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Sponsored by APOLLO and LUNAR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9770"/>
            <a:ext cx="8229600" cy="1143000"/>
          </a:xfrm>
        </p:spPr>
        <p:txBody>
          <a:bodyPr/>
          <a:lstStyle/>
          <a:p>
            <a:r>
              <a:rPr lang="en-US" dirty="0" smtClean="0"/>
              <a:t>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8092" y="1306104"/>
            <a:ext cx="6464300" cy="4525963"/>
          </a:xfrm>
        </p:spPr>
        <p:txBody>
          <a:bodyPr/>
          <a:lstStyle/>
          <a:p>
            <a:r>
              <a:rPr lang="en-US" dirty="0" smtClean="0"/>
              <a:t>Funding for this workshop provided by:</a:t>
            </a:r>
          </a:p>
          <a:p>
            <a:pPr lvl="1"/>
            <a:r>
              <a:rPr lang="en-US" dirty="0" smtClean="0"/>
              <a:t>APOLLO (NSF and NASA)</a:t>
            </a:r>
          </a:p>
          <a:p>
            <a:pPr lvl="1"/>
            <a:r>
              <a:rPr lang="en-US" dirty="0" smtClean="0"/>
              <a:t>LUNAR (Lunar University Network for Astrophysics Research</a:t>
            </a:r>
            <a:endParaRPr lang="en-US" dirty="0"/>
          </a:p>
        </p:txBody>
      </p:sp>
      <p:pic>
        <p:nvPicPr>
          <p:cNvPr id="4" name="Picture 6" descr="lunar_black_logo"/>
          <p:cNvPicPr>
            <a:picLocks noChangeAspect="1" noChangeArrowheads="1"/>
          </p:cNvPicPr>
          <p:nvPr/>
        </p:nvPicPr>
        <p:blipFill>
          <a:blip r:embed="rId2"/>
          <a:srcRect l="28572" t="4762" r="23215" b="21428"/>
          <a:stretch>
            <a:fillRect/>
          </a:stretch>
        </p:blipFill>
        <p:spPr bwMode="auto">
          <a:xfrm>
            <a:off x="5891212" y="3124200"/>
            <a:ext cx="3252788" cy="3733800"/>
          </a:xfrm>
          <a:prstGeom prst="rect">
            <a:avLst/>
          </a:prstGeom>
          <a:noFill/>
        </p:spPr>
      </p:pic>
      <p:pic>
        <p:nvPicPr>
          <p:cNvPr id="7" name="Picture 6" descr="apollo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76500"/>
            <a:ext cx="2222500" cy="4381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8300E0">
              <a:alpha val="50000"/>
            </a:srgbClr>
          </a:solidFill>
        </p:spPr>
        <p:txBody>
          <a:bodyPr/>
          <a:lstStyle/>
          <a:p>
            <a:r>
              <a:rPr lang="en-US" sz="2000" dirty="0" smtClean="0"/>
              <a:t>Eric </a:t>
            </a:r>
            <a:r>
              <a:rPr lang="en-US" sz="2000" dirty="0" err="1" smtClean="0"/>
              <a:t>Adelberger</a:t>
            </a:r>
            <a:r>
              <a:rPr lang="en-US" sz="2000" dirty="0" smtClean="0"/>
              <a:t>:</a:t>
            </a:r>
            <a:r>
              <a:rPr lang="en-US" sz="2000" dirty="0" smtClean="0"/>
              <a:t> University of Washington; APOLLO Co-I</a:t>
            </a:r>
          </a:p>
          <a:p>
            <a:r>
              <a:rPr lang="en-US" sz="2000" dirty="0" smtClean="0"/>
              <a:t>James </a:t>
            </a:r>
            <a:r>
              <a:rPr lang="en-US" sz="2000" dirty="0" err="1" smtClean="0"/>
              <a:t>Battat</a:t>
            </a:r>
            <a:r>
              <a:rPr lang="en-US" sz="2000" dirty="0" smtClean="0"/>
              <a:t>: M.I.T.; APOLLO Collaborator</a:t>
            </a:r>
          </a:p>
          <a:p>
            <a:r>
              <a:rPr lang="en-US" sz="2000" dirty="0" smtClean="0"/>
              <a:t>John Chandler: Harvard/Smithsonian </a:t>
            </a:r>
            <a:r>
              <a:rPr lang="en-US" sz="2000" dirty="0" err="1" smtClean="0"/>
              <a:t>CfA</a:t>
            </a:r>
            <a:r>
              <a:rPr lang="en-US" sz="2000" dirty="0" smtClean="0"/>
              <a:t>; PEP developer</a:t>
            </a:r>
          </a:p>
          <a:p>
            <a:r>
              <a:rPr lang="en-US" sz="2000" dirty="0" smtClean="0"/>
              <a:t>Franz Hofmann: Uni. Hannover; LLR analysis</a:t>
            </a:r>
          </a:p>
          <a:p>
            <a:r>
              <a:rPr lang="en-US" sz="2000" dirty="0" smtClean="0"/>
              <a:t>Nathan Johnson: UCSD; APOLLO grad student</a:t>
            </a:r>
          </a:p>
          <a:p>
            <a:r>
              <a:rPr lang="en-US" sz="2000" dirty="0" err="1" smtClean="0"/>
              <a:t>Hervé</a:t>
            </a:r>
            <a:r>
              <a:rPr lang="en-US" sz="2000" dirty="0" smtClean="0"/>
              <a:t> </a:t>
            </a:r>
            <a:r>
              <a:rPr lang="en-US" sz="2000" dirty="0" err="1" smtClean="0"/>
              <a:t>Manche</a:t>
            </a:r>
            <a:r>
              <a:rPr lang="en-US" sz="2000" dirty="0" smtClean="0"/>
              <a:t>: Paris; LLR analysis</a:t>
            </a:r>
          </a:p>
          <a:p>
            <a:r>
              <a:rPr lang="en-US" sz="2000" dirty="0" smtClean="0"/>
              <a:t>Tom Murphy: UCSD; APOLLO PI</a:t>
            </a:r>
          </a:p>
          <a:p>
            <a:r>
              <a:rPr lang="en-US" sz="2000" dirty="0" smtClean="0"/>
              <a:t>Ken </a:t>
            </a:r>
            <a:r>
              <a:rPr lang="en-US" sz="2000" dirty="0" err="1" smtClean="0"/>
              <a:t>Nordtvedt</a:t>
            </a:r>
            <a:r>
              <a:rPr lang="en-US" sz="2000" dirty="0" smtClean="0"/>
              <a:t>: Northwest Analysis; gravitational phenomenology</a:t>
            </a:r>
          </a:p>
          <a:p>
            <a:r>
              <a:rPr lang="en-US" sz="2000" dirty="0" smtClean="0"/>
              <a:t>Bob </a:t>
            </a:r>
            <a:r>
              <a:rPr lang="en-US" sz="2000" dirty="0" err="1" smtClean="0"/>
              <a:t>Reasenberg</a:t>
            </a:r>
            <a:r>
              <a:rPr lang="en-US" sz="2000" dirty="0" smtClean="0"/>
              <a:t>: Harvard/Smithsonian </a:t>
            </a:r>
            <a:r>
              <a:rPr lang="en-US" sz="2000" dirty="0" err="1" smtClean="0"/>
              <a:t>CfA</a:t>
            </a:r>
            <a:r>
              <a:rPr lang="en-US" sz="2000" dirty="0" smtClean="0"/>
              <a:t>;</a:t>
            </a:r>
            <a:r>
              <a:rPr lang="en-US" sz="2000" dirty="0" smtClean="0"/>
              <a:t> PEP developer</a:t>
            </a:r>
          </a:p>
          <a:p>
            <a:r>
              <a:rPr lang="en-US" sz="2000" dirty="0" smtClean="0"/>
              <a:t>Irwin Shapiro: Harvard University; initiated PEP</a:t>
            </a:r>
          </a:p>
          <a:p>
            <a:r>
              <a:rPr lang="en-US" sz="2000" dirty="0" smtClean="0"/>
              <a:t>Christopher Stubbs: Harvard University; APOLLO Co-I</a:t>
            </a:r>
          </a:p>
          <a:p>
            <a:r>
              <a:rPr lang="en-US" sz="2000" dirty="0" smtClean="0"/>
              <a:t>Jim Williams/Dale Boggs/Bill </a:t>
            </a:r>
            <a:r>
              <a:rPr lang="en-US" sz="2000" dirty="0" err="1" smtClean="0"/>
              <a:t>Folkner</a:t>
            </a:r>
            <a:r>
              <a:rPr lang="en-US" sz="2000" dirty="0" smtClean="0"/>
              <a:t>: JPL (via phone); LLR analysis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advance LLR analysis to millimeter accuracy?</a:t>
            </a:r>
          </a:p>
          <a:p>
            <a:r>
              <a:rPr lang="en-US" dirty="0" smtClean="0"/>
              <a:t>How are various models constructed?</a:t>
            </a:r>
          </a:p>
          <a:p>
            <a:r>
              <a:rPr lang="en-US" dirty="0" smtClean="0"/>
              <a:t>What are the limiting factors?</a:t>
            </a:r>
          </a:p>
          <a:p>
            <a:r>
              <a:rPr lang="en-US" dirty="0" smtClean="0"/>
              <a:t>What tests can we use to check the models?</a:t>
            </a:r>
          </a:p>
          <a:p>
            <a:r>
              <a:rPr lang="en-US" dirty="0" smtClean="0"/>
              <a:t>Encourage dialog between analysis and experimental groups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159" y="1587242"/>
            <a:ext cx="8229600" cy="4525963"/>
          </a:xfrm>
          <a:solidFill>
            <a:srgbClr val="8300E0">
              <a:alpha val="50000"/>
            </a:srgbClr>
          </a:solidFill>
        </p:spPr>
        <p:txBody>
          <a:bodyPr/>
          <a:lstStyle/>
          <a:p>
            <a:r>
              <a:rPr lang="en-US" dirty="0" smtClean="0"/>
              <a:t>Thursday (Palfrey)</a:t>
            </a:r>
          </a:p>
          <a:p>
            <a:pPr lvl="1"/>
            <a:r>
              <a:rPr lang="en-US" dirty="0" smtClean="0"/>
              <a:t>what’s in your model: presentations from four groups</a:t>
            </a:r>
          </a:p>
          <a:p>
            <a:pPr lvl="1"/>
            <a:r>
              <a:rPr lang="en-US" dirty="0" smtClean="0"/>
              <a:t>Ken </a:t>
            </a:r>
            <a:r>
              <a:rPr lang="en-US" dirty="0" err="1" smtClean="0"/>
              <a:t>Nordtvedt</a:t>
            </a:r>
            <a:r>
              <a:rPr lang="en-US" dirty="0" smtClean="0"/>
              <a:t> on LLR gravitational science</a:t>
            </a:r>
          </a:p>
          <a:p>
            <a:pPr lvl="1"/>
            <a:r>
              <a:rPr lang="en-US" dirty="0" smtClean="0"/>
              <a:t>APOLLO observing (optional 19:00-20:00)</a:t>
            </a:r>
          </a:p>
          <a:p>
            <a:r>
              <a:rPr lang="en-US" dirty="0" smtClean="0"/>
              <a:t>Friday Morning (Lyman 330)</a:t>
            </a:r>
          </a:p>
          <a:p>
            <a:pPr lvl="1"/>
            <a:r>
              <a:rPr lang="en-US" dirty="0" smtClean="0"/>
              <a:t>APOLLO data quality overview</a:t>
            </a:r>
          </a:p>
          <a:p>
            <a:pPr lvl="1"/>
            <a:r>
              <a:rPr lang="en-US" dirty="0" smtClean="0"/>
              <a:t>Residuals comparisons</a:t>
            </a:r>
          </a:p>
          <a:p>
            <a:pPr lvl="1"/>
            <a:r>
              <a:rPr lang="en-US" dirty="0" smtClean="0"/>
              <a:t>Discussions on weighting and </a:t>
            </a:r>
            <a:r>
              <a:rPr lang="en-US" dirty="0" err="1" smtClean="0"/>
              <a:t>unmodeled</a:t>
            </a:r>
            <a:r>
              <a:rPr lang="en-US" dirty="0" smtClean="0"/>
              <a:t> effects</a:t>
            </a:r>
          </a:p>
          <a:p>
            <a:r>
              <a:rPr lang="en-US" dirty="0" smtClean="0"/>
              <a:t>Friday Afternoon (Palfrey)</a:t>
            </a:r>
          </a:p>
          <a:p>
            <a:pPr lvl="1"/>
            <a:r>
              <a:rPr lang="en-US" dirty="0" smtClean="0"/>
              <a:t>Discussions on model verification/comparison/improving</a:t>
            </a:r>
          </a:p>
          <a:p>
            <a:pPr lvl="1"/>
            <a:r>
              <a:rPr lang="en-US" dirty="0" smtClean="0"/>
              <a:t>Workshop wrap-up, resolutions, plans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c-twm">
  <a:themeElements>
    <a:clrScheme name="Custom 6">
      <a:dk1>
        <a:srgbClr val="D3E0FE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FCFD2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basic-twm.pot</Template>
  <TotalTime>38</TotalTime>
  <Words>265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basic-twm</vt:lpstr>
      <vt:lpstr>LLR Analysis Workshop</vt:lpstr>
      <vt:lpstr>Sponsors</vt:lpstr>
      <vt:lpstr>Participants</vt:lpstr>
      <vt:lpstr>Workshop Goals</vt:lpstr>
      <vt:lpstr>Agenda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LLR Analysis Workshop</dc:title>
  <dc:creator>Physics UCSD</dc:creator>
  <cp:lastModifiedBy>Physics UCSD</cp:lastModifiedBy>
  <cp:revision>9</cp:revision>
  <dcterms:created xsi:type="dcterms:W3CDTF">2010-12-07T21:42:27Z</dcterms:created>
  <dcterms:modified xsi:type="dcterms:W3CDTF">2010-12-07T22:20:27Z</dcterms:modified>
</cp:coreProperties>
</file>