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2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notesSlides/notesSlide4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BD6F3-DCF3-C246-9223-9867FCEAA229}" type="datetimeFigureOut">
              <a:rPr lang="en-US" smtClean="0"/>
              <a:pPr/>
              <a:t>9/23/19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623B5-6B56-DE4E-A003-212EDD767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CCA3C-E4BF-A141-8B9B-1D3F128F901E}" type="datetimeFigureOut">
              <a:rPr lang="en-US" smtClean="0"/>
              <a:pPr/>
              <a:t>9/23/19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917AC-CE41-0D47-9B9A-B7799E61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10E848-91E1-C845-9C3D-6891EE44026C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741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B1423E-7052-134D-A821-A0E0CDEC5101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10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584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37966-5FF4-624B-9F2D-56A261131776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11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789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1777AC-0A38-DA4B-BC7C-2CF5CDA3FB2E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12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994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B8B99D-F63F-F043-98F5-20B231423A86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13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198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0E3F49-E16F-4648-8E69-8AF73C4512AB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14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403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6226D9-6AF5-C940-82ED-077A6AC79A5A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15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608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1F0BD0-1592-EC4D-AD34-D059C1BA78B6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16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813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3EF6E-DE50-0547-ADF4-B476932BAC0B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17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018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A44F75-63DB-E64D-B0E9-B239EF6C2FFA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18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222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3A4A71-3688-4541-A054-AA745727910D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19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427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311A44-48C1-1443-A97E-91FCE5C10CA8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946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1E6B6-10A6-5A49-A24E-03395473EC61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20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632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32B3D-3CB6-3B44-AFA2-0079438A7287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21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837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604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604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DD7B7B-6F6A-624B-A5FA-3F0A056680FE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22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042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23E8C-71EA-F848-9822-CE2139250B09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23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246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645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645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B9E184-8FDA-6F43-8D9F-A4088884513A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24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4517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665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665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166B0D-7987-FD46-9053-05AE8BE85B31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25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656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686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686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6E679E-55D7-8049-9405-740E16DF75A8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26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861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706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706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BA210A-97E0-6D42-8465-150D6A7CC88C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27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066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727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727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E920B5-DCCB-C948-8BD2-8000E194DA9C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28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270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747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49FDE3-75F6-F04D-837D-27C351B68D33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29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475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7F2F2-1C38-D54B-ADF6-CC0A040D2D81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150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768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DDC7B-B499-BA46-83A2-0322F3D32335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30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680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788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788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020369-188C-0C44-AC91-9F02F9DD5205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31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885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808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809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7C9C5C-0166-4343-8502-E3A2545E5129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32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090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829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829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F5C3FE-69F8-B747-8BF1-BDD3937BAB38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33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294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849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849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13AB12-F9BD-164C-B19F-63E112B4E404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34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499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870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870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5645E6-622A-634D-A937-F505C56247A5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35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704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890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890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700609-4F3F-BD4A-A095-378C9DE9BBCC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36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909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911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911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A8E0F-800B-C245-929A-A2248FA4E1FF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37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114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931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931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2A41A-B799-DC49-B656-DA6E3DA90C38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38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318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952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952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553C4C-EAB8-724B-BC8E-1C460F12293B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39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523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106198-C998-FE4B-AD5A-FBF5D3BB2381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355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972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972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13E9DE-6071-284B-96B2-0B33F2FE2DC5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40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728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993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993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807175-C13A-734C-93DB-98D609934F04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41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933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1013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1013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65405-FF50-804B-AE80-6DA64E7EC61B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42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138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1034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1034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D20CA-C366-3B49-AD5A-3AFB03C5AC47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43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342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1054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1054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084902-03BE-F640-BB6E-BE96E8284D6B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44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547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1075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1075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A4FD5C-FF74-C84B-A9D8-4D0A329E5683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45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752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1095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1095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439640-30FF-1145-8F21-1F23B8563CD1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46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957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5ACED7-9F6C-DF47-BDAD-8EFFA6233695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5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560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E931D2-B8A5-CD40-9550-E3169CBA440A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6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765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B0996E-A7B2-1B4A-B1DC-40BC3344A226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7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970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CE46F-8015-2D49-BFCC-3676E52CD4F1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8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174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Properties/Mechanics of Materials</a:t>
            </a:r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</a:t>
            </a:r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2884AD-B36B-1649-BD3E-E6F3BF60E37C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9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379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3: Materials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3: Materials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3: Materials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3: Materials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UCSD Physics 122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F4AC9-3625-BB42-8EBF-1C2F2EEF5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3: Materials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3: Materials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3: Materials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3: Materials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3: Materials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3: Materials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3: Materials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3: Materials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UCSD Physics 122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3: Materials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UCSD Physics 122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919DB-7A11-8540-AEA9-5B727F63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7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39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4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Relationship Id="rId3" Type="http://schemas.openxmlformats.org/officeDocument/2006/relationships/hyperlink" Target="https://tmurphy.physics.ucsd.edu/phys239/lectures/phys239_2016_lec12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426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Materials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400"/>
            <a:ext cx="6400800" cy="990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/>
              <a:t>Properties</a:t>
            </a:r>
          </a:p>
          <a:p>
            <a:pPr eaLnBrk="1" hangingPunct="1">
              <a:defRPr/>
            </a:pPr>
            <a:r>
              <a:rPr lang="en-US"/>
              <a:t>Mechanics</a:t>
            </a:r>
          </a:p>
        </p:txBody>
      </p:sp>
      <p:pic>
        <p:nvPicPr>
          <p:cNvPr id="16388" name="Picture 9" descr="ke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1225" y="609600"/>
            <a:ext cx="2241550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53D21C-B5E0-1348-931C-211BB9EDA1CD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10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Elastic Modulus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19050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/>
              <a:t>Basically like a spring constant</a:t>
            </a:r>
          </a:p>
          <a:p>
            <a:pPr lvl="1" eaLnBrk="1" hangingPunct="1">
              <a:defRPr/>
            </a:pPr>
            <a:r>
              <a:rPr lang="en-US"/>
              <a:t>for a hunk of material, </a:t>
            </a:r>
            <a:r>
              <a:rPr lang="en-US" i="1"/>
              <a:t>k</a:t>
            </a:r>
            <a:r>
              <a:rPr lang="en-US"/>
              <a:t> = </a:t>
            </a:r>
            <a:r>
              <a:rPr lang="en-US" i="1"/>
              <a:t>E</a:t>
            </a:r>
            <a:r>
              <a:rPr lang="en-US"/>
              <a:t>(</a:t>
            </a:r>
            <a:r>
              <a:rPr lang="en-US" i="1"/>
              <a:t>A/L</a:t>
            </a:r>
            <a:r>
              <a:rPr lang="en-US"/>
              <a:t>), but </a:t>
            </a:r>
            <a:r>
              <a:rPr lang="en-US" i="1"/>
              <a:t>E</a:t>
            </a:r>
            <a:r>
              <a:rPr lang="en-US"/>
              <a:t> is the only part of this that is intrinsic to the material: the rest is geometry</a:t>
            </a:r>
          </a:p>
          <a:p>
            <a:pPr eaLnBrk="1" hangingPunct="1">
              <a:defRPr/>
            </a:pPr>
            <a:r>
              <a:rPr lang="en-US"/>
              <a:t>Units are N/m</a:t>
            </a:r>
            <a:r>
              <a:rPr lang="en-US" baseline="30000"/>
              <a:t>2</a:t>
            </a:r>
            <a:r>
              <a:rPr lang="en-US"/>
              <a:t>, or a pressure (Pascals)</a:t>
            </a:r>
          </a:p>
        </p:txBody>
      </p:sp>
      <p:graphicFrame>
        <p:nvGraphicFramePr>
          <p:cNvPr id="106535" name="Group 39"/>
          <p:cNvGraphicFramePr>
            <a:graphicFrameLocks noGrp="1"/>
          </p:cNvGraphicFramePr>
          <p:nvPr/>
        </p:nvGraphicFramePr>
        <p:xfrm>
          <a:off x="1143000" y="2667000"/>
          <a:ext cx="6858000" cy="3566160"/>
        </p:xfrm>
        <a:graphic>
          <a:graphicData uri="http://schemas.openxmlformats.org/drawingml/2006/table">
            <a:tbl>
              <a:tblPr/>
              <a:tblGrid>
                <a:gridCol w="3429000"/>
                <a:gridCol w="342900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Material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 (GPa)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Tungsten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Steel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190–210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Brass, Bronze, Copper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100–120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Aluminum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50–80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G-10 fiberglass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Wood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6–15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most plastics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2–3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2B2C60-A48A-D443-B826-1DFA7297A9EE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11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Bending Beams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81400"/>
            <a:ext cx="77724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A bent beam has a stretched outer surface, a compressed inner surface, and a neutral surface somewhere between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If the neutral length is </a:t>
            </a:r>
            <a:r>
              <a:rPr lang="en-US" sz="2000" i="1"/>
              <a:t>L</a:t>
            </a:r>
            <a:r>
              <a:rPr lang="en-US" sz="2000"/>
              <a:t>, and neutral radius is </a:t>
            </a:r>
            <a:r>
              <a:rPr lang="en-US" sz="2000" i="1"/>
              <a:t>R</a:t>
            </a:r>
            <a:r>
              <a:rPr lang="en-US" sz="2000"/>
              <a:t>, then the strain at some distance, </a:t>
            </a:r>
            <a:r>
              <a:rPr lang="en-US" sz="2000" i="1"/>
              <a:t>y</a:t>
            </a:r>
            <a:r>
              <a:rPr lang="en-US" sz="2000"/>
              <a:t>, from the neutral surface is (</a:t>
            </a:r>
            <a:r>
              <a:rPr lang="en-US" sz="2000" i="1"/>
              <a:t>R + y</a:t>
            </a:r>
            <a:r>
              <a:rPr lang="en-US" sz="2000"/>
              <a:t>)/</a:t>
            </a:r>
            <a:r>
              <a:rPr lang="en-US" sz="2000" i="1"/>
              <a:t>R </a:t>
            </a:r>
            <a:r>
              <a:rPr lang="en-US" sz="2000" i="1">
                <a:sym typeface="Symbol" charset="2"/>
              </a:rPr>
              <a:t></a:t>
            </a:r>
            <a:r>
              <a:rPr lang="en-US" sz="2000"/>
              <a:t> 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i="1">
                <a:sym typeface="Symbol" charset="2"/>
              </a:rPr>
              <a:t></a:t>
            </a:r>
            <a:r>
              <a:rPr lang="en-US" sz="1800"/>
              <a:t> = </a:t>
            </a:r>
            <a:r>
              <a:rPr lang="en-US" sz="1800" i="1"/>
              <a:t>y/R</a:t>
            </a:r>
            <a:endParaRPr lang="en-US" sz="180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because arclength for same </a:t>
            </a:r>
            <a:r>
              <a:rPr lang="en-US" sz="1800" i="1">
                <a:sym typeface="Symbol" charset="2"/>
              </a:rPr>
              <a:t></a:t>
            </a:r>
            <a:r>
              <a:rPr lang="en-US" sz="1800">
                <a:sym typeface="Symbol" charset="2"/>
              </a:rPr>
              <a:t> is proportional to radius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>
                <a:sym typeface="Symbol" charset="2"/>
              </a:rPr>
              <a:t>note </a:t>
            </a:r>
            <a:r>
              <a:rPr lang="en-US" sz="1800" i="1">
                <a:sym typeface="Symbol" charset="2"/>
              </a:rPr>
              <a:t>L = R</a:t>
            </a:r>
            <a:endParaRPr lang="en-US" sz="1800">
              <a:sym typeface="Symbol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So stress at </a:t>
            </a:r>
            <a:r>
              <a:rPr lang="en-US" sz="2000" i="1"/>
              <a:t>y</a:t>
            </a:r>
            <a:r>
              <a:rPr lang="en-US" sz="2000"/>
              <a:t> is </a:t>
            </a:r>
            <a:r>
              <a:rPr lang="en-US" sz="2000">
                <a:sym typeface="Symbol" charset="2"/>
              </a:rPr>
              <a:t> </a:t>
            </a:r>
            <a:r>
              <a:rPr lang="en-US" sz="2000"/>
              <a:t>= </a:t>
            </a:r>
            <a:r>
              <a:rPr lang="en-US" sz="2000" i="1"/>
              <a:t>Ey/R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 rot="-2070710">
            <a:off x="3598863" y="1214438"/>
            <a:ext cx="2573337" cy="2747962"/>
            <a:chOff x="2064" y="240"/>
            <a:chExt cx="1621" cy="1731"/>
          </a:xfrm>
        </p:grpSpPr>
        <p:sp>
          <p:nvSpPr>
            <p:cNvPr id="36878" name="Arc 5"/>
            <p:cNvSpPr>
              <a:spLocks/>
            </p:cNvSpPr>
            <p:nvPr/>
          </p:nvSpPr>
          <p:spPr bwMode="auto">
            <a:xfrm>
              <a:off x="2064" y="529"/>
              <a:ext cx="1346" cy="1440"/>
            </a:xfrm>
            <a:custGeom>
              <a:avLst/>
              <a:gdLst>
                <a:gd name="T0" fmla="*/ 0 w 20189"/>
                <a:gd name="T1" fmla="*/ 0 h 21600"/>
                <a:gd name="T2" fmla="*/ 6 w 20189"/>
                <a:gd name="T3" fmla="*/ 4 h 21600"/>
                <a:gd name="T4" fmla="*/ 0 w 20189"/>
                <a:gd name="T5" fmla="*/ 6 h 21600"/>
                <a:gd name="T6" fmla="*/ 0 60000 65536"/>
                <a:gd name="T7" fmla="*/ 0 60000 65536"/>
                <a:gd name="T8" fmla="*/ 0 60000 65536"/>
                <a:gd name="T9" fmla="*/ 0 w 20189"/>
                <a:gd name="T10" fmla="*/ 0 h 21600"/>
                <a:gd name="T11" fmla="*/ 20189 w 2018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89" h="21600" fill="none" extrusionOk="0">
                  <a:moveTo>
                    <a:pt x="0" y="-1"/>
                  </a:moveTo>
                  <a:cubicBezTo>
                    <a:pt x="8967" y="-1"/>
                    <a:pt x="17002" y="5540"/>
                    <a:pt x="20189" y="13922"/>
                  </a:cubicBezTo>
                </a:path>
                <a:path w="20189" h="21600" stroke="0" extrusionOk="0">
                  <a:moveTo>
                    <a:pt x="0" y="-1"/>
                  </a:moveTo>
                  <a:cubicBezTo>
                    <a:pt x="8967" y="-1"/>
                    <a:pt x="17002" y="5540"/>
                    <a:pt x="20189" y="1392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9" name="Arc 6"/>
            <p:cNvSpPr>
              <a:spLocks/>
            </p:cNvSpPr>
            <p:nvPr/>
          </p:nvSpPr>
          <p:spPr bwMode="auto">
            <a:xfrm>
              <a:off x="2064" y="241"/>
              <a:ext cx="1620" cy="1727"/>
            </a:xfrm>
            <a:custGeom>
              <a:avLst/>
              <a:gdLst>
                <a:gd name="T0" fmla="*/ 0 w 20262"/>
                <a:gd name="T1" fmla="*/ 0 h 21600"/>
                <a:gd name="T2" fmla="*/ 10 w 20262"/>
                <a:gd name="T3" fmla="*/ 7 h 21600"/>
                <a:gd name="T4" fmla="*/ 0 w 20262"/>
                <a:gd name="T5" fmla="*/ 11 h 21600"/>
                <a:gd name="T6" fmla="*/ 0 60000 65536"/>
                <a:gd name="T7" fmla="*/ 0 60000 65536"/>
                <a:gd name="T8" fmla="*/ 0 60000 65536"/>
                <a:gd name="T9" fmla="*/ 0 w 20262"/>
                <a:gd name="T10" fmla="*/ 0 h 21600"/>
                <a:gd name="T11" fmla="*/ 20262 w 2026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262" h="21600" fill="none" extrusionOk="0">
                  <a:moveTo>
                    <a:pt x="0" y="-1"/>
                  </a:moveTo>
                  <a:cubicBezTo>
                    <a:pt x="9044" y="-1"/>
                    <a:pt x="17130" y="5634"/>
                    <a:pt x="20262" y="14118"/>
                  </a:cubicBezTo>
                </a:path>
                <a:path w="20262" h="21600" stroke="0" extrusionOk="0">
                  <a:moveTo>
                    <a:pt x="0" y="-1"/>
                  </a:moveTo>
                  <a:cubicBezTo>
                    <a:pt x="9044" y="-1"/>
                    <a:pt x="17130" y="5634"/>
                    <a:pt x="20262" y="1411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0" name="Arc 7"/>
            <p:cNvSpPr>
              <a:spLocks/>
            </p:cNvSpPr>
            <p:nvPr/>
          </p:nvSpPr>
          <p:spPr bwMode="auto">
            <a:xfrm>
              <a:off x="2064" y="819"/>
              <a:ext cx="1070" cy="1152"/>
            </a:xfrm>
            <a:custGeom>
              <a:avLst/>
              <a:gdLst>
                <a:gd name="T0" fmla="*/ 0 w 20081"/>
                <a:gd name="T1" fmla="*/ 0 h 21600"/>
                <a:gd name="T2" fmla="*/ 3 w 20081"/>
                <a:gd name="T3" fmla="*/ 2 h 21600"/>
                <a:gd name="T4" fmla="*/ 0 w 20081"/>
                <a:gd name="T5" fmla="*/ 3 h 21600"/>
                <a:gd name="T6" fmla="*/ 0 60000 65536"/>
                <a:gd name="T7" fmla="*/ 0 60000 65536"/>
                <a:gd name="T8" fmla="*/ 0 60000 65536"/>
                <a:gd name="T9" fmla="*/ 0 w 20081"/>
                <a:gd name="T10" fmla="*/ 0 h 21600"/>
                <a:gd name="T11" fmla="*/ 20081 w 2008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81" h="21600" fill="none" extrusionOk="0">
                  <a:moveTo>
                    <a:pt x="0" y="-1"/>
                  </a:moveTo>
                  <a:cubicBezTo>
                    <a:pt x="8858" y="-1"/>
                    <a:pt x="16819" y="5409"/>
                    <a:pt x="20082" y="13645"/>
                  </a:cubicBezTo>
                </a:path>
                <a:path w="20081" h="21600" stroke="0" extrusionOk="0">
                  <a:moveTo>
                    <a:pt x="0" y="-1"/>
                  </a:moveTo>
                  <a:cubicBezTo>
                    <a:pt x="8858" y="-1"/>
                    <a:pt x="16819" y="5409"/>
                    <a:pt x="20082" y="1364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1" name="Line 11"/>
            <p:cNvSpPr>
              <a:spLocks noChangeShapeType="1"/>
            </p:cNvSpPr>
            <p:nvPr/>
          </p:nvSpPr>
          <p:spPr bwMode="auto">
            <a:xfrm>
              <a:off x="2064" y="24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2" name="Line 12"/>
            <p:cNvSpPr>
              <a:spLocks noChangeShapeType="1"/>
            </p:cNvSpPr>
            <p:nvPr/>
          </p:nvSpPr>
          <p:spPr bwMode="auto">
            <a:xfrm flipV="1">
              <a:off x="3138" y="1370"/>
              <a:ext cx="547" cy="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872" name="Text Box 14"/>
          <p:cNvSpPr txBox="1">
            <a:spLocks noChangeArrowheads="1"/>
          </p:cNvSpPr>
          <p:nvPr/>
        </p:nvSpPr>
        <p:spPr bwMode="auto">
          <a:xfrm>
            <a:off x="5241925" y="1238250"/>
            <a:ext cx="2189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tension: stretched</a:t>
            </a:r>
          </a:p>
        </p:txBody>
      </p:sp>
      <p:sp>
        <p:nvSpPr>
          <p:cNvPr id="36873" name="Text Box 15"/>
          <p:cNvSpPr txBox="1">
            <a:spLocks noChangeArrowheads="1"/>
          </p:cNvSpPr>
          <p:nvPr/>
        </p:nvSpPr>
        <p:spPr bwMode="auto">
          <a:xfrm>
            <a:off x="2346325" y="2990850"/>
            <a:ext cx="162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compression</a:t>
            </a:r>
          </a:p>
        </p:txBody>
      </p:sp>
      <p:sp>
        <p:nvSpPr>
          <p:cNvPr id="36874" name="Text Box 16"/>
          <p:cNvSpPr txBox="1">
            <a:spLocks noChangeArrowheads="1"/>
          </p:cNvSpPr>
          <p:nvPr/>
        </p:nvSpPr>
        <p:spPr bwMode="auto">
          <a:xfrm>
            <a:off x="6119813" y="2574925"/>
            <a:ext cx="1822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neutral “plane”</a:t>
            </a:r>
          </a:p>
        </p:txBody>
      </p:sp>
      <p:sp>
        <p:nvSpPr>
          <p:cNvPr id="36875" name="Line 17"/>
          <p:cNvSpPr>
            <a:spLocks noChangeShapeType="1"/>
          </p:cNvSpPr>
          <p:nvPr/>
        </p:nvSpPr>
        <p:spPr bwMode="auto">
          <a:xfrm flipH="1">
            <a:off x="4953000" y="1447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Line 18"/>
          <p:cNvSpPr>
            <a:spLocks noChangeShapeType="1"/>
          </p:cNvSpPr>
          <p:nvPr/>
        </p:nvSpPr>
        <p:spPr bwMode="auto">
          <a:xfrm flipV="1">
            <a:off x="3962400" y="2590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7" name="Line 19"/>
          <p:cNvSpPr>
            <a:spLocks noChangeShapeType="1"/>
          </p:cNvSpPr>
          <p:nvPr/>
        </p:nvSpPr>
        <p:spPr bwMode="auto">
          <a:xfrm flipH="1" flipV="1">
            <a:off x="5943600" y="2590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25592-A4D8-7F4F-A6E3-68899E290CBE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12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8917" name="AutoShape 50"/>
          <p:cNvSpPr>
            <a:spLocks noChangeArrowheads="1"/>
          </p:cNvSpPr>
          <p:nvPr/>
        </p:nvSpPr>
        <p:spPr bwMode="auto">
          <a:xfrm>
            <a:off x="1447800" y="4800600"/>
            <a:ext cx="685800" cy="685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dV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51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In the Moment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297031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/>
              <a:t>Since each mass/volume element is still, the net force is zero</a:t>
            </a:r>
          </a:p>
          <a:p>
            <a:pPr lvl="1" eaLnBrk="1" hangingPunct="1">
              <a:defRPr/>
            </a:pPr>
            <a:r>
              <a:rPr lang="en-US"/>
              <a:t>Each unit pulls on its neighbor with same force its neighbor pulls on it, and on down the line</a:t>
            </a:r>
          </a:p>
          <a:p>
            <a:pPr lvl="1" eaLnBrk="1" hangingPunct="1">
              <a:defRPr/>
            </a:pPr>
            <a:r>
              <a:rPr lang="en-US"/>
              <a:t>Thus there is no net moment (torque) on a mass element, and thus on the whole beam</a:t>
            </a:r>
          </a:p>
          <a:p>
            <a:pPr lvl="2" eaLnBrk="1" hangingPunct="1">
              <a:defRPr/>
            </a:pPr>
            <a:r>
              <a:rPr lang="en-US"/>
              <a:t>otherwise it would rotate: angular momentum would change</a:t>
            </a:r>
          </a:p>
          <a:p>
            <a:pPr lvl="1" eaLnBrk="1" hangingPunct="1">
              <a:defRPr/>
            </a:pPr>
            <a:r>
              <a:rPr lang="en-US"/>
              <a:t>But something is exerting the bending influence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819400" y="4191000"/>
            <a:ext cx="1828800" cy="2057400"/>
            <a:chOff x="1776" y="2640"/>
            <a:chExt cx="1152" cy="1296"/>
          </a:xfrm>
        </p:grpSpPr>
        <p:sp>
          <p:nvSpPr>
            <p:cNvPr id="38930" name="Rectangle 5"/>
            <p:cNvSpPr>
              <a:spLocks noChangeArrowheads="1"/>
            </p:cNvSpPr>
            <p:nvPr/>
          </p:nvSpPr>
          <p:spPr bwMode="auto">
            <a:xfrm>
              <a:off x="2304" y="2640"/>
              <a:ext cx="96" cy="1296"/>
            </a:xfrm>
            <a:prstGeom prst="rect">
              <a:avLst/>
            </a:prstGeom>
            <a:solidFill>
              <a:srgbClr val="BDBDB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1" name="Line 8"/>
            <p:cNvSpPr>
              <a:spLocks noChangeShapeType="1"/>
            </p:cNvSpPr>
            <p:nvPr/>
          </p:nvSpPr>
          <p:spPr bwMode="auto">
            <a:xfrm>
              <a:off x="2400" y="2736"/>
              <a:ext cx="52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2" name="Line 10"/>
            <p:cNvSpPr>
              <a:spLocks noChangeShapeType="1"/>
            </p:cNvSpPr>
            <p:nvPr/>
          </p:nvSpPr>
          <p:spPr bwMode="auto">
            <a:xfrm>
              <a:off x="2400" y="2832"/>
              <a:ext cx="43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3" name="Line 11"/>
            <p:cNvSpPr>
              <a:spLocks noChangeShapeType="1"/>
            </p:cNvSpPr>
            <p:nvPr/>
          </p:nvSpPr>
          <p:spPr bwMode="auto">
            <a:xfrm>
              <a:off x="2400" y="2928"/>
              <a:ext cx="336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4" name="Line 12"/>
            <p:cNvSpPr>
              <a:spLocks noChangeShapeType="1"/>
            </p:cNvSpPr>
            <p:nvPr/>
          </p:nvSpPr>
          <p:spPr bwMode="auto">
            <a:xfrm>
              <a:off x="2400" y="3024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5" name="Line 13"/>
            <p:cNvSpPr>
              <a:spLocks noChangeShapeType="1"/>
            </p:cNvSpPr>
            <p:nvPr/>
          </p:nvSpPr>
          <p:spPr bwMode="auto">
            <a:xfrm>
              <a:off x="2400" y="3120"/>
              <a:ext cx="14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6" name="Line 14"/>
            <p:cNvSpPr>
              <a:spLocks noChangeShapeType="1"/>
            </p:cNvSpPr>
            <p:nvPr/>
          </p:nvSpPr>
          <p:spPr bwMode="auto">
            <a:xfrm>
              <a:off x="2400" y="3216"/>
              <a:ext cx="4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7" name="Line 16"/>
            <p:cNvSpPr>
              <a:spLocks noChangeShapeType="1"/>
            </p:cNvSpPr>
            <p:nvPr/>
          </p:nvSpPr>
          <p:spPr bwMode="auto">
            <a:xfrm>
              <a:off x="2256" y="3408"/>
              <a:ext cx="4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8" name="Line 17"/>
            <p:cNvSpPr>
              <a:spLocks noChangeShapeType="1"/>
            </p:cNvSpPr>
            <p:nvPr/>
          </p:nvSpPr>
          <p:spPr bwMode="auto">
            <a:xfrm>
              <a:off x="2160" y="3504"/>
              <a:ext cx="14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9" name="Line 18"/>
            <p:cNvSpPr>
              <a:spLocks noChangeShapeType="1"/>
            </p:cNvSpPr>
            <p:nvPr/>
          </p:nvSpPr>
          <p:spPr bwMode="auto">
            <a:xfrm>
              <a:off x="2064" y="3600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40" name="Line 19"/>
            <p:cNvSpPr>
              <a:spLocks noChangeShapeType="1"/>
            </p:cNvSpPr>
            <p:nvPr/>
          </p:nvSpPr>
          <p:spPr bwMode="auto">
            <a:xfrm>
              <a:off x="1968" y="3696"/>
              <a:ext cx="336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41" name="Line 20"/>
            <p:cNvSpPr>
              <a:spLocks noChangeShapeType="1"/>
            </p:cNvSpPr>
            <p:nvPr/>
          </p:nvSpPr>
          <p:spPr bwMode="auto">
            <a:xfrm>
              <a:off x="1872" y="3792"/>
              <a:ext cx="43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42" name="Line 21"/>
            <p:cNvSpPr>
              <a:spLocks noChangeShapeType="1"/>
            </p:cNvSpPr>
            <p:nvPr/>
          </p:nvSpPr>
          <p:spPr bwMode="auto">
            <a:xfrm>
              <a:off x="1776" y="3888"/>
              <a:ext cx="52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43" name="Line 22"/>
            <p:cNvSpPr>
              <a:spLocks noChangeShapeType="1"/>
            </p:cNvSpPr>
            <p:nvPr/>
          </p:nvSpPr>
          <p:spPr bwMode="auto">
            <a:xfrm flipH="1">
              <a:off x="2400" y="3888"/>
              <a:ext cx="52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44" name="Line 23"/>
            <p:cNvSpPr>
              <a:spLocks noChangeShapeType="1"/>
            </p:cNvSpPr>
            <p:nvPr/>
          </p:nvSpPr>
          <p:spPr bwMode="auto">
            <a:xfrm flipH="1">
              <a:off x="1776" y="2736"/>
              <a:ext cx="52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45" name="Line 24"/>
            <p:cNvSpPr>
              <a:spLocks noChangeShapeType="1"/>
            </p:cNvSpPr>
            <p:nvPr/>
          </p:nvSpPr>
          <p:spPr bwMode="auto">
            <a:xfrm flipH="1">
              <a:off x="1872" y="2832"/>
              <a:ext cx="43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46" name="Line 25"/>
            <p:cNvSpPr>
              <a:spLocks noChangeShapeType="1"/>
            </p:cNvSpPr>
            <p:nvPr/>
          </p:nvSpPr>
          <p:spPr bwMode="auto">
            <a:xfrm flipH="1">
              <a:off x="1968" y="2928"/>
              <a:ext cx="336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47" name="Line 26"/>
            <p:cNvSpPr>
              <a:spLocks noChangeShapeType="1"/>
            </p:cNvSpPr>
            <p:nvPr/>
          </p:nvSpPr>
          <p:spPr bwMode="auto">
            <a:xfrm flipH="1">
              <a:off x="2064" y="3024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48" name="Line 27"/>
            <p:cNvSpPr>
              <a:spLocks noChangeShapeType="1"/>
            </p:cNvSpPr>
            <p:nvPr/>
          </p:nvSpPr>
          <p:spPr bwMode="auto">
            <a:xfrm flipH="1">
              <a:off x="2160" y="3120"/>
              <a:ext cx="14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49" name="Line 28"/>
            <p:cNvSpPr>
              <a:spLocks noChangeShapeType="1"/>
            </p:cNvSpPr>
            <p:nvPr/>
          </p:nvSpPr>
          <p:spPr bwMode="auto">
            <a:xfrm flipH="1">
              <a:off x="2256" y="3216"/>
              <a:ext cx="4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50" name="Line 30"/>
            <p:cNvSpPr>
              <a:spLocks noChangeShapeType="1"/>
            </p:cNvSpPr>
            <p:nvPr/>
          </p:nvSpPr>
          <p:spPr bwMode="auto">
            <a:xfrm flipH="1">
              <a:off x="2400" y="3408"/>
              <a:ext cx="4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51" name="Line 31"/>
            <p:cNvSpPr>
              <a:spLocks noChangeShapeType="1"/>
            </p:cNvSpPr>
            <p:nvPr/>
          </p:nvSpPr>
          <p:spPr bwMode="auto">
            <a:xfrm flipH="1">
              <a:off x="2400" y="3504"/>
              <a:ext cx="14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52" name="Line 32"/>
            <p:cNvSpPr>
              <a:spLocks noChangeShapeType="1"/>
            </p:cNvSpPr>
            <p:nvPr/>
          </p:nvSpPr>
          <p:spPr bwMode="auto">
            <a:xfrm flipH="1">
              <a:off x="2400" y="3600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53" name="Line 33"/>
            <p:cNvSpPr>
              <a:spLocks noChangeShapeType="1"/>
            </p:cNvSpPr>
            <p:nvPr/>
          </p:nvSpPr>
          <p:spPr bwMode="auto">
            <a:xfrm flipH="1">
              <a:off x="2400" y="3696"/>
              <a:ext cx="336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54" name="Line 34"/>
            <p:cNvSpPr>
              <a:spLocks noChangeShapeType="1"/>
            </p:cNvSpPr>
            <p:nvPr/>
          </p:nvSpPr>
          <p:spPr bwMode="auto">
            <a:xfrm flipH="1">
              <a:off x="2400" y="3792"/>
              <a:ext cx="43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921" name="AutoShape 39"/>
          <p:cNvSpPr>
            <a:spLocks noChangeArrowheads="1"/>
          </p:cNvSpPr>
          <p:nvPr/>
        </p:nvSpPr>
        <p:spPr bwMode="auto">
          <a:xfrm>
            <a:off x="5867400" y="4343400"/>
            <a:ext cx="2362200" cy="2362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041 w 21600"/>
              <a:gd name="T13" fmla="*/ 0 h 21600"/>
              <a:gd name="T14" fmla="*/ 19559 w 21600"/>
              <a:gd name="T15" fmla="*/ 608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4805"/>
                </a:moveTo>
                <a:cubicBezTo>
                  <a:pt x="6882" y="3470"/>
                  <a:pt x="8805" y="2731"/>
                  <a:pt x="10800" y="2731"/>
                </a:cubicBezTo>
                <a:cubicBezTo>
                  <a:pt x="12794" y="2731"/>
                  <a:pt x="14717" y="3470"/>
                  <a:pt x="16199" y="4805"/>
                </a:cubicBezTo>
                <a:lnTo>
                  <a:pt x="18028" y="2775"/>
                </a:lnTo>
                <a:cubicBezTo>
                  <a:pt x="16044" y="988"/>
                  <a:pt x="13469" y="0"/>
                  <a:pt x="10799" y="0"/>
                </a:cubicBezTo>
                <a:cubicBezTo>
                  <a:pt x="8130" y="0"/>
                  <a:pt x="5555" y="988"/>
                  <a:pt x="3571" y="2775"/>
                </a:cubicBezTo>
                <a:close/>
              </a:path>
            </a:pathLst>
          </a:custGeom>
          <a:solidFill>
            <a:srgbClr val="BDBD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2" name="Line 42"/>
          <p:cNvSpPr>
            <a:spLocks noChangeShapeType="1"/>
          </p:cNvSpPr>
          <p:nvPr/>
        </p:nvSpPr>
        <p:spPr bwMode="auto">
          <a:xfrm>
            <a:off x="2057400" y="5181600"/>
            <a:ext cx="1066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3" name="Line 43"/>
          <p:cNvSpPr>
            <a:spLocks noChangeShapeType="1"/>
          </p:cNvSpPr>
          <p:nvPr/>
        </p:nvSpPr>
        <p:spPr bwMode="auto">
          <a:xfrm flipH="1">
            <a:off x="381000" y="5181600"/>
            <a:ext cx="1066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4" name="AutoShape 44"/>
          <p:cNvSpPr>
            <a:spLocks noChangeArrowheads="1"/>
          </p:cNvSpPr>
          <p:nvPr/>
        </p:nvSpPr>
        <p:spPr bwMode="auto">
          <a:xfrm>
            <a:off x="7620000" y="4648200"/>
            <a:ext cx="228600" cy="228600"/>
          </a:xfrm>
          <a:custGeom>
            <a:avLst/>
            <a:gdLst>
              <a:gd name="T0" fmla="*/ 21966798 w 21600"/>
              <a:gd name="T1" fmla="*/ 3863234 h 21600"/>
              <a:gd name="T2" fmla="*/ 2842620 w 21600"/>
              <a:gd name="T3" fmla="*/ 12801166 h 21600"/>
              <a:gd name="T4" fmla="*/ 17894903 w 21600"/>
              <a:gd name="T5" fmla="*/ 7835561 h 21600"/>
              <a:gd name="T6" fmla="*/ 12401741 w 21600"/>
              <a:gd name="T7" fmla="*/ 28799451 h 21600"/>
              <a:gd name="T8" fmla="*/ 6509057 w 21600"/>
              <a:gd name="T9" fmla="*/ 22606921 h 21600"/>
              <a:gd name="T10" fmla="*/ 12704053 w 21600"/>
              <a:gd name="T11" fmla="*/ 1671301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650" y="16799"/>
                </a:moveTo>
                <a:cubicBezTo>
                  <a:pt x="10700" y="16800"/>
                  <a:pt x="10750" y="16800"/>
                  <a:pt x="10800" y="16800"/>
                </a:cubicBezTo>
                <a:cubicBezTo>
                  <a:pt x="14114" y="16801"/>
                  <a:pt x="16801" y="14114"/>
                  <a:pt x="16801" y="10800"/>
                </a:cubicBezTo>
                <a:cubicBezTo>
                  <a:pt x="16801" y="7485"/>
                  <a:pt x="14114" y="4799"/>
                  <a:pt x="10800" y="4799"/>
                </a:cubicBezTo>
                <a:cubicBezTo>
                  <a:pt x="7485" y="4799"/>
                  <a:pt x="4799" y="7485"/>
                  <a:pt x="4799" y="10800"/>
                </a:cubicBezTo>
                <a:lnTo>
                  <a:pt x="-1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10710" y="21599"/>
                  <a:pt x="10620" y="21598"/>
                  <a:pt x="10530" y="21596"/>
                </a:cubicBezTo>
                <a:lnTo>
                  <a:pt x="10462" y="24295"/>
                </a:lnTo>
                <a:lnTo>
                  <a:pt x="5491" y="19071"/>
                </a:lnTo>
                <a:lnTo>
                  <a:pt x="10717" y="14099"/>
                </a:lnTo>
                <a:lnTo>
                  <a:pt x="10650" y="16799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5" name="AutoShape 45"/>
          <p:cNvSpPr>
            <a:spLocks noChangeArrowheads="1"/>
          </p:cNvSpPr>
          <p:nvPr/>
        </p:nvSpPr>
        <p:spPr bwMode="auto">
          <a:xfrm flipH="1">
            <a:off x="6248400" y="4648200"/>
            <a:ext cx="228600" cy="228600"/>
          </a:xfrm>
          <a:custGeom>
            <a:avLst/>
            <a:gdLst>
              <a:gd name="T0" fmla="*/ 21966798 w 21600"/>
              <a:gd name="T1" fmla="*/ 3863234 h 21600"/>
              <a:gd name="T2" fmla="*/ 2842620 w 21600"/>
              <a:gd name="T3" fmla="*/ 12801166 h 21600"/>
              <a:gd name="T4" fmla="*/ 17894903 w 21600"/>
              <a:gd name="T5" fmla="*/ 7835561 h 21600"/>
              <a:gd name="T6" fmla="*/ 12401741 w 21600"/>
              <a:gd name="T7" fmla="*/ 28799451 h 21600"/>
              <a:gd name="T8" fmla="*/ 6509057 w 21600"/>
              <a:gd name="T9" fmla="*/ 22606921 h 21600"/>
              <a:gd name="T10" fmla="*/ 12704053 w 21600"/>
              <a:gd name="T11" fmla="*/ 1671301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650" y="16799"/>
                </a:moveTo>
                <a:cubicBezTo>
                  <a:pt x="10700" y="16800"/>
                  <a:pt x="10750" y="16800"/>
                  <a:pt x="10800" y="16800"/>
                </a:cubicBezTo>
                <a:cubicBezTo>
                  <a:pt x="14114" y="16801"/>
                  <a:pt x="16801" y="14114"/>
                  <a:pt x="16801" y="10800"/>
                </a:cubicBezTo>
                <a:cubicBezTo>
                  <a:pt x="16801" y="7485"/>
                  <a:pt x="14114" y="4799"/>
                  <a:pt x="10800" y="4799"/>
                </a:cubicBezTo>
                <a:cubicBezTo>
                  <a:pt x="7485" y="4799"/>
                  <a:pt x="4799" y="7485"/>
                  <a:pt x="4799" y="10800"/>
                </a:cubicBezTo>
                <a:lnTo>
                  <a:pt x="-1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10710" y="21599"/>
                  <a:pt x="10620" y="21598"/>
                  <a:pt x="10530" y="21596"/>
                </a:cubicBezTo>
                <a:lnTo>
                  <a:pt x="10462" y="24295"/>
                </a:lnTo>
                <a:lnTo>
                  <a:pt x="5491" y="19071"/>
                </a:lnTo>
                <a:lnTo>
                  <a:pt x="10717" y="14099"/>
                </a:lnTo>
                <a:lnTo>
                  <a:pt x="10650" y="16799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6" name="Text Box 46"/>
          <p:cNvSpPr txBox="1">
            <a:spLocks noChangeArrowheads="1"/>
          </p:cNvSpPr>
          <p:nvPr/>
        </p:nvSpPr>
        <p:spPr bwMode="auto">
          <a:xfrm>
            <a:off x="5318125" y="5224463"/>
            <a:ext cx="3043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And we call this “something”</a:t>
            </a:r>
          </a:p>
          <a:p>
            <a:r>
              <a:rPr lang="en-US" sz="1800"/>
              <a:t>the moment (balanced)</a:t>
            </a:r>
          </a:p>
        </p:txBody>
      </p:sp>
      <p:sp>
        <p:nvSpPr>
          <p:cNvPr id="87087" name="Text Box 47"/>
          <p:cNvSpPr txBox="1">
            <a:spLocks noChangeArrowheads="1"/>
          </p:cNvSpPr>
          <p:nvPr/>
        </p:nvSpPr>
        <p:spPr bwMode="auto">
          <a:xfrm>
            <a:off x="6024563" y="3852863"/>
            <a:ext cx="2027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-128"/>
                <a:cs typeface="ＭＳ Ｐゴシック" charset="-128"/>
              </a:rPr>
              <a:t>Bending Moments</a:t>
            </a:r>
          </a:p>
        </p:txBody>
      </p:sp>
      <p:sp>
        <p:nvSpPr>
          <p:cNvPr id="38928" name="Line 48"/>
          <p:cNvSpPr>
            <a:spLocks noChangeShapeType="1"/>
          </p:cNvSpPr>
          <p:nvPr/>
        </p:nvSpPr>
        <p:spPr bwMode="auto">
          <a:xfrm>
            <a:off x="6248400" y="4191000"/>
            <a:ext cx="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9" name="Line 49"/>
          <p:cNvSpPr>
            <a:spLocks noChangeShapeType="1"/>
          </p:cNvSpPr>
          <p:nvPr/>
        </p:nvSpPr>
        <p:spPr bwMode="auto">
          <a:xfrm>
            <a:off x="7848600" y="4191000"/>
            <a:ext cx="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8BA56A-8DA5-2749-888D-966491F0DF3F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13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What’s it take to bend it?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24551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/>
              <a:t>At each infinitesimal cross section in rod with coordinates (</a:t>
            </a:r>
            <a:r>
              <a:rPr lang="en-US" i="1" dirty="0" err="1"/>
              <a:t>x</a:t>
            </a:r>
            <a:r>
              <a:rPr lang="en-US" dirty="0"/>
              <a:t>, </a:t>
            </a:r>
            <a:r>
              <a:rPr lang="en-US" i="1" dirty="0" err="1"/>
              <a:t>y</a:t>
            </a:r>
            <a:r>
              <a:rPr lang="en-US" dirty="0"/>
              <a:t>) and area </a:t>
            </a:r>
            <a:r>
              <a:rPr lang="en-US" i="1" dirty="0" err="1"/>
              <a:t>dA</a:t>
            </a:r>
            <a:r>
              <a:rPr lang="en-US" i="1" dirty="0"/>
              <a:t> = </a:t>
            </a:r>
            <a:r>
              <a:rPr lang="en-US" i="1" dirty="0" err="1"/>
              <a:t>dxdy</a:t>
            </a:r>
            <a:r>
              <a:rPr lang="en-US" i="1" dirty="0"/>
              <a:t>:</a:t>
            </a:r>
          </a:p>
          <a:p>
            <a:pPr lvl="1" eaLnBrk="1" hangingPunct="1">
              <a:defRPr/>
            </a:pPr>
            <a:r>
              <a:rPr lang="en-US" i="1" dirty="0" err="1"/>
              <a:t>dF</a:t>
            </a:r>
            <a:r>
              <a:rPr lang="en-US" i="1" dirty="0"/>
              <a:t> = </a:t>
            </a:r>
            <a:r>
              <a:rPr lang="en-US" i="1" dirty="0" err="1">
                <a:sym typeface="Symbol" charset="2"/>
              </a:rPr>
              <a:t>dA</a:t>
            </a:r>
            <a:r>
              <a:rPr lang="en-US" dirty="0">
                <a:sym typeface="Symbol" charset="2"/>
              </a:rPr>
              <a:t> = (</a:t>
            </a:r>
            <a:r>
              <a:rPr lang="en-US" i="1" dirty="0" err="1">
                <a:sym typeface="Symbol" charset="2"/>
              </a:rPr>
              <a:t>Ey/R</a:t>
            </a:r>
            <a:r>
              <a:rPr lang="en-US" dirty="0" err="1">
                <a:sym typeface="Symbol" charset="2"/>
              </a:rPr>
              <a:t>)</a:t>
            </a:r>
            <a:r>
              <a:rPr lang="en-US" i="1" dirty="0" err="1">
                <a:sym typeface="Symbol" charset="2"/>
              </a:rPr>
              <a:t>dA</a:t>
            </a:r>
            <a:endParaRPr lang="en-US" i="1" dirty="0">
              <a:sym typeface="Symbol" charset="2"/>
            </a:endParaRP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where </a:t>
            </a:r>
            <a:r>
              <a:rPr lang="en-US" i="1" dirty="0" err="1">
                <a:sym typeface="Symbol" charset="2"/>
              </a:rPr>
              <a:t>y</a:t>
            </a:r>
            <a:r>
              <a:rPr lang="en-US" dirty="0">
                <a:sym typeface="Symbol" charset="2"/>
              </a:rPr>
              <a:t> measures the distance from the neutral surface</a:t>
            </a: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the moment (torque) at the cross section is just </a:t>
            </a:r>
            <a:r>
              <a:rPr lang="en-US" i="1" dirty="0" err="1">
                <a:sym typeface="Symbol" charset="2"/>
              </a:rPr>
              <a:t>dM</a:t>
            </a:r>
            <a:r>
              <a:rPr lang="en-US" i="1" dirty="0">
                <a:sym typeface="Symbol" charset="2"/>
              </a:rPr>
              <a:t> = </a:t>
            </a:r>
            <a:r>
              <a:rPr lang="en-US" i="1" dirty="0" err="1">
                <a:sym typeface="Symbol" charset="2"/>
              </a:rPr>
              <a:t>y·dF</a:t>
            </a:r>
            <a:endParaRPr lang="en-US" dirty="0">
              <a:sym typeface="Symbol" charset="2"/>
            </a:endParaRP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so </a:t>
            </a:r>
            <a:r>
              <a:rPr lang="en-US" i="1" dirty="0" err="1">
                <a:sym typeface="Symbol" charset="2"/>
              </a:rPr>
              <a:t>dM</a:t>
            </a:r>
            <a:r>
              <a:rPr lang="en-US" i="1" dirty="0">
                <a:sym typeface="Symbol" charset="2"/>
              </a:rPr>
              <a:t> = Ey</a:t>
            </a:r>
            <a:r>
              <a:rPr lang="en-US" baseline="30000" dirty="0">
                <a:sym typeface="Symbol" charset="2"/>
              </a:rPr>
              <a:t>2</a:t>
            </a:r>
            <a:r>
              <a:rPr lang="en-US" i="1" dirty="0">
                <a:sym typeface="Symbol" charset="2"/>
              </a:rPr>
              <a:t>dA/R</a:t>
            </a:r>
            <a:endParaRPr lang="en-US" dirty="0">
              <a:sym typeface="Symbol" charset="2"/>
            </a:endParaRP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integrating over cross section:</a:t>
            </a:r>
          </a:p>
          <a:p>
            <a:pPr lvl="1" eaLnBrk="1" hangingPunct="1">
              <a:defRPr/>
            </a:pPr>
            <a:endParaRPr lang="en-US" dirty="0">
              <a:sym typeface="Symbol" charset="2"/>
            </a:endParaRPr>
          </a:p>
          <a:p>
            <a:pPr lvl="1" eaLnBrk="1" hangingPunct="1">
              <a:defRPr/>
            </a:pPr>
            <a:endParaRPr lang="en-US" dirty="0">
              <a:sym typeface="Symbol" charset="2"/>
            </a:endParaRPr>
          </a:p>
          <a:p>
            <a:pPr lvl="1" eaLnBrk="1" hangingPunct="1">
              <a:defRPr/>
            </a:pPr>
            <a:endParaRPr lang="en-US" dirty="0">
              <a:sym typeface="Symbol" charset="2"/>
            </a:endParaRP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where we have defined the “moment of inertia” as</a:t>
            </a:r>
            <a:endParaRPr lang="en-US" dirty="0"/>
          </a:p>
        </p:txBody>
      </p:sp>
      <p:pic>
        <p:nvPicPr>
          <p:cNvPr id="40967" name="Picture 5" descr="image-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2650" y="4225040"/>
            <a:ext cx="3602038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Picture 6" descr="image-4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0" y="5318125"/>
            <a:ext cx="21383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F33F02-CEAC-6D41-9909-BFDEC9F6DF1B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14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Energy in the bent beam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468905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We know the force on each volume element:</a:t>
            </a:r>
          </a:p>
          <a:p>
            <a:pPr lvl="1" eaLnBrk="1" hangingPunct="1">
              <a:defRPr/>
            </a:pPr>
            <a:r>
              <a:rPr lang="en-US" i="1" dirty="0" err="1"/>
              <a:t>dF</a:t>
            </a:r>
            <a:r>
              <a:rPr lang="en-US" dirty="0"/>
              <a:t> = </a:t>
            </a:r>
            <a:r>
              <a:rPr lang="en-US" i="1" dirty="0" err="1">
                <a:sym typeface="Symbol" charset="2"/>
              </a:rPr>
              <a:t></a:t>
            </a:r>
            <a:r>
              <a:rPr lang="en-US" i="1" dirty="0" err="1"/>
              <a:t>·</a:t>
            </a:r>
            <a:r>
              <a:rPr lang="en-US" i="1" dirty="0" err="1">
                <a:sym typeface="Symbol" charset="2"/>
              </a:rPr>
              <a:t>dA</a:t>
            </a:r>
            <a:r>
              <a:rPr lang="en-US" i="1" dirty="0">
                <a:sym typeface="Symbol" charset="2"/>
              </a:rPr>
              <a:t> = </a:t>
            </a:r>
            <a:r>
              <a:rPr lang="en-US" i="1" dirty="0" err="1">
                <a:sym typeface="Symbol" charset="2"/>
              </a:rPr>
              <a:t>E</a:t>
            </a:r>
            <a:r>
              <a:rPr lang="en-US" i="1" dirty="0" err="1"/>
              <a:t>·</a:t>
            </a:r>
            <a:r>
              <a:rPr lang="en-US" i="1" dirty="0" err="1">
                <a:sym typeface="Symbol" charset="2"/>
              </a:rPr>
              <a:t></a:t>
            </a:r>
            <a:r>
              <a:rPr lang="en-US" i="1" dirty="0" err="1"/>
              <a:t>·dA</a:t>
            </a:r>
            <a:r>
              <a:rPr lang="en-US" dirty="0">
                <a:sym typeface="Symbol" charset="2"/>
              </a:rPr>
              <a:t> = </a:t>
            </a:r>
            <a:r>
              <a:rPr lang="en-US" dirty="0"/>
              <a:t>(</a:t>
            </a:r>
            <a:r>
              <a:rPr lang="en-US" i="1" dirty="0" err="1"/>
              <a:t>Ey/R</a:t>
            </a:r>
            <a:r>
              <a:rPr lang="en-US" dirty="0" err="1"/>
              <a:t>)</a:t>
            </a:r>
            <a:r>
              <a:rPr lang="en-US" i="1" dirty="0" err="1"/>
              <a:t>dA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We know that the length changes by </a:t>
            </a:r>
            <a:r>
              <a:rPr lang="en-US" i="1" dirty="0">
                <a:sym typeface="Symbol" charset="2"/>
              </a:rPr>
              <a:t>L = </a:t>
            </a:r>
            <a:r>
              <a:rPr lang="en-US" i="1" dirty="0" err="1">
                <a:sym typeface="Symbol" charset="2"/>
              </a:rPr>
              <a:t>dz</a:t>
            </a:r>
            <a:r>
              <a:rPr lang="en-US" i="1" dirty="0">
                <a:sym typeface="Symbol" charset="2"/>
              </a:rPr>
              <a:t> = </a:t>
            </a:r>
            <a:r>
              <a:rPr lang="en-US" i="1" dirty="0" err="1">
                <a:sym typeface="Symbol" charset="2"/>
              </a:rPr>
              <a:t></a:t>
            </a:r>
            <a:r>
              <a:rPr lang="en-US" i="1" dirty="0" err="1"/>
              <a:t>·</a:t>
            </a:r>
            <a:r>
              <a:rPr lang="en-US" i="1" dirty="0" err="1">
                <a:sym typeface="Symbol" charset="2"/>
              </a:rPr>
              <a:t>dz</a:t>
            </a:r>
            <a:r>
              <a:rPr lang="en-US" i="1" dirty="0">
                <a:sym typeface="Symbol" charset="2"/>
              </a:rPr>
              <a:t>/E</a:t>
            </a:r>
            <a:endParaRPr lang="en-US" dirty="0">
              <a:sym typeface="Symbol" charset="2"/>
            </a:endParaRPr>
          </a:p>
          <a:p>
            <a:pPr eaLnBrk="1" hangingPunct="1">
              <a:defRPr/>
            </a:pPr>
            <a:r>
              <a:rPr lang="en-US" dirty="0">
                <a:sym typeface="Symbol" charset="2"/>
              </a:rPr>
              <a:t>So energy is:</a:t>
            </a:r>
          </a:p>
          <a:p>
            <a:pPr lvl="1" eaLnBrk="1" hangingPunct="1">
              <a:defRPr/>
            </a:pPr>
            <a:r>
              <a:rPr lang="en-US" i="1" dirty="0" err="1"/>
              <a:t>dW</a:t>
            </a:r>
            <a:r>
              <a:rPr lang="en-US" i="1" dirty="0"/>
              <a:t> = </a:t>
            </a:r>
            <a:r>
              <a:rPr lang="en-US" i="1" dirty="0" err="1"/>
              <a:t>dF·</a:t>
            </a:r>
            <a:r>
              <a:rPr lang="en-US" i="1" dirty="0" err="1">
                <a:sym typeface="Symbol" charset="2"/>
              </a:rPr>
              <a:t>L</a:t>
            </a:r>
            <a:r>
              <a:rPr lang="en-US" i="1" dirty="0">
                <a:sym typeface="Symbol" charset="2"/>
              </a:rPr>
              <a:t> = </a:t>
            </a:r>
            <a:r>
              <a:rPr lang="en-US" i="1" dirty="0" err="1">
                <a:sym typeface="Symbol" charset="2"/>
              </a:rPr>
              <a:t>dF</a:t>
            </a:r>
            <a:r>
              <a:rPr lang="en-US" i="1" dirty="0" err="1"/>
              <a:t>·</a:t>
            </a:r>
            <a:r>
              <a:rPr lang="en-US" i="1" dirty="0" err="1">
                <a:sym typeface="Symbol" charset="2"/>
              </a:rPr>
              <a:t></a:t>
            </a:r>
            <a:r>
              <a:rPr lang="en-US" i="1" dirty="0" err="1"/>
              <a:t>·dz</a:t>
            </a:r>
            <a:r>
              <a:rPr lang="en-US" i="1" dirty="0"/>
              <a:t> = </a:t>
            </a:r>
            <a:r>
              <a:rPr lang="en-US" i="1" dirty="0" err="1"/>
              <a:t>E·</a:t>
            </a:r>
            <a:r>
              <a:rPr lang="en-US" i="1" dirty="0" err="1">
                <a:sym typeface="Symbol" charset="2"/>
              </a:rPr>
              <a:t></a:t>
            </a:r>
            <a:r>
              <a:rPr lang="en-US" i="1" dirty="0" err="1"/>
              <a:t>·dA</a:t>
            </a:r>
            <a:r>
              <a:rPr lang="en-US" i="1" dirty="0"/>
              <a:t> </a:t>
            </a:r>
            <a:r>
              <a:rPr lang="en-US" i="1" dirty="0" err="1">
                <a:sym typeface="Symbol" charset="2"/>
              </a:rPr>
              <a:t></a:t>
            </a:r>
            <a:r>
              <a:rPr lang="en-US" i="1" dirty="0">
                <a:sym typeface="Symbol" charset="2"/>
              </a:rPr>
              <a:t> </a:t>
            </a:r>
            <a:r>
              <a:rPr lang="en-US" i="1" dirty="0" err="1">
                <a:sym typeface="Symbol" charset="2"/>
              </a:rPr>
              <a:t></a:t>
            </a:r>
            <a:r>
              <a:rPr lang="en-US" i="1" dirty="0" err="1"/>
              <a:t>·dz</a:t>
            </a:r>
            <a:r>
              <a:rPr lang="en-US" i="1" dirty="0"/>
              <a:t> = E</a:t>
            </a:r>
            <a:r>
              <a:rPr lang="en-US" dirty="0"/>
              <a:t>(</a:t>
            </a:r>
            <a:r>
              <a:rPr lang="en-US" i="1" dirty="0"/>
              <a:t>y/R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i="1" dirty="0"/>
              <a:t>dxdydz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Integrate this throughout volume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So </a:t>
            </a:r>
            <a:r>
              <a:rPr lang="en-US" i="1" dirty="0"/>
              <a:t>W = M</a:t>
            </a:r>
            <a:r>
              <a:rPr lang="en-US" dirty="0"/>
              <a:t>(</a:t>
            </a:r>
            <a:r>
              <a:rPr lang="en-US" i="1" dirty="0"/>
              <a:t>L/R</a:t>
            </a:r>
            <a:r>
              <a:rPr lang="en-US" dirty="0"/>
              <a:t>) </a:t>
            </a:r>
            <a:r>
              <a:rPr lang="en-US" dirty="0" err="1">
                <a:sym typeface="Symbol" charset="2"/>
              </a:rPr>
              <a:t></a:t>
            </a:r>
            <a:r>
              <a:rPr lang="en-US" dirty="0">
                <a:sym typeface="Symbol" charset="2"/>
              </a:rPr>
              <a:t> </a:t>
            </a:r>
            <a:r>
              <a:rPr lang="en-US" i="1" dirty="0">
                <a:sym typeface="Symbol" charset="2"/>
              </a:rPr>
              <a:t>M </a:t>
            </a:r>
            <a:r>
              <a:rPr lang="en-US" dirty="0" err="1">
                <a:sym typeface="Symbol" charset="2"/>
              </a:rPr>
              <a:t></a:t>
            </a:r>
            <a:r>
              <a:rPr lang="en-US" i="1" dirty="0">
                <a:sym typeface="Symbol" charset="2"/>
              </a:rPr>
              <a:t> </a:t>
            </a:r>
            <a:r>
              <a:rPr lang="en-US" baseline="30000" dirty="0">
                <a:sym typeface="Symbol" charset="2"/>
              </a:rPr>
              <a:t>2</a:t>
            </a:r>
            <a:endParaRPr lang="en-US" dirty="0">
              <a:sym typeface="Symbol" charset="2"/>
            </a:endParaRPr>
          </a:p>
          <a:p>
            <a:pPr lvl="1" eaLnBrk="1" hangingPunct="1">
              <a:defRPr/>
            </a:pPr>
            <a:r>
              <a:rPr lang="en-US" dirty="0"/>
              <a:t>where </a:t>
            </a:r>
            <a:r>
              <a:rPr lang="en-US" dirty="0" err="1">
                <a:sym typeface="Symbol" charset="2"/>
              </a:rPr>
              <a:t></a:t>
            </a:r>
            <a:r>
              <a:rPr lang="en-US" dirty="0">
                <a:sym typeface="Symbol" charset="2"/>
              </a:rPr>
              <a:t> is the angle through which the beam is bent</a:t>
            </a:r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5661025" y="2514600"/>
            <a:ext cx="1120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z-direction</a:t>
            </a:r>
          </a:p>
        </p:txBody>
      </p:sp>
      <p:sp>
        <p:nvSpPr>
          <p:cNvPr id="43016" name="Line 5"/>
          <p:cNvSpPr>
            <a:spLocks noChangeShapeType="1"/>
          </p:cNvSpPr>
          <p:nvPr/>
        </p:nvSpPr>
        <p:spPr bwMode="auto">
          <a:xfrm flipH="1">
            <a:off x="5334000" y="2667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3017" name="Picture 6" descr="image-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4038" y="3835400"/>
            <a:ext cx="4424362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F475A7-198D-B04A-A6ED-4369D421B95A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15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Calculating beam deflection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62060"/>
            <a:ext cx="8229600" cy="47561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We start by making a free-body diagram so that all forces and torques are balanced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otherwise the beam would fly/rotate off in some direction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In this case, the wall exerts forces and moments on the beam (though </a:t>
            </a:r>
            <a:r>
              <a:rPr lang="en-US" i="1" dirty="0"/>
              <a:t>A</a:t>
            </a:r>
            <a:r>
              <a:rPr lang="en-US" baseline="-25000" dirty="0"/>
              <a:t>x</a:t>
            </a:r>
            <a:r>
              <a:rPr lang="en-US" dirty="0"/>
              <a:t>=0)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This example has three point masses and one distributed load</a:t>
            </a:r>
          </a:p>
        </p:txBody>
      </p:sp>
      <p:pic>
        <p:nvPicPr>
          <p:cNvPr id="45063" name="Picture 4" descr="cantilev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438400"/>
            <a:ext cx="3976688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B1E331-71BB-DA4B-B4BC-ECE7C42516BD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16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6556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Tallying the forces/moments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05200"/>
            <a:ext cx="7772400" cy="2743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i="1" dirty="0"/>
              <a:t>A</a:t>
            </a:r>
            <a:r>
              <a:rPr lang="en-US" baseline="-25000" dirty="0"/>
              <a:t>x</a:t>
            </a:r>
            <a:r>
              <a:rPr lang="en-US" dirty="0"/>
              <a:t> = 0; </a:t>
            </a:r>
            <a:r>
              <a:rPr lang="en-US" i="1" dirty="0"/>
              <a:t>A</a:t>
            </a:r>
            <a:r>
              <a:rPr lang="en-US" baseline="-25000" dirty="0"/>
              <a:t>y</a:t>
            </a:r>
            <a:r>
              <a:rPr lang="en-US" dirty="0"/>
              <a:t> = 21,000 lbs</a:t>
            </a:r>
          </a:p>
          <a:p>
            <a:pPr eaLnBrk="1" hangingPunct="1">
              <a:defRPr/>
            </a:pPr>
            <a:r>
              <a:rPr lang="en-US" i="1" dirty="0" err="1"/>
              <a:t>M</a:t>
            </a:r>
            <a:r>
              <a:rPr lang="en-US" baseline="-25000" dirty="0" err="1"/>
              <a:t>ext</a:t>
            </a:r>
            <a:r>
              <a:rPr lang="en-US" dirty="0"/>
              <a:t> = (4)(4000) + (8)(3000) + (14)(2000) + (11)(6)(2000) = 200,000 ft-lbs</a:t>
            </a:r>
          </a:p>
          <a:p>
            <a:pPr lvl="1" eaLnBrk="1" hangingPunct="1">
              <a:defRPr/>
            </a:pPr>
            <a:r>
              <a:rPr lang="en-US" dirty="0"/>
              <a:t>last term is integral: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where </a:t>
            </a:r>
            <a:r>
              <a:rPr lang="en-US" sz="1800" dirty="0" err="1">
                <a:sym typeface="Symbol" charset="2"/>
              </a:rPr>
              <a:t></a:t>
            </a:r>
            <a:r>
              <a:rPr lang="en-US" sz="1800" dirty="0">
                <a:sym typeface="Symbol" charset="2"/>
              </a:rPr>
              <a:t> is the force per unit length (2000 lbs/ft)</a:t>
            </a:r>
          </a:p>
        </p:txBody>
      </p:sp>
      <p:pic>
        <p:nvPicPr>
          <p:cNvPr id="47111" name="Picture 4" descr="cantilev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6513" y="914400"/>
            <a:ext cx="3976687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2" name="Picture 6" descr="image-4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5181600"/>
            <a:ext cx="59880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D1284C-0601-9849-86D2-B46018FA9D0B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17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 Simpler Example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A cantilever beam under its own weight (or a uniform weight)</a:t>
            </a:r>
          </a:p>
          <a:p>
            <a:pPr lvl="1" eaLnBrk="1" hangingPunct="1">
              <a:defRPr/>
            </a:pPr>
            <a:r>
              <a:rPr lang="en-US" sz="1800" i="1" dirty="0" err="1"/>
              <a:t>F</a:t>
            </a:r>
            <a:r>
              <a:rPr lang="en-US" sz="1800" baseline="-25000" dirty="0" err="1"/>
              <a:t>y</a:t>
            </a:r>
            <a:r>
              <a:rPr lang="en-US" sz="1800" dirty="0"/>
              <a:t> and </a:t>
            </a:r>
            <a:r>
              <a:rPr lang="en-US" sz="1800" i="1" dirty="0" err="1"/>
              <a:t>M</a:t>
            </a:r>
            <a:r>
              <a:rPr lang="en-US" sz="1800" baseline="-25000" dirty="0" err="1"/>
              <a:t>ext</a:t>
            </a:r>
            <a:r>
              <a:rPr lang="en-US" sz="1800" dirty="0"/>
              <a:t> have been defined above to establish force/moment balance</a:t>
            </a:r>
          </a:p>
          <a:p>
            <a:pPr lvl="1" eaLnBrk="1" hangingPunct="1">
              <a:defRPr/>
            </a:pPr>
            <a:r>
              <a:rPr lang="en-US" sz="1800" dirty="0"/>
              <a:t>At any point, distance </a:t>
            </a:r>
            <a:r>
              <a:rPr lang="en-US" sz="1800" i="1" dirty="0" err="1"/>
              <a:t>z</a:t>
            </a:r>
            <a:r>
              <a:rPr lang="en-US" sz="1800" dirty="0"/>
              <a:t> along the beam, we can sum the moments about this point and find:</a:t>
            </a:r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r>
              <a:rPr lang="en-US" sz="1800" dirty="0"/>
              <a:t>validating that we have no net moment about any point, and thus the beam will not spin up on its own!</a:t>
            </a:r>
          </a:p>
        </p:txBody>
      </p:sp>
      <p:sp>
        <p:nvSpPr>
          <p:cNvPr id="49159" name="Rectangle 4"/>
          <p:cNvSpPr>
            <a:spLocks noChangeArrowheads="1"/>
          </p:cNvSpPr>
          <p:nvPr/>
        </p:nvSpPr>
        <p:spPr bwMode="auto">
          <a:xfrm>
            <a:off x="990600" y="1371600"/>
            <a:ext cx="304800" cy="1676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1219200" y="1752600"/>
            <a:ext cx="2971800" cy="228600"/>
          </a:xfrm>
          <a:prstGeom prst="rect">
            <a:avLst/>
          </a:prstGeom>
          <a:solidFill>
            <a:srgbClr val="BDBD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1" name="Line 6"/>
          <p:cNvSpPr>
            <a:spLocks noChangeShapeType="1"/>
          </p:cNvSpPr>
          <p:nvPr/>
        </p:nvSpPr>
        <p:spPr bwMode="auto">
          <a:xfrm>
            <a:off x="1447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2" name="Line 7"/>
          <p:cNvSpPr>
            <a:spLocks noChangeShapeType="1"/>
          </p:cNvSpPr>
          <p:nvPr/>
        </p:nvSpPr>
        <p:spPr bwMode="auto">
          <a:xfrm>
            <a:off x="16002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3" name="Line 8"/>
          <p:cNvSpPr>
            <a:spLocks noChangeShapeType="1"/>
          </p:cNvSpPr>
          <p:nvPr/>
        </p:nvSpPr>
        <p:spPr bwMode="auto">
          <a:xfrm>
            <a:off x="17526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4" name="Line 9"/>
          <p:cNvSpPr>
            <a:spLocks noChangeShapeType="1"/>
          </p:cNvSpPr>
          <p:nvPr/>
        </p:nvSpPr>
        <p:spPr bwMode="auto">
          <a:xfrm>
            <a:off x="1905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5" name="Line 10"/>
          <p:cNvSpPr>
            <a:spLocks noChangeShapeType="1"/>
          </p:cNvSpPr>
          <p:nvPr/>
        </p:nvSpPr>
        <p:spPr bwMode="auto">
          <a:xfrm>
            <a:off x="2057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6" name="Line 11"/>
          <p:cNvSpPr>
            <a:spLocks noChangeShapeType="1"/>
          </p:cNvSpPr>
          <p:nvPr/>
        </p:nvSpPr>
        <p:spPr bwMode="auto">
          <a:xfrm>
            <a:off x="2209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7" name="Line 12"/>
          <p:cNvSpPr>
            <a:spLocks noChangeShapeType="1"/>
          </p:cNvSpPr>
          <p:nvPr/>
        </p:nvSpPr>
        <p:spPr bwMode="auto">
          <a:xfrm>
            <a:off x="23622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8" name="Line 13"/>
          <p:cNvSpPr>
            <a:spLocks noChangeShapeType="1"/>
          </p:cNvSpPr>
          <p:nvPr/>
        </p:nvSpPr>
        <p:spPr bwMode="auto">
          <a:xfrm>
            <a:off x="25146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9" name="Line 14"/>
          <p:cNvSpPr>
            <a:spLocks noChangeShapeType="1"/>
          </p:cNvSpPr>
          <p:nvPr/>
        </p:nvSpPr>
        <p:spPr bwMode="auto">
          <a:xfrm>
            <a:off x="2667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0" name="Line 15"/>
          <p:cNvSpPr>
            <a:spLocks noChangeShapeType="1"/>
          </p:cNvSpPr>
          <p:nvPr/>
        </p:nvSpPr>
        <p:spPr bwMode="auto">
          <a:xfrm>
            <a:off x="2819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1" name="Line 16"/>
          <p:cNvSpPr>
            <a:spLocks noChangeShapeType="1"/>
          </p:cNvSpPr>
          <p:nvPr/>
        </p:nvSpPr>
        <p:spPr bwMode="auto">
          <a:xfrm>
            <a:off x="2971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2" name="Line 17"/>
          <p:cNvSpPr>
            <a:spLocks noChangeShapeType="1"/>
          </p:cNvSpPr>
          <p:nvPr/>
        </p:nvSpPr>
        <p:spPr bwMode="auto">
          <a:xfrm>
            <a:off x="31242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3" name="Line 18"/>
          <p:cNvSpPr>
            <a:spLocks noChangeShapeType="1"/>
          </p:cNvSpPr>
          <p:nvPr/>
        </p:nvSpPr>
        <p:spPr bwMode="auto">
          <a:xfrm>
            <a:off x="32766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4" name="Line 19"/>
          <p:cNvSpPr>
            <a:spLocks noChangeShapeType="1"/>
          </p:cNvSpPr>
          <p:nvPr/>
        </p:nvSpPr>
        <p:spPr bwMode="auto">
          <a:xfrm>
            <a:off x="3429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5" name="Line 20"/>
          <p:cNvSpPr>
            <a:spLocks noChangeShapeType="1"/>
          </p:cNvSpPr>
          <p:nvPr/>
        </p:nvSpPr>
        <p:spPr bwMode="auto">
          <a:xfrm>
            <a:off x="3581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6" name="Line 21"/>
          <p:cNvSpPr>
            <a:spLocks noChangeShapeType="1"/>
          </p:cNvSpPr>
          <p:nvPr/>
        </p:nvSpPr>
        <p:spPr bwMode="auto">
          <a:xfrm>
            <a:off x="3733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7" name="Line 22"/>
          <p:cNvSpPr>
            <a:spLocks noChangeShapeType="1"/>
          </p:cNvSpPr>
          <p:nvPr/>
        </p:nvSpPr>
        <p:spPr bwMode="auto">
          <a:xfrm>
            <a:off x="38862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8" name="Line 23"/>
          <p:cNvSpPr>
            <a:spLocks noChangeShapeType="1"/>
          </p:cNvSpPr>
          <p:nvPr/>
        </p:nvSpPr>
        <p:spPr bwMode="auto">
          <a:xfrm>
            <a:off x="40386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9" name="Line 24"/>
          <p:cNvSpPr>
            <a:spLocks noChangeShapeType="1"/>
          </p:cNvSpPr>
          <p:nvPr/>
        </p:nvSpPr>
        <p:spPr bwMode="auto">
          <a:xfrm flipV="1">
            <a:off x="1219200" y="762000"/>
            <a:ext cx="0" cy="1066800"/>
          </a:xfrm>
          <a:prstGeom prst="line">
            <a:avLst/>
          </a:prstGeom>
          <a:noFill/>
          <a:ln w="222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80" name="AutoShape 25"/>
          <p:cNvSpPr>
            <a:spLocks noChangeArrowheads="1"/>
          </p:cNvSpPr>
          <p:nvPr/>
        </p:nvSpPr>
        <p:spPr bwMode="auto">
          <a:xfrm flipH="1">
            <a:off x="1114425" y="1752600"/>
            <a:ext cx="228600" cy="228600"/>
          </a:xfrm>
          <a:custGeom>
            <a:avLst/>
            <a:gdLst>
              <a:gd name="T0" fmla="*/ 21966798 w 21600"/>
              <a:gd name="T1" fmla="*/ 3863234 h 21600"/>
              <a:gd name="T2" fmla="*/ 2842620 w 21600"/>
              <a:gd name="T3" fmla="*/ 12801166 h 21600"/>
              <a:gd name="T4" fmla="*/ 17894903 w 21600"/>
              <a:gd name="T5" fmla="*/ 7835561 h 21600"/>
              <a:gd name="T6" fmla="*/ 12401741 w 21600"/>
              <a:gd name="T7" fmla="*/ 28799451 h 21600"/>
              <a:gd name="T8" fmla="*/ 6509057 w 21600"/>
              <a:gd name="T9" fmla="*/ 22606921 h 21600"/>
              <a:gd name="T10" fmla="*/ 12704053 w 21600"/>
              <a:gd name="T11" fmla="*/ 1671301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650" y="16799"/>
                </a:moveTo>
                <a:cubicBezTo>
                  <a:pt x="10700" y="16800"/>
                  <a:pt x="10750" y="16800"/>
                  <a:pt x="10800" y="16800"/>
                </a:cubicBezTo>
                <a:cubicBezTo>
                  <a:pt x="14114" y="16801"/>
                  <a:pt x="16801" y="14114"/>
                  <a:pt x="16801" y="10800"/>
                </a:cubicBezTo>
                <a:cubicBezTo>
                  <a:pt x="16801" y="7485"/>
                  <a:pt x="14114" y="4799"/>
                  <a:pt x="10800" y="4799"/>
                </a:cubicBezTo>
                <a:cubicBezTo>
                  <a:pt x="7485" y="4799"/>
                  <a:pt x="4799" y="7485"/>
                  <a:pt x="4799" y="10800"/>
                </a:cubicBezTo>
                <a:lnTo>
                  <a:pt x="-1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10710" y="21599"/>
                  <a:pt x="10620" y="21598"/>
                  <a:pt x="10530" y="21596"/>
                </a:cubicBezTo>
                <a:lnTo>
                  <a:pt x="10462" y="24295"/>
                </a:lnTo>
                <a:lnTo>
                  <a:pt x="5491" y="19071"/>
                </a:lnTo>
                <a:lnTo>
                  <a:pt x="10717" y="14099"/>
                </a:lnTo>
                <a:lnTo>
                  <a:pt x="10650" y="16799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81" name="Text Box 26"/>
          <p:cNvSpPr txBox="1">
            <a:spLocks noChangeArrowheads="1"/>
          </p:cNvSpPr>
          <p:nvPr/>
        </p:nvSpPr>
        <p:spPr bwMode="auto">
          <a:xfrm>
            <a:off x="2193925" y="2338388"/>
            <a:ext cx="4813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force per unit length = </a:t>
            </a:r>
            <a:r>
              <a:rPr lang="en-US" sz="1800" i="1">
                <a:sym typeface="Symbol" pitchFamily="-104" charset="2"/>
              </a:rPr>
              <a:t></a:t>
            </a:r>
            <a:r>
              <a:rPr lang="en-US" sz="1800">
                <a:sym typeface="Symbol" pitchFamily="-104" charset="2"/>
              </a:rPr>
              <a:t>; total force = </a:t>
            </a:r>
            <a:r>
              <a:rPr lang="en-US" sz="1800" i="1">
                <a:sym typeface="Symbol" pitchFamily="-104" charset="2"/>
              </a:rPr>
              <a:t>mg = L</a:t>
            </a:r>
          </a:p>
        </p:txBody>
      </p:sp>
      <p:sp>
        <p:nvSpPr>
          <p:cNvPr id="49182" name="Text Box 27"/>
          <p:cNvSpPr txBox="1">
            <a:spLocks noChangeArrowheads="1"/>
          </p:cNvSpPr>
          <p:nvPr/>
        </p:nvSpPr>
        <p:spPr bwMode="auto">
          <a:xfrm>
            <a:off x="1431925" y="814388"/>
            <a:ext cx="1490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folHlink"/>
                </a:solidFill>
              </a:rPr>
              <a:t>F</a:t>
            </a:r>
            <a:r>
              <a:rPr lang="en-US" sz="1800" baseline="-25000">
                <a:solidFill>
                  <a:schemeClr val="folHlink"/>
                </a:solidFill>
              </a:rPr>
              <a:t>y</a:t>
            </a:r>
            <a:r>
              <a:rPr lang="en-US" sz="1800">
                <a:solidFill>
                  <a:schemeClr val="folHlink"/>
                </a:solidFill>
              </a:rPr>
              <a:t> = </a:t>
            </a:r>
            <a:r>
              <a:rPr lang="en-US" sz="1800" i="1">
                <a:solidFill>
                  <a:schemeClr val="folHlink"/>
                </a:solidFill>
              </a:rPr>
              <a:t>mg = </a:t>
            </a:r>
            <a:r>
              <a:rPr lang="en-US" sz="1800" i="1">
                <a:solidFill>
                  <a:schemeClr val="folHlink"/>
                </a:solidFill>
                <a:sym typeface="Symbol" pitchFamily="-104" charset="2"/>
              </a:rPr>
              <a:t>L</a:t>
            </a:r>
            <a:endParaRPr lang="en-US" sz="1800">
              <a:solidFill>
                <a:schemeClr val="folHlink"/>
              </a:solidFill>
              <a:sym typeface="Symbol" pitchFamily="-104" charset="2"/>
            </a:endParaRPr>
          </a:p>
        </p:txBody>
      </p:sp>
      <p:sp>
        <p:nvSpPr>
          <p:cNvPr id="49183" name="Text Box 28"/>
          <p:cNvSpPr txBox="1">
            <a:spLocks noChangeArrowheads="1"/>
          </p:cNvSpPr>
          <p:nvPr/>
        </p:nvSpPr>
        <p:spPr bwMode="auto">
          <a:xfrm>
            <a:off x="1660525" y="1347788"/>
            <a:ext cx="3408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folHlink"/>
                </a:solidFill>
              </a:rPr>
              <a:t>M</a:t>
            </a:r>
            <a:r>
              <a:rPr lang="en-US" sz="1800" baseline="-25000">
                <a:solidFill>
                  <a:schemeClr val="folHlink"/>
                </a:solidFill>
              </a:rPr>
              <a:t>ext</a:t>
            </a:r>
            <a:r>
              <a:rPr lang="en-US" sz="1800">
                <a:solidFill>
                  <a:schemeClr val="folHlink"/>
                </a:solidFill>
              </a:rPr>
              <a:t> = </a:t>
            </a:r>
            <a:r>
              <a:rPr lang="en-US" sz="1800" i="1">
                <a:solidFill>
                  <a:schemeClr val="folHlink"/>
                </a:solidFill>
                <a:sym typeface="Symbol" pitchFamily="-104" charset="2"/>
              </a:rPr>
              <a:t></a:t>
            </a:r>
            <a:r>
              <a:rPr lang="en-US" sz="1800">
                <a:solidFill>
                  <a:schemeClr val="folHlink"/>
                </a:solidFill>
                <a:sym typeface="Symbol" pitchFamily="-104" charset="2"/>
              </a:rPr>
              <a:t>&lt;</a:t>
            </a:r>
            <a:r>
              <a:rPr lang="en-US" sz="1800" i="1">
                <a:solidFill>
                  <a:schemeClr val="folHlink"/>
                </a:solidFill>
                <a:sym typeface="Symbol" pitchFamily="-104" charset="2"/>
              </a:rPr>
              <a:t>z</a:t>
            </a:r>
            <a:r>
              <a:rPr lang="en-US" sz="1800">
                <a:solidFill>
                  <a:schemeClr val="folHlink"/>
                </a:solidFill>
                <a:sym typeface="Symbol" pitchFamily="-104" charset="2"/>
              </a:rPr>
              <a:t>&gt;</a:t>
            </a:r>
            <a:r>
              <a:rPr lang="en-US" sz="1800" i="1">
                <a:solidFill>
                  <a:schemeClr val="folHlink"/>
                </a:solidFill>
                <a:sym typeface="Symbol" pitchFamily="-104" charset="2"/>
              </a:rPr>
              <a:t>z</a:t>
            </a:r>
            <a:r>
              <a:rPr lang="en-US" sz="1800">
                <a:solidFill>
                  <a:schemeClr val="folHlink"/>
                </a:solidFill>
                <a:sym typeface="Symbol" pitchFamily="-104" charset="2"/>
              </a:rPr>
              <a:t> = </a:t>
            </a:r>
            <a:r>
              <a:rPr lang="en-US" sz="1800" i="1">
                <a:solidFill>
                  <a:schemeClr val="folHlink"/>
                </a:solidFill>
                <a:sym typeface="Symbol" pitchFamily="-104" charset="2"/>
              </a:rPr>
              <a:t></a:t>
            </a:r>
            <a:r>
              <a:rPr lang="en-US" sz="1800">
                <a:solidFill>
                  <a:schemeClr val="folHlink"/>
                </a:solidFill>
                <a:sym typeface="Symbol" pitchFamily="-104" charset="2"/>
              </a:rPr>
              <a:t>(</a:t>
            </a:r>
            <a:r>
              <a:rPr lang="en-US" sz="1800" i="1">
                <a:solidFill>
                  <a:schemeClr val="folHlink"/>
                </a:solidFill>
                <a:sym typeface="Symbol" pitchFamily="-104" charset="2"/>
              </a:rPr>
              <a:t>L</a:t>
            </a:r>
            <a:r>
              <a:rPr lang="en-US" sz="1800">
                <a:solidFill>
                  <a:schemeClr val="folHlink"/>
                </a:solidFill>
                <a:sym typeface="Symbol" pitchFamily="-104" charset="2"/>
              </a:rPr>
              <a:t>/2)</a:t>
            </a:r>
            <a:r>
              <a:rPr lang="en-US" sz="1800" i="1">
                <a:solidFill>
                  <a:schemeClr val="folHlink"/>
                </a:solidFill>
                <a:sym typeface="Symbol" pitchFamily="-104" charset="2"/>
              </a:rPr>
              <a:t>L</a:t>
            </a:r>
            <a:r>
              <a:rPr lang="en-US" sz="1800">
                <a:solidFill>
                  <a:schemeClr val="folHlink"/>
                </a:solidFill>
                <a:sym typeface="Symbol" pitchFamily="-104" charset="2"/>
              </a:rPr>
              <a:t> = </a:t>
            </a:r>
            <a:r>
              <a:rPr lang="en-US" sz="1800">
                <a:solidFill>
                  <a:schemeClr val="folHlink"/>
                </a:solidFill>
                <a:latin typeface="Times New Roman" pitchFamily="-104" charset="0"/>
                <a:ea typeface="Times New Roman" pitchFamily="-104" charset="0"/>
                <a:cs typeface="Times New Roman" pitchFamily="-104" charset="0"/>
              </a:rPr>
              <a:t>½ </a:t>
            </a:r>
            <a:r>
              <a:rPr lang="en-US" sz="1800" i="1">
                <a:solidFill>
                  <a:schemeClr val="folHlink"/>
                </a:solidFill>
                <a:sym typeface="Symbol" pitchFamily="-104" charset="2"/>
              </a:rPr>
              <a:t>L</a:t>
            </a:r>
            <a:r>
              <a:rPr lang="en-US" sz="1800" baseline="30000">
                <a:solidFill>
                  <a:schemeClr val="folHlink"/>
                </a:solidFill>
                <a:sym typeface="Symbol" pitchFamily="-104" charset="2"/>
              </a:rPr>
              <a:t>2</a:t>
            </a:r>
            <a:endParaRPr lang="en-US" sz="1800">
              <a:solidFill>
                <a:schemeClr val="folHlink"/>
              </a:solidFill>
              <a:sym typeface="Symbol" pitchFamily="-104" charset="2"/>
            </a:endParaRPr>
          </a:p>
        </p:txBody>
      </p:sp>
      <p:sp>
        <p:nvSpPr>
          <p:cNvPr id="49184" name="Line 29"/>
          <p:cNvSpPr>
            <a:spLocks noChangeShapeType="1"/>
          </p:cNvSpPr>
          <p:nvPr/>
        </p:nvSpPr>
        <p:spPr bwMode="auto">
          <a:xfrm>
            <a:off x="4343400" y="2133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85" name="Text Box 30"/>
          <p:cNvSpPr txBox="1">
            <a:spLocks noChangeArrowheads="1"/>
          </p:cNvSpPr>
          <p:nvPr/>
        </p:nvSpPr>
        <p:spPr bwMode="auto">
          <a:xfrm>
            <a:off x="5546725" y="1795463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/>
              <a:t>z</a:t>
            </a:r>
            <a:r>
              <a:rPr lang="en-US" sz="1800"/>
              <a:t>-axis</a:t>
            </a:r>
          </a:p>
        </p:txBody>
      </p:sp>
      <p:pic>
        <p:nvPicPr>
          <p:cNvPr id="49186" name="Picture 31" descr="image-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728920"/>
            <a:ext cx="7258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87" name="Line 32"/>
          <p:cNvSpPr>
            <a:spLocks noChangeShapeType="1"/>
          </p:cNvSpPr>
          <p:nvPr/>
        </p:nvSpPr>
        <p:spPr bwMode="auto">
          <a:xfrm flipH="1">
            <a:off x="1371600" y="1524000"/>
            <a:ext cx="304800" cy="15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D7D711-234B-9645-97D0-74A7FB195C9F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18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7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What’s the deflection?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895600"/>
          </a:xfrm>
        </p:spPr>
        <p:txBody>
          <a:bodyPr/>
          <a:lstStyle/>
          <a:p>
            <a:pPr eaLnBrk="1" hangingPunct="1"/>
            <a:r>
              <a:rPr lang="en-US" sz="1800"/>
              <a:t>At any point, </a:t>
            </a:r>
            <a:r>
              <a:rPr lang="en-US" sz="1800" i="1"/>
              <a:t>z</a:t>
            </a:r>
            <a:r>
              <a:rPr lang="en-US" sz="1800"/>
              <a:t>, along the beam, the </a:t>
            </a:r>
            <a:r>
              <a:rPr lang="en-US" sz="1800">
                <a:solidFill>
                  <a:schemeClr val="accent2"/>
                </a:solidFill>
              </a:rPr>
              <a:t>unsupported</a:t>
            </a:r>
            <a:r>
              <a:rPr lang="en-US" sz="1800"/>
              <a:t> moment is given by:</a:t>
            </a:r>
          </a:p>
          <a:p>
            <a:pPr eaLnBrk="1" hangingPunct="1"/>
            <a:endParaRPr lang="en-US" sz="1800"/>
          </a:p>
          <a:p>
            <a:pPr eaLnBrk="1" hangingPunct="1"/>
            <a:endParaRPr lang="en-US" sz="1800"/>
          </a:p>
          <a:p>
            <a:pPr eaLnBrk="1" hangingPunct="1"/>
            <a:r>
              <a:rPr lang="en-US" sz="1800"/>
              <a:t>From before, we saw that moment and radius of curvature for the beam are related:</a:t>
            </a:r>
          </a:p>
          <a:p>
            <a:pPr lvl="1" eaLnBrk="1" hangingPunct="1"/>
            <a:r>
              <a:rPr lang="en-US" sz="1600" i="1"/>
              <a:t>M = EI/R</a:t>
            </a:r>
            <a:endParaRPr lang="en-US" sz="1600"/>
          </a:p>
          <a:p>
            <a:pPr eaLnBrk="1" hangingPunct="1"/>
            <a:r>
              <a:rPr lang="en-US" sz="1800"/>
              <a:t>And the radius of a curve, </a:t>
            </a:r>
            <a:r>
              <a:rPr lang="en-US" sz="1800" i="1"/>
              <a:t>Y</a:t>
            </a:r>
            <a:r>
              <a:rPr lang="en-US" sz="1800"/>
              <a:t>, is the reciprocal of the second derivative:</a:t>
            </a:r>
          </a:p>
          <a:p>
            <a:pPr lvl="1" eaLnBrk="1" hangingPunct="1"/>
            <a:r>
              <a:rPr lang="en-US" sz="1600" i="1"/>
              <a:t>d</a:t>
            </a:r>
            <a:r>
              <a:rPr lang="en-US" sz="1600" i="1" baseline="30000"/>
              <a:t>2</a:t>
            </a:r>
            <a:r>
              <a:rPr lang="en-US" sz="1600" i="1"/>
              <a:t>Y/dz</a:t>
            </a:r>
            <a:r>
              <a:rPr lang="en-US" sz="1600" i="1" baseline="30000"/>
              <a:t>2</a:t>
            </a:r>
            <a:r>
              <a:rPr lang="en-US" sz="1600" i="1"/>
              <a:t> = 1/R = M/EI</a:t>
            </a:r>
          </a:p>
          <a:p>
            <a:pPr lvl="1" eaLnBrk="1" hangingPunct="1"/>
            <a:r>
              <a:rPr lang="en-US" sz="1600"/>
              <a:t>so for this beam, </a:t>
            </a:r>
            <a:r>
              <a:rPr lang="en-US" sz="1600" i="1"/>
              <a:t>d</a:t>
            </a:r>
            <a:r>
              <a:rPr lang="en-US" sz="1600" i="1" baseline="30000"/>
              <a:t>2</a:t>
            </a:r>
            <a:r>
              <a:rPr lang="en-US" sz="1600" i="1"/>
              <a:t>Y/dz</a:t>
            </a:r>
            <a:r>
              <a:rPr lang="en-US" sz="1600" i="1" baseline="30000"/>
              <a:t>2</a:t>
            </a:r>
            <a:r>
              <a:rPr lang="en-US" sz="1600" i="1"/>
              <a:t> = M/EI = </a:t>
            </a:r>
          </a:p>
        </p:txBody>
      </p:sp>
      <p:sp>
        <p:nvSpPr>
          <p:cNvPr id="51207" name="Rectangle 4"/>
          <p:cNvSpPr>
            <a:spLocks noChangeArrowheads="1"/>
          </p:cNvSpPr>
          <p:nvPr/>
        </p:nvSpPr>
        <p:spPr bwMode="auto">
          <a:xfrm>
            <a:off x="990600" y="1371600"/>
            <a:ext cx="304800" cy="1676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8" name="Rectangle 5"/>
          <p:cNvSpPr>
            <a:spLocks noChangeArrowheads="1"/>
          </p:cNvSpPr>
          <p:nvPr/>
        </p:nvSpPr>
        <p:spPr bwMode="auto">
          <a:xfrm>
            <a:off x="1219200" y="1752600"/>
            <a:ext cx="2971800" cy="228600"/>
          </a:xfrm>
          <a:prstGeom prst="rect">
            <a:avLst/>
          </a:prstGeom>
          <a:solidFill>
            <a:srgbClr val="BDBD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9" name="Line 6"/>
          <p:cNvSpPr>
            <a:spLocks noChangeShapeType="1"/>
          </p:cNvSpPr>
          <p:nvPr/>
        </p:nvSpPr>
        <p:spPr bwMode="auto">
          <a:xfrm>
            <a:off x="1447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0" name="Line 7"/>
          <p:cNvSpPr>
            <a:spLocks noChangeShapeType="1"/>
          </p:cNvSpPr>
          <p:nvPr/>
        </p:nvSpPr>
        <p:spPr bwMode="auto">
          <a:xfrm>
            <a:off x="16002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1" name="Line 8"/>
          <p:cNvSpPr>
            <a:spLocks noChangeShapeType="1"/>
          </p:cNvSpPr>
          <p:nvPr/>
        </p:nvSpPr>
        <p:spPr bwMode="auto">
          <a:xfrm>
            <a:off x="17526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2" name="Line 9"/>
          <p:cNvSpPr>
            <a:spLocks noChangeShapeType="1"/>
          </p:cNvSpPr>
          <p:nvPr/>
        </p:nvSpPr>
        <p:spPr bwMode="auto">
          <a:xfrm>
            <a:off x="1905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3" name="Line 10"/>
          <p:cNvSpPr>
            <a:spLocks noChangeShapeType="1"/>
          </p:cNvSpPr>
          <p:nvPr/>
        </p:nvSpPr>
        <p:spPr bwMode="auto">
          <a:xfrm>
            <a:off x="2057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4" name="Line 11"/>
          <p:cNvSpPr>
            <a:spLocks noChangeShapeType="1"/>
          </p:cNvSpPr>
          <p:nvPr/>
        </p:nvSpPr>
        <p:spPr bwMode="auto">
          <a:xfrm>
            <a:off x="2209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5" name="Line 12"/>
          <p:cNvSpPr>
            <a:spLocks noChangeShapeType="1"/>
          </p:cNvSpPr>
          <p:nvPr/>
        </p:nvSpPr>
        <p:spPr bwMode="auto">
          <a:xfrm>
            <a:off x="23622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6" name="Line 13"/>
          <p:cNvSpPr>
            <a:spLocks noChangeShapeType="1"/>
          </p:cNvSpPr>
          <p:nvPr/>
        </p:nvSpPr>
        <p:spPr bwMode="auto">
          <a:xfrm>
            <a:off x="25146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7" name="Line 14"/>
          <p:cNvSpPr>
            <a:spLocks noChangeShapeType="1"/>
          </p:cNvSpPr>
          <p:nvPr/>
        </p:nvSpPr>
        <p:spPr bwMode="auto">
          <a:xfrm>
            <a:off x="2667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8" name="Line 15"/>
          <p:cNvSpPr>
            <a:spLocks noChangeShapeType="1"/>
          </p:cNvSpPr>
          <p:nvPr/>
        </p:nvSpPr>
        <p:spPr bwMode="auto">
          <a:xfrm>
            <a:off x="2819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9" name="Line 16"/>
          <p:cNvSpPr>
            <a:spLocks noChangeShapeType="1"/>
          </p:cNvSpPr>
          <p:nvPr/>
        </p:nvSpPr>
        <p:spPr bwMode="auto">
          <a:xfrm>
            <a:off x="2971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0" name="Line 17"/>
          <p:cNvSpPr>
            <a:spLocks noChangeShapeType="1"/>
          </p:cNvSpPr>
          <p:nvPr/>
        </p:nvSpPr>
        <p:spPr bwMode="auto">
          <a:xfrm>
            <a:off x="31242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1" name="Line 18"/>
          <p:cNvSpPr>
            <a:spLocks noChangeShapeType="1"/>
          </p:cNvSpPr>
          <p:nvPr/>
        </p:nvSpPr>
        <p:spPr bwMode="auto">
          <a:xfrm>
            <a:off x="32766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2" name="Line 19"/>
          <p:cNvSpPr>
            <a:spLocks noChangeShapeType="1"/>
          </p:cNvSpPr>
          <p:nvPr/>
        </p:nvSpPr>
        <p:spPr bwMode="auto">
          <a:xfrm>
            <a:off x="3429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3" name="Line 20"/>
          <p:cNvSpPr>
            <a:spLocks noChangeShapeType="1"/>
          </p:cNvSpPr>
          <p:nvPr/>
        </p:nvSpPr>
        <p:spPr bwMode="auto">
          <a:xfrm>
            <a:off x="3581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4" name="Line 21"/>
          <p:cNvSpPr>
            <a:spLocks noChangeShapeType="1"/>
          </p:cNvSpPr>
          <p:nvPr/>
        </p:nvSpPr>
        <p:spPr bwMode="auto">
          <a:xfrm>
            <a:off x="3733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5" name="Line 22"/>
          <p:cNvSpPr>
            <a:spLocks noChangeShapeType="1"/>
          </p:cNvSpPr>
          <p:nvPr/>
        </p:nvSpPr>
        <p:spPr bwMode="auto">
          <a:xfrm>
            <a:off x="38862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6" name="Line 23"/>
          <p:cNvSpPr>
            <a:spLocks noChangeShapeType="1"/>
          </p:cNvSpPr>
          <p:nvPr/>
        </p:nvSpPr>
        <p:spPr bwMode="auto">
          <a:xfrm>
            <a:off x="40386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7" name="Line 24"/>
          <p:cNvSpPr>
            <a:spLocks noChangeShapeType="1"/>
          </p:cNvSpPr>
          <p:nvPr/>
        </p:nvSpPr>
        <p:spPr bwMode="auto">
          <a:xfrm flipV="1">
            <a:off x="1219200" y="762000"/>
            <a:ext cx="0" cy="1066800"/>
          </a:xfrm>
          <a:prstGeom prst="line">
            <a:avLst/>
          </a:prstGeom>
          <a:noFill/>
          <a:ln w="222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8" name="AutoShape 25"/>
          <p:cNvSpPr>
            <a:spLocks noChangeArrowheads="1"/>
          </p:cNvSpPr>
          <p:nvPr/>
        </p:nvSpPr>
        <p:spPr bwMode="auto">
          <a:xfrm flipH="1">
            <a:off x="1114425" y="1752600"/>
            <a:ext cx="228600" cy="228600"/>
          </a:xfrm>
          <a:custGeom>
            <a:avLst/>
            <a:gdLst>
              <a:gd name="T0" fmla="*/ 21966798 w 21600"/>
              <a:gd name="T1" fmla="*/ 3863234 h 21600"/>
              <a:gd name="T2" fmla="*/ 2842620 w 21600"/>
              <a:gd name="T3" fmla="*/ 12801166 h 21600"/>
              <a:gd name="T4" fmla="*/ 17894903 w 21600"/>
              <a:gd name="T5" fmla="*/ 7835561 h 21600"/>
              <a:gd name="T6" fmla="*/ 12401741 w 21600"/>
              <a:gd name="T7" fmla="*/ 28799451 h 21600"/>
              <a:gd name="T8" fmla="*/ 6509057 w 21600"/>
              <a:gd name="T9" fmla="*/ 22606921 h 21600"/>
              <a:gd name="T10" fmla="*/ 12704053 w 21600"/>
              <a:gd name="T11" fmla="*/ 1671301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650" y="16799"/>
                </a:moveTo>
                <a:cubicBezTo>
                  <a:pt x="10700" y="16800"/>
                  <a:pt x="10750" y="16800"/>
                  <a:pt x="10800" y="16800"/>
                </a:cubicBezTo>
                <a:cubicBezTo>
                  <a:pt x="14114" y="16801"/>
                  <a:pt x="16801" y="14114"/>
                  <a:pt x="16801" y="10800"/>
                </a:cubicBezTo>
                <a:cubicBezTo>
                  <a:pt x="16801" y="7485"/>
                  <a:pt x="14114" y="4799"/>
                  <a:pt x="10800" y="4799"/>
                </a:cubicBezTo>
                <a:cubicBezTo>
                  <a:pt x="7485" y="4799"/>
                  <a:pt x="4799" y="7485"/>
                  <a:pt x="4799" y="10800"/>
                </a:cubicBezTo>
                <a:lnTo>
                  <a:pt x="-1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10710" y="21599"/>
                  <a:pt x="10620" y="21598"/>
                  <a:pt x="10530" y="21596"/>
                </a:cubicBezTo>
                <a:lnTo>
                  <a:pt x="10462" y="24295"/>
                </a:lnTo>
                <a:lnTo>
                  <a:pt x="5491" y="19071"/>
                </a:lnTo>
                <a:lnTo>
                  <a:pt x="10717" y="14099"/>
                </a:lnTo>
                <a:lnTo>
                  <a:pt x="10650" y="16799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9" name="Text Box 26"/>
          <p:cNvSpPr txBox="1">
            <a:spLocks noChangeArrowheads="1"/>
          </p:cNvSpPr>
          <p:nvPr/>
        </p:nvSpPr>
        <p:spPr bwMode="auto">
          <a:xfrm>
            <a:off x="2193925" y="2338388"/>
            <a:ext cx="4813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force per unit length = </a:t>
            </a:r>
            <a:r>
              <a:rPr lang="en-US" sz="1800" i="1">
                <a:sym typeface="Symbol" pitchFamily="-104" charset="2"/>
              </a:rPr>
              <a:t></a:t>
            </a:r>
            <a:r>
              <a:rPr lang="en-US" sz="1800">
                <a:sym typeface="Symbol" pitchFamily="-104" charset="2"/>
              </a:rPr>
              <a:t>; total force = </a:t>
            </a:r>
            <a:r>
              <a:rPr lang="en-US" sz="1800" i="1">
                <a:sym typeface="Symbol" pitchFamily="-104" charset="2"/>
              </a:rPr>
              <a:t>mg = L</a:t>
            </a:r>
          </a:p>
        </p:txBody>
      </p:sp>
      <p:sp>
        <p:nvSpPr>
          <p:cNvPr id="51230" name="Text Box 27"/>
          <p:cNvSpPr txBox="1">
            <a:spLocks noChangeArrowheads="1"/>
          </p:cNvSpPr>
          <p:nvPr/>
        </p:nvSpPr>
        <p:spPr bwMode="auto">
          <a:xfrm>
            <a:off x="1431925" y="814388"/>
            <a:ext cx="1490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folHlink"/>
                </a:solidFill>
              </a:rPr>
              <a:t>F</a:t>
            </a:r>
            <a:r>
              <a:rPr lang="en-US" sz="1800" baseline="-25000">
                <a:solidFill>
                  <a:schemeClr val="folHlink"/>
                </a:solidFill>
              </a:rPr>
              <a:t>y</a:t>
            </a:r>
            <a:r>
              <a:rPr lang="en-US" sz="1800">
                <a:solidFill>
                  <a:schemeClr val="folHlink"/>
                </a:solidFill>
              </a:rPr>
              <a:t> = </a:t>
            </a:r>
            <a:r>
              <a:rPr lang="en-US" sz="1800" i="1">
                <a:solidFill>
                  <a:schemeClr val="folHlink"/>
                </a:solidFill>
              </a:rPr>
              <a:t>mg = </a:t>
            </a:r>
            <a:r>
              <a:rPr lang="en-US" sz="1800" i="1">
                <a:solidFill>
                  <a:schemeClr val="folHlink"/>
                </a:solidFill>
                <a:sym typeface="Symbol" pitchFamily="-104" charset="2"/>
              </a:rPr>
              <a:t>L</a:t>
            </a:r>
            <a:endParaRPr lang="en-US" sz="1800">
              <a:solidFill>
                <a:schemeClr val="folHlink"/>
              </a:solidFill>
              <a:sym typeface="Symbol" pitchFamily="-104" charset="2"/>
            </a:endParaRPr>
          </a:p>
        </p:txBody>
      </p:sp>
      <p:sp>
        <p:nvSpPr>
          <p:cNvPr id="51231" name="Text Box 28"/>
          <p:cNvSpPr txBox="1">
            <a:spLocks noChangeArrowheads="1"/>
          </p:cNvSpPr>
          <p:nvPr/>
        </p:nvSpPr>
        <p:spPr bwMode="auto">
          <a:xfrm>
            <a:off x="1660525" y="1347788"/>
            <a:ext cx="3408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folHlink"/>
                </a:solidFill>
              </a:rPr>
              <a:t>M</a:t>
            </a:r>
            <a:r>
              <a:rPr lang="en-US" sz="1800" baseline="-25000">
                <a:solidFill>
                  <a:schemeClr val="folHlink"/>
                </a:solidFill>
              </a:rPr>
              <a:t>ext</a:t>
            </a:r>
            <a:r>
              <a:rPr lang="en-US" sz="1800">
                <a:solidFill>
                  <a:schemeClr val="folHlink"/>
                </a:solidFill>
              </a:rPr>
              <a:t> = </a:t>
            </a:r>
            <a:r>
              <a:rPr lang="en-US" sz="1800" i="1">
                <a:solidFill>
                  <a:schemeClr val="folHlink"/>
                </a:solidFill>
                <a:sym typeface="Symbol" pitchFamily="-104" charset="2"/>
              </a:rPr>
              <a:t></a:t>
            </a:r>
            <a:r>
              <a:rPr lang="en-US" sz="1800">
                <a:solidFill>
                  <a:schemeClr val="folHlink"/>
                </a:solidFill>
                <a:sym typeface="Symbol" pitchFamily="-104" charset="2"/>
              </a:rPr>
              <a:t>&lt;</a:t>
            </a:r>
            <a:r>
              <a:rPr lang="en-US" sz="1800" i="1">
                <a:solidFill>
                  <a:schemeClr val="folHlink"/>
                </a:solidFill>
                <a:sym typeface="Symbol" pitchFamily="-104" charset="2"/>
              </a:rPr>
              <a:t>z</a:t>
            </a:r>
            <a:r>
              <a:rPr lang="en-US" sz="1800">
                <a:solidFill>
                  <a:schemeClr val="folHlink"/>
                </a:solidFill>
                <a:sym typeface="Symbol" pitchFamily="-104" charset="2"/>
              </a:rPr>
              <a:t>&gt;</a:t>
            </a:r>
            <a:r>
              <a:rPr lang="en-US" sz="1800" i="1">
                <a:solidFill>
                  <a:schemeClr val="folHlink"/>
                </a:solidFill>
                <a:sym typeface="Symbol" pitchFamily="-104" charset="2"/>
              </a:rPr>
              <a:t>z</a:t>
            </a:r>
            <a:r>
              <a:rPr lang="en-US" sz="1800">
                <a:solidFill>
                  <a:schemeClr val="folHlink"/>
                </a:solidFill>
                <a:sym typeface="Symbol" pitchFamily="-104" charset="2"/>
              </a:rPr>
              <a:t> = </a:t>
            </a:r>
            <a:r>
              <a:rPr lang="en-US" sz="1800" i="1">
                <a:solidFill>
                  <a:schemeClr val="folHlink"/>
                </a:solidFill>
                <a:sym typeface="Symbol" pitchFamily="-104" charset="2"/>
              </a:rPr>
              <a:t></a:t>
            </a:r>
            <a:r>
              <a:rPr lang="en-US" sz="1800">
                <a:solidFill>
                  <a:schemeClr val="folHlink"/>
                </a:solidFill>
                <a:sym typeface="Symbol" pitchFamily="-104" charset="2"/>
              </a:rPr>
              <a:t>(</a:t>
            </a:r>
            <a:r>
              <a:rPr lang="en-US" sz="1800" i="1">
                <a:solidFill>
                  <a:schemeClr val="folHlink"/>
                </a:solidFill>
                <a:sym typeface="Symbol" pitchFamily="-104" charset="2"/>
              </a:rPr>
              <a:t>L</a:t>
            </a:r>
            <a:r>
              <a:rPr lang="en-US" sz="1800">
                <a:solidFill>
                  <a:schemeClr val="folHlink"/>
                </a:solidFill>
                <a:sym typeface="Symbol" pitchFamily="-104" charset="2"/>
              </a:rPr>
              <a:t>/2)</a:t>
            </a:r>
            <a:r>
              <a:rPr lang="en-US" sz="1800" i="1">
                <a:solidFill>
                  <a:schemeClr val="folHlink"/>
                </a:solidFill>
                <a:sym typeface="Symbol" pitchFamily="-104" charset="2"/>
              </a:rPr>
              <a:t>L</a:t>
            </a:r>
            <a:r>
              <a:rPr lang="en-US" sz="1800">
                <a:solidFill>
                  <a:schemeClr val="folHlink"/>
                </a:solidFill>
                <a:sym typeface="Symbol" pitchFamily="-104" charset="2"/>
              </a:rPr>
              <a:t> = </a:t>
            </a:r>
            <a:r>
              <a:rPr lang="en-US" sz="1800">
                <a:solidFill>
                  <a:schemeClr val="folHlink"/>
                </a:solidFill>
                <a:latin typeface="Times New Roman" pitchFamily="-104" charset="0"/>
                <a:ea typeface="Times New Roman" pitchFamily="-104" charset="0"/>
                <a:cs typeface="Times New Roman" pitchFamily="-104" charset="0"/>
              </a:rPr>
              <a:t>½ </a:t>
            </a:r>
            <a:r>
              <a:rPr lang="en-US" sz="1800" i="1">
                <a:solidFill>
                  <a:schemeClr val="folHlink"/>
                </a:solidFill>
                <a:sym typeface="Symbol" pitchFamily="-104" charset="2"/>
              </a:rPr>
              <a:t>L</a:t>
            </a:r>
            <a:r>
              <a:rPr lang="en-US" sz="1800" baseline="30000">
                <a:solidFill>
                  <a:schemeClr val="folHlink"/>
                </a:solidFill>
                <a:sym typeface="Symbol" pitchFamily="-104" charset="2"/>
              </a:rPr>
              <a:t>2</a:t>
            </a:r>
            <a:endParaRPr lang="en-US" sz="1800">
              <a:solidFill>
                <a:schemeClr val="folHlink"/>
              </a:solidFill>
              <a:sym typeface="Symbol" pitchFamily="-104" charset="2"/>
            </a:endParaRPr>
          </a:p>
        </p:txBody>
      </p:sp>
      <p:sp>
        <p:nvSpPr>
          <p:cNvPr id="51232" name="Line 29"/>
          <p:cNvSpPr>
            <a:spLocks noChangeShapeType="1"/>
          </p:cNvSpPr>
          <p:nvPr/>
        </p:nvSpPr>
        <p:spPr bwMode="auto">
          <a:xfrm>
            <a:off x="4343400" y="2133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3" name="Text Box 30"/>
          <p:cNvSpPr txBox="1">
            <a:spLocks noChangeArrowheads="1"/>
          </p:cNvSpPr>
          <p:nvPr/>
        </p:nvSpPr>
        <p:spPr bwMode="auto">
          <a:xfrm>
            <a:off x="5546725" y="1795463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/>
              <a:t>z</a:t>
            </a:r>
            <a:r>
              <a:rPr lang="en-US" sz="1800"/>
              <a:t>-axis</a:t>
            </a:r>
          </a:p>
        </p:txBody>
      </p:sp>
      <p:sp>
        <p:nvSpPr>
          <p:cNvPr id="51234" name="Line 32"/>
          <p:cNvSpPr>
            <a:spLocks noChangeShapeType="1"/>
          </p:cNvSpPr>
          <p:nvPr/>
        </p:nvSpPr>
        <p:spPr bwMode="auto">
          <a:xfrm flipH="1">
            <a:off x="1371600" y="1524000"/>
            <a:ext cx="304800" cy="15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35" name="Picture 33" descr="image-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733800"/>
            <a:ext cx="7450138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6" name="Picture 34" descr="image-4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49800" y="5829300"/>
            <a:ext cx="2413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AE0C3D-1C44-AE4A-A753-7FF7DEDD3CA5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19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Calculating the curve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/>
              <a:t>If we want to know the deflection, </a:t>
            </a:r>
            <a:r>
              <a:rPr lang="en-US" i="1"/>
              <a:t>Y</a:t>
            </a:r>
            <a:r>
              <a:rPr lang="en-US"/>
              <a:t>, as a function of distance, </a:t>
            </a:r>
            <a:r>
              <a:rPr lang="en-US" i="1"/>
              <a:t>z</a:t>
            </a:r>
            <a:r>
              <a:rPr lang="en-US"/>
              <a:t>, along the beam, and have the second derivative…</a:t>
            </a:r>
          </a:p>
          <a:p>
            <a:pPr eaLnBrk="1" hangingPunct="1">
              <a:defRPr/>
            </a:pPr>
            <a:r>
              <a:rPr lang="en-US"/>
              <a:t>Integrate the second derivative twice:</a:t>
            </a:r>
          </a:p>
          <a:p>
            <a:pPr lvl="1" eaLnBrk="1" hangingPunct="1">
              <a:defRPr/>
            </a:pPr>
            <a:endParaRPr lang="en-US"/>
          </a:p>
          <a:p>
            <a:pPr lvl="1" eaLnBrk="1" hangingPunct="1">
              <a:defRPr/>
            </a:pPr>
            <a:endParaRPr lang="en-US"/>
          </a:p>
          <a:p>
            <a:pPr lvl="1" eaLnBrk="1" hangingPunct="1">
              <a:defRPr/>
            </a:pPr>
            <a:r>
              <a:rPr lang="en-US"/>
              <a:t>where </a:t>
            </a:r>
            <a:r>
              <a:rPr lang="en-US" i="1"/>
              <a:t>C</a:t>
            </a:r>
            <a:r>
              <a:rPr lang="en-US"/>
              <a:t> and </a:t>
            </a:r>
            <a:r>
              <a:rPr lang="en-US" i="1"/>
              <a:t>D</a:t>
            </a:r>
            <a:r>
              <a:rPr lang="en-US"/>
              <a:t> are constants of integration</a:t>
            </a:r>
          </a:p>
          <a:p>
            <a:pPr lvl="1" eaLnBrk="1" hangingPunct="1">
              <a:defRPr/>
            </a:pPr>
            <a:r>
              <a:rPr lang="en-US"/>
              <a:t>at </a:t>
            </a:r>
            <a:r>
              <a:rPr lang="en-US" i="1"/>
              <a:t>z</a:t>
            </a:r>
            <a:r>
              <a:rPr lang="en-US"/>
              <a:t>=0, we define </a:t>
            </a:r>
            <a:r>
              <a:rPr lang="en-US" i="1"/>
              <a:t>Y</a:t>
            </a:r>
            <a:r>
              <a:rPr lang="en-US"/>
              <a:t>=0, and note the slope is zero, so </a:t>
            </a:r>
            <a:r>
              <a:rPr lang="en-US" i="1"/>
              <a:t>C</a:t>
            </a:r>
            <a:r>
              <a:rPr lang="en-US"/>
              <a:t> and </a:t>
            </a:r>
            <a:r>
              <a:rPr lang="en-US" i="1"/>
              <a:t>D</a:t>
            </a:r>
            <a:r>
              <a:rPr lang="en-US"/>
              <a:t> are likewise zero</a:t>
            </a:r>
          </a:p>
          <a:p>
            <a:pPr lvl="1" eaLnBrk="1" hangingPunct="1">
              <a:defRPr/>
            </a:pPr>
            <a:r>
              <a:rPr lang="en-US"/>
              <a:t>so, the beam follows:</a:t>
            </a:r>
          </a:p>
          <a:p>
            <a:pPr lvl="1" eaLnBrk="1" hangingPunct="1">
              <a:defRPr/>
            </a:pPr>
            <a:endParaRPr lang="en-US"/>
          </a:p>
          <a:p>
            <a:pPr lvl="1" eaLnBrk="1" hangingPunct="1">
              <a:defRPr/>
            </a:pPr>
            <a:endParaRPr lang="en-US"/>
          </a:p>
          <a:p>
            <a:pPr lvl="1" eaLnBrk="1" hangingPunct="1">
              <a:defRPr/>
            </a:pPr>
            <a:r>
              <a:rPr lang="en-US"/>
              <a:t>with maximum deflection at end: </a:t>
            </a:r>
          </a:p>
        </p:txBody>
      </p:sp>
      <p:pic>
        <p:nvPicPr>
          <p:cNvPr id="53255" name="Picture 10" descr="image-1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054360"/>
            <a:ext cx="777875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6" name="Picture 11" descr="image-1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5105400"/>
            <a:ext cx="35099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7" name="Picture 12" descr="image-12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5584825"/>
            <a:ext cx="14081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070FF2-018C-2C4A-B158-6E896174821D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Why we need to know about materials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Stuff is made of stuff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what should your part be made of?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what does it have to do?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how thick should you make 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The properties we usually care about are: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stiffness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electrical conductivity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thermal conductivity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heat capacity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coefficient of thermal expansion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density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hardness, damage potential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machine-ability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surface condition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suitability for coating, plating,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6C381-35F9-D54C-BF09-37587197B6C5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20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Bending Curve, Illustrated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Plastic ruler follows expected cantilever curve!</a:t>
            </a:r>
          </a:p>
        </p:txBody>
      </p:sp>
      <p:pic>
        <p:nvPicPr>
          <p:cNvPr id="5530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738" y="1752600"/>
            <a:ext cx="77597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8B8B11-70E9-DA44-86B4-F38A98D8C18E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21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End-loaded cantilever beam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279241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Playing the same game as before (integrate moment from </a:t>
            </a:r>
            <a:r>
              <a:rPr lang="en-US" i="1" dirty="0" err="1"/>
              <a:t>z</a:t>
            </a:r>
            <a:r>
              <a:rPr lang="en-US" dirty="0"/>
              <a:t> to </a:t>
            </a:r>
            <a:r>
              <a:rPr lang="en-US" i="1" dirty="0"/>
              <a:t>L</a:t>
            </a:r>
            <a:r>
              <a:rPr lang="en-US" dirty="0"/>
              <a:t>):</a:t>
            </a:r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which integrates to: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and at </a:t>
            </a:r>
            <a:r>
              <a:rPr lang="en-US" i="1" dirty="0" err="1"/>
              <a:t>z</a:t>
            </a:r>
            <a:r>
              <a:rPr lang="en-US" dirty="0"/>
              <a:t>=0, </a:t>
            </a:r>
            <a:r>
              <a:rPr lang="en-US" i="1" dirty="0"/>
              <a:t>Y</a:t>
            </a:r>
            <a:r>
              <a:rPr lang="en-US" dirty="0"/>
              <a:t>=0 and slope=0 </a:t>
            </a:r>
            <a:r>
              <a:rPr lang="en-US" dirty="0" err="1">
                <a:sym typeface="Symbol" charset="2"/>
              </a:rPr>
              <a:t></a:t>
            </a:r>
            <a:r>
              <a:rPr lang="en-US" dirty="0">
                <a:sym typeface="Symbol" charset="2"/>
              </a:rPr>
              <a:t> </a:t>
            </a:r>
            <a:r>
              <a:rPr lang="en-US" i="1" dirty="0">
                <a:sym typeface="Symbol" charset="2"/>
              </a:rPr>
              <a:t>C</a:t>
            </a:r>
            <a:r>
              <a:rPr lang="en-US" dirty="0">
                <a:sym typeface="Symbol" charset="2"/>
              </a:rPr>
              <a:t> = </a:t>
            </a:r>
            <a:r>
              <a:rPr lang="en-US" i="1" dirty="0">
                <a:sym typeface="Symbol" charset="2"/>
              </a:rPr>
              <a:t>D</a:t>
            </a:r>
            <a:r>
              <a:rPr lang="en-US" dirty="0">
                <a:sym typeface="Symbol" charset="2"/>
              </a:rPr>
              <a:t> = 0</a:t>
            </a:r>
            <a:r>
              <a:rPr lang="en-US" dirty="0"/>
              <a:t>, yielding:</a:t>
            </a:r>
          </a:p>
        </p:txBody>
      </p:sp>
      <p:sp>
        <p:nvSpPr>
          <p:cNvPr id="57351" name="Rectangle 4"/>
          <p:cNvSpPr>
            <a:spLocks noChangeArrowheads="1"/>
          </p:cNvSpPr>
          <p:nvPr/>
        </p:nvSpPr>
        <p:spPr bwMode="auto">
          <a:xfrm>
            <a:off x="990600" y="1600200"/>
            <a:ext cx="228600" cy="1295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2" name="Line 5"/>
          <p:cNvSpPr>
            <a:spLocks noChangeShapeType="1"/>
          </p:cNvSpPr>
          <p:nvPr/>
        </p:nvSpPr>
        <p:spPr bwMode="auto">
          <a:xfrm>
            <a:off x="1143000" y="1981200"/>
            <a:ext cx="2667000" cy="0"/>
          </a:xfrm>
          <a:prstGeom prst="line">
            <a:avLst/>
          </a:prstGeom>
          <a:noFill/>
          <a:ln w="38100">
            <a:solidFill>
              <a:srgbClr val="0FC42D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3" name="Line 6"/>
          <p:cNvSpPr>
            <a:spLocks noChangeShapeType="1"/>
          </p:cNvSpPr>
          <p:nvPr/>
        </p:nvSpPr>
        <p:spPr bwMode="auto">
          <a:xfrm>
            <a:off x="3810000" y="1981200"/>
            <a:ext cx="0" cy="990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4" name="Line 7"/>
          <p:cNvSpPr>
            <a:spLocks noChangeShapeType="1"/>
          </p:cNvSpPr>
          <p:nvPr/>
        </p:nvSpPr>
        <p:spPr bwMode="auto">
          <a:xfrm flipV="1">
            <a:off x="1143000" y="990600"/>
            <a:ext cx="0" cy="9906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5" name="AutoShape 8"/>
          <p:cNvSpPr>
            <a:spLocks noChangeArrowheads="1"/>
          </p:cNvSpPr>
          <p:nvPr/>
        </p:nvSpPr>
        <p:spPr bwMode="auto">
          <a:xfrm flipH="1">
            <a:off x="1022350" y="1873250"/>
            <a:ext cx="228600" cy="228600"/>
          </a:xfrm>
          <a:custGeom>
            <a:avLst/>
            <a:gdLst>
              <a:gd name="T0" fmla="*/ 21966798 w 21600"/>
              <a:gd name="T1" fmla="*/ 3863234 h 21600"/>
              <a:gd name="T2" fmla="*/ 2842620 w 21600"/>
              <a:gd name="T3" fmla="*/ 12801166 h 21600"/>
              <a:gd name="T4" fmla="*/ 17894903 w 21600"/>
              <a:gd name="T5" fmla="*/ 7835561 h 21600"/>
              <a:gd name="T6" fmla="*/ 12401741 w 21600"/>
              <a:gd name="T7" fmla="*/ 28799451 h 21600"/>
              <a:gd name="T8" fmla="*/ 6509057 w 21600"/>
              <a:gd name="T9" fmla="*/ 22606921 h 21600"/>
              <a:gd name="T10" fmla="*/ 12704053 w 21600"/>
              <a:gd name="T11" fmla="*/ 1671301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650" y="16799"/>
                </a:moveTo>
                <a:cubicBezTo>
                  <a:pt x="10700" y="16800"/>
                  <a:pt x="10750" y="16800"/>
                  <a:pt x="10800" y="16800"/>
                </a:cubicBezTo>
                <a:cubicBezTo>
                  <a:pt x="14114" y="16801"/>
                  <a:pt x="16801" y="14114"/>
                  <a:pt x="16801" y="10800"/>
                </a:cubicBezTo>
                <a:cubicBezTo>
                  <a:pt x="16801" y="7485"/>
                  <a:pt x="14114" y="4799"/>
                  <a:pt x="10800" y="4799"/>
                </a:cubicBezTo>
                <a:cubicBezTo>
                  <a:pt x="7485" y="4799"/>
                  <a:pt x="4799" y="7485"/>
                  <a:pt x="4799" y="10800"/>
                </a:cubicBezTo>
                <a:lnTo>
                  <a:pt x="-1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10710" y="21599"/>
                  <a:pt x="10620" y="21598"/>
                  <a:pt x="10530" y="21596"/>
                </a:cubicBezTo>
                <a:lnTo>
                  <a:pt x="10462" y="24295"/>
                </a:lnTo>
                <a:lnTo>
                  <a:pt x="5491" y="19071"/>
                </a:lnTo>
                <a:lnTo>
                  <a:pt x="10717" y="14099"/>
                </a:lnTo>
                <a:lnTo>
                  <a:pt x="10650" y="16799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6" name="Text Box 9"/>
          <p:cNvSpPr txBox="1">
            <a:spLocks noChangeArrowheads="1"/>
          </p:cNvSpPr>
          <p:nvPr/>
        </p:nvSpPr>
        <p:spPr bwMode="auto">
          <a:xfrm>
            <a:off x="3946525" y="23288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tx2"/>
                </a:solidFill>
              </a:rPr>
              <a:t>F</a:t>
            </a:r>
            <a:endParaRPr lang="en-US" sz="1800"/>
          </a:p>
        </p:txBody>
      </p:sp>
      <p:sp>
        <p:nvSpPr>
          <p:cNvPr id="57357" name="Text Box 10"/>
          <p:cNvSpPr txBox="1">
            <a:spLocks noChangeArrowheads="1"/>
          </p:cNvSpPr>
          <p:nvPr/>
        </p:nvSpPr>
        <p:spPr bwMode="auto">
          <a:xfrm>
            <a:off x="1295400" y="990600"/>
            <a:ext cx="80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folHlink"/>
                </a:solidFill>
              </a:rPr>
              <a:t>F</a:t>
            </a:r>
            <a:r>
              <a:rPr lang="en-US" sz="1800" baseline="-25000">
                <a:solidFill>
                  <a:schemeClr val="folHlink"/>
                </a:solidFill>
              </a:rPr>
              <a:t>y</a:t>
            </a:r>
            <a:r>
              <a:rPr lang="en-US" sz="1800">
                <a:solidFill>
                  <a:schemeClr val="folHlink"/>
                </a:solidFill>
              </a:rPr>
              <a:t> = </a:t>
            </a:r>
            <a:r>
              <a:rPr lang="en-US" sz="1800" i="1">
                <a:solidFill>
                  <a:schemeClr val="folHlink"/>
                </a:solidFill>
              </a:rPr>
              <a:t>F</a:t>
            </a:r>
            <a:endParaRPr lang="en-US" sz="1800">
              <a:solidFill>
                <a:schemeClr val="folHlink"/>
              </a:solidFill>
            </a:endParaRPr>
          </a:p>
        </p:txBody>
      </p:sp>
      <p:sp>
        <p:nvSpPr>
          <p:cNvPr id="57358" name="Text Box 11"/>
          <p:cNvSpPr txBox="1">
            <a:spLocks noChangeArrowheads="1"/>
          </p:cNvSpPr>
          <p:nvPr/>
        </p:nvSpPr>
        <p:spPr bwMode="auto">
          <a:xfrm>
            <a:off x="1447800" y="1447800"/>
            <a:ext cx="1104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folHlink"/>
                </a:solidFill>
              </a:rPr>
              <a:t>M</a:t>
            </a:r>
            <a:r>
              <a:rPr lang="en-US" sz="1800" baseline="-25000">
                <a:solidFill>
                  <a:schemeClr val="folHlink"/>
                </a:solidFill>
              </a:rPr>
              <a:t>ext</a:t>
            </a:r>
            <a:r>
              <a:rPr lang="en-US" sz="1800">
                <a:solidFill>
                  <a:schemeClr val="folHlink"/>
                </a:solidFill>
              </a:rPr>
              <a:t> = </a:t>
            </a:r>
            <a:r>
              <a:rPr lang="en-US" sz="1800" i="1">
                <a:solidFill>
                  <a:schemeClr val="folHlink"/>
                </a:solidFill>
              </a:rPr>
              <a:t>FL</a:t>
            </a:r>
            <a:endParaRPr lang="en-US" sz="1800">
              <a:solidFill>
                <a:schemeClr val="folHlink"/>
              </a:solidFill>
            </a:endParaRPr>
          </a:p>
        </p:txBody>
      </p:sp>
      <p:pic>
        <p:nvPicPr>
          <p:cNvPr id="57359" name="Picture 19" descr="image-1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5791200"/>
            <a:ext cx="12795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60" name="Picture 20" descr="image-1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3975" y="5840413"/>
            <a:ext cx="2130425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61" name="Picture 22" descr="image-1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7400" y="4724400"/>
            <a:ext cx="322738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62" name="Picture 23" descr="image-12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43200" y="3733800"/>
            <a:ext cx="56769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28E28F-8063-3C4F-A61E-197285D52435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22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001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Simply-supported beam under own weight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505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This support cannot exert a moment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lvl="1" eaLnBrk="1" hangingPunct="1">
              <a:defRPr/>
            </a:pPr>
            <a:r>
              <a:rPr lang="en-US"/>
              <a:t>at </a:t>
            </a:r>
            <a:r>
              <a:rPr lang="en-US" i="1"/>
              <a:t>z</a:t>
            </a:r>
            <a:r>
              <a:rPr lang="en-US"/>
              <a:t>=0, </a:t>
            </a:r>
            <a:r>
              <a:rPr lang="en-US" i="1"/>
              <a:t>Y</a:t>
            </a:r>
            <a:r>
              <a:rPr lang="en-US"/>
              <a:t>=0 </a:t>
            </a:r>
            <a:r>
              <a:rPr lang="en-US">
                <a:sym typeface="Symbol" charset="2"/>
              </a:rPr>
              <a:t> </a:t>
            </a:r>
            <a:r>
              <a:rPr lang="en-US" i="1">
                <a:sym typeface="Symbol" charset="2"/>
              </a:rPr>
              <a:t>D</a:t>
            </a:r>
            <a:r>
              <a:rPr lang="en-US">
                <a:sym typeface="Symbol" charset="2"/>
              </a:rPr>
              <a:t> = 0</a:t>
            </a:r>
            <a:r>
              <a:rPr lang="en-US"/>
              <a:t>; at </a:t>
            </a:r>
            <a:r>
              <a:rPr lang="en-US" i="1"/>
              <a:t>z=L</a:t>
            </a:r>
            <a:r>
              <a:rPr lang="en-US"/>
              <a:t>/2, slope = 0 </a:t>
            </a:r>
            <a:r>
              <a:rPr lang="en-US">
                <a:sym typeface="Symbol" charset="2"/>
              </a:rPr>
              <a:t> </a:t>
            </a:r>
            <a:r>
              <a:rPr lang="en-US" i="1">
                <a:sym typeface="Symbol" charset="2"/>
              </a:rPr>
              <a:t>C</a:t>
            </a:r>
            <a:r>
              <a:rPr lang="en-US">
                <a:sym typeface="Symbol" charset="2"/>
              </a:rPr>
              <a:t> = </a:t>
            </a:r>
            <a:r>
              <a:rPr lang="en-US" i="1">
                <a:sym typeface="Symbol" charset="2"/>
              </a:rPr>
              <a:t>L</a:t>
            </a:r>
            <a:r>
              <a:rPr lang="en-US" baseline="30000">
                <a:sym typeface="Symbol" charset="2"/>
              </a:rPr>
              <a:t>3</a:t>
            </a:r>
            <a:r>
              <a:rPr lang="en-US">
                <a:sym typeface="Symbol" charset="2"/>
              </a:rPr>
              <a:t>/12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2686050" y="941388"/>
            <a:ext cx="3714750" cy="1344612"/>
            <a:chOff x="1692" y="593"/>
            <a:chExt cx="2340" cy="847"/>
          </a:xfrm>
        </p:grpSpPr>
        <p:sp>
          <p:nvSpPr>
            <p:cNvPr id="59406" name="Rectangle 4"/>
            <p:cNvSpPr>
              <a:spLocks noChangeArrowheads="1"/>
            </p:cNvSpPr>
            <p:nvPr/>
          </p:nvSpPr>
          <p:spPr bwMode="auto">
            <a:xfrm>
              <a:off x="1776" y="1073"/>
              <a:ext cx="2160" cy="192"/>
            </a:xfrm>
            <a:prstGeom prst="rect">
              <a:avLst/>
            </a:prstGeom>
            <a:solidFill>
              <a:srgbClr val="BDBDB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7" name="AutoShape 5"/>
            <p:cNvSpPr>
              <a:spLocks noChangeArrowheads="1"/>
            </p:cNvSpPr>
            <p:nvPr/>
          </p:nvSpPr>
          <p:spPr bwMode="auto">
            <a:xfrm>
              <a:off x="1692" y="1274"/>
              <a:ext cx="192" cy="166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8" name="AutoShape 6"/>
            <p:cNvSpPr>
              <a:spLocks noChangeArrowheads="1"/>
            </p:cNvSpPr>
            <p:nvPr/>
          </p:nvSpPr>
          <p:spPr bwMode="auto">
            <a:xfrm>
              <a:off x="3840" y="1265"/>
              <a:ext cx="192" cy="166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9" name="Line 7"/>
            <p:cNvSpPr>
              <a:spLocks noChangeShapeType="1"/>
            </p:cNvSpPr>
            <p:nvPr/>
          </p:nvSpPr>
          <p:spPr bwMode="auto">
            <a:xfrm>
              <a:off x="1824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10" name="Line 8"/>
            <p:cNvSpPr>
              <a:spLocks noChangeShapeType="1"/>
            </p:cNvSpPr>
            <p:nvPr/>
          </p:nvSpPr>
          <p:spPr bwMode="auto">
            <a:xfrm>
              <a:off x="1920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11" name="Line 9"/>
            <p:cNvSpPr>
              <a:spLocks noChangeShapeType="1"/>
            </p:cNvSpPr>
            <p:nvPr/>
          </p:nvSpPr>
          <p:spPr bwMode="auto">
            <a:xfrm>
              <a:off x="2016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12" name="Line 10"/>
            <p:cNvSpPr>
              <a:spLocks noChangeShapeType="1"/>
            </p:cNvSpPr>
            <p:nvPr/>
          </p:nvSpPr>
          <p:spPr bwMode="auto">
            <a:xfrm>
              <a:off x="2112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13" name="Line 11"/>
            <p:cNvSpPr>
              <a:spLocks noChangeShapeType="1"/>
            </p:cNvSpPr>
            <p:nvPr/>
          </p:nvSpPr>
          <p:spPr bwMode="auto">
            <a:xfrm>
              <a:off x="2208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14" name="Line 12"/>
            <p:cNvSpPr>
              <a:spLocks noChangeShapeType="1"/>
            </p:cNvSpPr>
            <p:nvPr/>
          </p:nvSpPr>
          <p:spPr bwMode="auto">
            <a:xfrm>
              <a:off x="2304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15" name="Line 13"/>
            <p:cNvSpPr>
              <a:spLocks noChangeShapeType="1"/>
            </p:cNvSpPr>
            <p:nvPr/>
          </p:nvSpPr>
          <p:spPr bwMode="auto">
            <a:xfrm>
              <a:off x="2400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16" name="Line 14"/>
            <p:cNvSpPr>
              <a:spLocks noChangeShapeType="1"/>
            </p:cNvSpPr>
            <p:nvPr/>
          </p:nvSpPr>
          <p:spPr bwMode="auto">
            <a:xfrm>
              <a:off x="2496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17" name="Line 15"/>
            <p:cNvSpPr>
              <a:spLocks noChangeShapeType="1"/>
            </p:cNvSpPr>
            <p:nvPr/>
          </p:nvSpPr>
          <p:spPr bwMode="auto">
            <a:xfrm>
              <a:off x="2592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18" name="Line 16"/>
            <p:cNvSpPr>
              <a:spLocks noChangeShapeType="1"/>
            </p:cNvSpPr>
            <p:nvPr/>
          </p:nvSpPr>
          <p:spPr bwMode="auto">
            <a:xfrm>
              <a:off x="2688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19" name="Line 17"/>
            <p:cNvSpPr>
              <a:spLocks noChangeShapeType="1"/>
            </p:cNvSpPr>
            <p:nvPr/>
          </p:nvSpPr>
          <p:spPr bwMode="auto">
            <a:xfrm>
              <a:off x="2784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0" name="Line 18"/>
            <p:cNvSpPr>
              <a:spLocks noChangeShapeType="1"/>
            </p:cNvSpPr>
            <p:nvPr/>
          </p:nvSpPr>
          <p:spPr bwMode="auto">
            <a:xfrm>
              <a:off x="2880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1" name="Line 19"/>
            <p:cNvSpPr>
              <a:spLocks noChangeShapeType="1"/>
            </p:cNvSpPr>
            <p:nvPr/>
          </p:nvSpPr>
          <p:spPr bwMode="auto">
            <a:xfrm>
              <a:off x="2976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2" name="Line 20"/>
            <p:cNvSpPr>
              <a:spLocks noChangeShapeType="1"/>
            </p:cNvSpPr>
            <p:nvPr/>
          </p:nvSpPr>
          <p:spPr bwMode="auto">
            <a:xfrm>
              <a:off x="3072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3" name="Line 21"/>
            <p:cNvSpPr>
              <a:spLocks noChangeShapeType="1"/>
            </p:cNvSpPr>
            <p:nvPr/>
          </p:nvSpPr>
          <p:spPr bwMode="auto">
            <a:xfrm>
              <a:off x="3168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4" name="Line 22"/>
            <p:cNvSpPr>
              <a:spLocks noChangeShapeType="1"/>
            </p:cNvSpPr>
            <p:nvPr/>
          </p:nvSpPr>
          <p:spPr bwMode="auto">
            <a:xfrm>
              <a:off x="3264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5" name="Line 23"/>
            <p:cNvSpPr>
              <a:spLocks noChangeShapeType="1"/>
            </p:cNvSpPr>
            <p:nvPr/>
          </p:nvSpPr>
          <p:spPr bwMode="auto">
            <a:xfrm>
              <a:off x="3360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6" name="Line 24"/>
            <p:cNvSpPr>
              <a:spLocks noChangeShapeType="1"/>
            </p:cNvSpPr>
            <p:nvPr/>
          </p:nvSpPr>
          <p:spPr bwMode="auto">
            <a:xfrm>
              <a:off x="3456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7" name="Line 25"/>
            <p:cNvSpPr>
              <a:spLocks noChangeShapeType="1"/>
            </p:cNvSpPr>
            <p:nvPr/>
          </p:nvSpPr>
          <p:spPr bwMode="auto">
            <a:xfrm>
              <a:off x="3552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8" name="Line 26"/>
            <p:cNvSpPr>
              <a:spLocks noChangeShapeType="1"/>
            </p:cNvSpPr>
            <p:nvPr/>
          </p:nvSpPr>
          <p:spPr bwMode="auto">
            <a:xfrm>
              <a:off x="3648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29" name="Line 27"/>
            <p:cNvSpPr>
              <a:spLocks noChangeShapeType="1"/>
            </p:cNvSpPr>
            <p:nvPr/>
          </p:nvSpPr>
          <p:spPr bwMode="auto">
            <a:xfrm>
              <a:off x="3744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0" name="Line 28"/>
            <p:cNvSpPr>
              <a:spLocks noChangeShapeType="1"/>
            </p:cNvSpPr>
            <p:nvPr/>
          </p:nvSpPr>
          <p:spPr bwMode="auto">
            <a:xfrm>
              <a:off x="3840" y="116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1" name="Line 30"/>
            <p:cNvSpPr>
              <a:spLocks noChangeShapeType="1"/>
            </p:cNvSpPr>
            <p:nvPr/>
          </p:nvSpPr>
          <p:spPr bwMode="auto">
            <a:xfrm flipV="1">
              <a:off x="1776" y="593"/>
              <a:ext cx="0" cy="576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32" name="Line 31"/>
            <p:cNvSpPr>
              <a:spLocks noChangeShapeType="1"/>
            </p:cNvSpPr>
            <p:nvPr/>
          </p:nvSpPr>
          <p:spPr bwMode="auto">
            <a:xfrm flipV="1">
              <a:off x="3936" y="593"/>
              <a:ext cx="0" cy="576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9400" name="Text Box 33"/>
          <p:cNvSpPr txBox="1">
            <a:spLocks noChangeArrowheads="1"/>
          </p:cNvSpPr>
          <p:nvPr/>
        </p:nvSpPr>
        <p:spPr bwMode="auto">
          <a:xfrm>
            <a:off x="2193925" y="2338388"/>
            <a:ext cx="4813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force per unit length = </a:t>
            </a:r>
            <a:r>
              <a:rPr lang="en-US" sz="1800" i="1">
                <a:sym typeface="Symbol" pitchFamily="-104" charset="2"/>
              </a:rPr>
              <a:t></a:t>
            </a:r>
            <a:r>
              <a:rPr lang="en-US" sz="1800">
                <a:sym typeface="Symbol" pitchFamily="-104" charset="2"/>
              </a:rPr>
              <a:t>; total force = </a:t>
            </a:r>
            <a:r>
              <a:rPr lang="en-US" sz="1800" i="1">
                <a:sym typeface="Symbol" pitchFamily="-104" charset="2"/>
              </a:rPr>
              <a:t>mg = L</a:t>
            </a:r>
          </a:p>
        </p:txBody>
      </p:sp>
      <p:sp>
        <p:nvSpPr>
          <p:cNvPr id="59401" name="Text Box 34"/>
          <p:cNvSpPr txBox="1">
            <a:spLocks noChangeArrowheads="1"/>
          </p:cNvSpPr>
          <p:nvPr/>
        </p:nvSpPr>
        <p:spPr bwMode="auto">
          <a:xfrm>
            <a:off x="3032125" y="1042988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folHlink"/>
                </a:solidFill>
              </a:rPr>
              <a:t>F</a:t>
            </a:r>
            <a:r>
              <a:rPr lang="en-US" sz="1800" baseline="-25000">
                <a:solidFill>
                  <a:schemeClr val="folHlink"/>
                </a:solidFill>
              </a:rPr>
              <a:t>y</a:t>
            </a:r>
            <a:r>
              <a:rPr lang="en-US" sz="1800">
                <a:solidFill>
                  <a:schemeClr val="folHlink"/>
                </a:solidFill>
              </a:rPr>
              <a:t> = </a:t>
            </a:r>
            <a:r>
              <a:rPr lang="en-US" sz="1800" i="1">
                <a:solidFill>
                  <a:schemeClr val="folHlink"/>
                </a:solidFill>
              </a:rPr>
              <a:t>mg</a:t>
            </a:r>
            <a:r>
              <a:rPr lang="en-US" sz="1800">
                <a:solidFill>
                  <a:schemeClr val="folHlink"/>
                </a:solidFill>
              </a:rPr>
              <a:t>/2 = </a:t>
            </a:r>
            <a:r>
              <a:rPr lang="en-US" sz="1800" i="1">
                <a:solidFill>
                  <a:schemeClr val="folHlink"/>
                </a:solidFill>
                <a:sym typeface="Symbol" pitchFamily="-104" charset="2"/>
              </a:rPr>
              <a:t>L</a:t>
            </a:r>
            <a:r>
              <a:rPr lang="en-US" sz="1800">
                <a:solidFill>
                  <a:schemeClr val="folHlink"/>
                </a:solidFill>
                <a:sym typeface="Symbol" pitchFamily="-104" charset="2"/>
              </a:rPr>
              <a:t>/2</a:t>
            </a:r>
            <a:endParaRPr lang="en-US" sz="1800">
              <a:solidFill>
                <a:schemeClr val="folHlink"/>
              </a:solidFill>
            </a:endParaRPr>
          </a:p>
        </p:txBody>
      </p:sp>
      <p:pic>
        <p:nvPicPr>
          <p:cNvPr id="59402" name="Picture 36" descr="image-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279780"/>
            <a:ext cx="5448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3" name="Text Box 40"/>
          <p:cNvSpPr txBox="1">
            <a:spLocks noChangeArrowheads="1"/>
          </p:cNvSpPr>
          <p:nvPr/>
        </p:nvSpPr>
        <p:spPr bwMode="auto">
          <a:xfrm>
            <a:off x="6400800" y="990600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folHlink"/>
                </a:solidFill>
              </a:rPr>
              <a:t>F</a:t>
            </a:r>
            <a:r>
              <a:rPr lang="en-US" sz="1800" baseline="-25000">
                <a:solidFill>
                  <a:schemeClr val="folHlink"/>
                </a:solidFill>
              </a:rPr>
              <a:t>y</a:t>
            </a:r>
            <a:r>
              <a:rPr lang="en-US" sz="1800">
                <a:solidFill>
                  <a:schemeClr val="folHlink"/>
                </a:solidFill>
              </a:rPr>
              <a:t> = </a:t>
            </a:r>
            <a:r>
              <a:rPr lang="en-US" sz="1800" i="1">
                <a:solidFill>
                  <a:schemeClr val="folHlink"/>
                </a:solidFill>
              </a:rPr>
              <a:t>mg</a:t>
            </a:r>
            <a:r>
              <a:rPr lang="en-US" sz="1800">
                <a:solidFill>
                  <a:schemeClr val="folHlink"/>
                </a:solidFill>
              </a:rPr>
              <a:t>/2 = </a:t>
            </a:r>
            <a:r>
              <a:rPr lang="en-US" sz="1800" i="1">
                <a:solidFill>
                  <a:schemeClr val="folHlink"/>
                </a:solidFill>
                <a:sym typeface="Symbol" pitchFamily="-104" charset="2"/>
              </a:rPr>
              <a:t>L</a:t>
            </a:r>
            <a:r>
              <a:rPr lang="en-US" sz="1800">
                <a:solidFill>
                  <a:schemeClr val="folHlink"/>
                </a:solidFill>
                <a:sym typeface="Symbol" pitchFamily="-104" charset="2"/>
              </a:rPr>
              <a:t>/2</a:t>
            </a:r>
            <a:endParaRPr lang="en-US" sz="1800">
              <a:solidFill>
                <a:schemeClr val="folHlink"/>
              </a:solidFill>
            </a:endParaRPr>
          </a:p>
        </p:txBody>
      </p:sp>
      <p:pic>
        <p:nvPicPr>
          <p:cNvPr id="59404" name="Picture 42" descr="image-1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27200" y="5396398"/>
            <a:ext cx="52832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5" name="Picture 43" descr="image-1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01725" y="4022280"/>
            <a:ext cx="583247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774F77-57CD-5642-ADFC-B29D120A6FA8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23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4582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Simply-supported beam with centered weight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2895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Working only from 0 &lt; </a:t>
            </a:r>
            <a:r>
              <a:rPr lang="en-US" i="1" dirty="0" err="1"/>
              <a:t>z</a:t>
            </a:r>
            <a:r>
              <a:rPr lang="en-US" dirty="0"/>
              <a:t> &lt; </a:t>
            </a:r>
            <a:r>
              <a:rPr lang="en-US" i="1" dirty="0"/>
              <a:t>L</a:t>
            </a:r>
            <a:r>
              <a:rPr lang="en-US" dirty="0"/>
              <a:t>/2 (symmetric):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integrating twice, setting </a:t>
            </a:r>
            <a:r>
              <a:rPr lang="en-US" i="1" dirty="0"/>
              <a:t>Y</a:t>
            </a:r>
            <a:r>
              <a:rPr lang="en-US" dirty="0"/>
              <a:t>(0) = 0, </a:t>
            </a:r>
            <a:r>
              <a:rPr lang="en-US" i="1" dirty="0"/>
              <a:t>Y</a:t>
            </a:r>
            <a:r>
              <a:rPr lang="en-US" dirty="0"/>
              <a:t>’(</a:t>
            </a:r>
            <a:r>
              <a:rPr lang="en-US" i="1" dirty="0"/>
              <a:t>L</a:t>
            </a:r>
            <a:r>
              <a:rPr lang="en-US" dirty="0"/>
              <a:t>/2) = 0: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and the max deflection (at </a:t>
            </a:r>
            <a:r>
              <a:rPr lang="en-US" i="1" dirty="0" err="1"/>
              <a:t>z</a:t>
            </a:r>
            <a:r>
              <a:rPr lang="en-US" i="1" dirty="0"/>
              <a:t>=L</a:t>
            </a:r>
            <a:r>
              <a:rPr lang="en-US" dirty="0"/>
              <a:t>/2):</a:t>
            </a:r>
          </a:p>
        </p:txBody>
      </p:sp>
      <p:sp>
        <p:nvSpPr>
          <p:cNvPr id="61447" name="AutoShape 6"/>
          <p:cNvSpPr>
            <a:spLocks noChangeArrowheads="1"/>
          </p:cNvSpPr>
          <p:nvPr/>
        </p:nvSpPr>
        <p:spPr bwMode="auto">
          <a:xfrm>
            <a:off x="2686050" y="1717675"/>
            <a:ext cx="304800" cy="263525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8" name="AutoShape 7"/>
          <p:cNvSpPr>
            <a:spLocks noChangeArrowheads="1"/>
          </p:cNvSpPr>
          <p:nvPr/>
        </p:nvSpPr>
        <p:spPr bwMode="auto">
          <a:xfrm>
            <a:off x="6096000" y="1703388"/>
            <a:ext cx="304800" cy="263525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9" name="Line 30"/>
          <p:cNvSpPr>
            <a:spLocks noChangeShapeType="1"/>
          </p:cNvSpPr>
          <p:nvPr/>
        </p:nvSpPr>
        <p:spPr bwMode="auto">
          <a:xfrm flipV="1">
            <a:off x="2819400" y="1219200"/>
            <a:ext cx="0" cy="4572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0" name="Line 31"/>
          <p:cNvSpPr>
            <a:spLocks noChangeShapeType="1"/>
          </p:cNvSpPr>
          <p:nvPr/>
        </p:nvSpPr>
        <p:spPr bwMode="auto">
          <a:xfrm flipV="1">
            <a:off x="6248400" y="1219200"/>
            <a:ext cx="0" cy="4572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1" name="Line 32"/>
          <p:cNvSpPr>
            <a:spLocks noChangeShapeType="1"/>
          </p:cNvSpPr>
          <p:nvPr/>
        </p:nvSpPr>
        <p:spPr bwMode="auto">
          <a:xfrm>
            <a:off x="2819400" y="1676400"/>
            <a:ext cx="3429000" cy="0"/>
          </a:xfrm>
          <a:prstGeom prst="line">
            <a:avLst/>
          </a:prstGeom>
          <a:noFill/>
          <a:ln w="38100">
            <a:solidFill>
              <a:srgbClr val="0FC42D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2" name="Line 33"/>
          <p:cNvSpPr>
            <a:spLocks noChangeShapeType="1"/>
          </p:cNvSpPr>
          <p:nvPr/>
        </p:nvSpPr>
        <p:spPr bwMode="auto">
          <a:xfrm>
            <a:off x="4572000" y="1676400"/>
            <a:ext cx="0" cy="914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3" name="Text Box 35"/>
          <p:cNvSpPr txBox="1">
            <a:spLocks noChangeArrowheads="1"/>
          </p:cNvSpPr>
          <p:nvPr/>
        </p:nvSpPr>
        <p:spPr bwMode="auto">
          <a:xfrm>
            <a:off x="4708525" y="21002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F</a:t>
            </a:r>
          </a:p>
        </p:txBody>
      </p:sp>
      <p:sp>
        <p:nvSpPr>
          <p:cNvPr id="61454" name="Text Box 36"/>
          <p:cNvSpPr txBox="1">
            <a:spLocks noChangeArrowheads="1"/>
          </p:cNvSpPr>
          <p:nvPr/>
        </p:nvSpPr>
        <p:spPr bwMode="auto">
          <a:xfrm>
            <a:off x="6308725" y="1109663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folHlink"/>
                </a:solidFill>
              </a:rPr>
              <a:t>F</a:t>
            </a:r>
            <a:r>
              <a:rPr lang="en-US" sz="1800" baseline="-25000">
                <a:solidFill>
                  <a:schemeClr val="folHlink"/>
                </a:solidFill>
              </a:rPr>
              <a:t>y</a:t>
            </a:r>
            <a:r>
              <a:rPr lang="en-US" sz="1800">
                <a:solidFill>
                  <a:schemeClr val="folHlink"/>
                </a:solidFill>
              </a:rPr>
              <a:t> = </a:t>
            </a:r>
            <a:r>
              <a:rPr lang="en-US" sz="1800" i="1">
                <a:solidFill>
                  <a:schemeClr val="folHlink"/>
                </a:solidFill>
              </a:rPr>
              <a:t>F</a:t>
            </a:r>
            <a:r>
              <a:rPr lang="en-US" sz="1800">
                <a:solidFill>
                  <a:schemeClr val="folHlink"/>
                </a:solidFill>
              </a:rPr>
              <a:t>/2</a:t>
            </a:r>
          </a:p>
        </p:txBody>
      </p:sp>
      <p:sp>
        <p:nvSpPr>
          <p:cNvPr id="61455" name="Text Box 37"/>
          <p:cNvSpPr txBox="1">
            <a:spLocks noChangeArrowheads="1"/>
          </p:cNvSpPr>
          <p:nvPr/>
        </p:nvSpPr>
        <p:spPr bwMode="auto">
          <a:xfrm>
            <a:off x="2895600" y="1143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folHlink"/>
                </a:solidFill>
              </a:rPr>
              <a:t>F</a:t>
            </a:r>
            <a:r>
              <a:rPr lang="en-US" sz="1800" baseline="-25000">
                <a:solidFill>
                  <a:schemeClr val="folHlink"/>
                </a:solidFill>
              </a:rPr>
              <a:t>y</a:t>
            </a:r>
            <a:r>
              <a:rPr lang="en-US" sz="1800">
                <a:solidFill>
                  <a:schemeClr val="folHlink"/>
                </a:solidFill>
              </a:rPr>
              <a:t> = </a:t>
            </a:r>
            <a:r>
              <a:rPr lang="en-US" sz="1800" i="1">
                <a:solidFill>
                  <a:schemeClr val="folHlink"/>
                </a:solidFill>
              </a:rPr>
              <a:t>F</a:t>
            </a:r>
            <a:r>
              <a:rPr lang="en-US" sz="1800">
                <a:solidFill>
                  <a:schemeClr val="folHlink"/>
                </a:solidFill>
              </a:rPr>
              <a:t>/2</a:t>
            </a:r>
          </a:p>
        </p:txBody>
      </p:sp>
      <p:pic>
        <p:nvPicPr>
          <p:cNvPr id="61456" name="Picture 19" descr="image-1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3352800"/>
            <a:ext cx="543877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7" name="Picture 20" descr="image-1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4495800"/>
            <a:ext cx="5319713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8" name="Picture 21" descr="image-1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5638800"/>
            <a:ext cx="137953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7C05E5-C15D-FE4F-B08C-A82ADEDDA703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24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3493" name="Rectangle 16"/>
          <p:cNvSpPr>
            <a:spLocks noChangeArrowheads="1"/>
          </p:cNvSpPr>
          <p:nvPr/>
        </p:nvSpPr>
        <p:spPr bwMode="auto">
          <a:xfrm>
            <a:off x="3733800" y="1295400"/>
            <a:ext cx="228600" cy="1295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S-flex beam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2819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Playing the same game as before (integrate moment from </a:t>
            </a:r>
            <a:r>
              <a:rPr lang="en-US" i="1" dirty="0" err="1"/>
              <a:t>z</a:t>
            </a:r>
            <a:r>
              <a:rPr lang="en-US" dirty="0"/>
              <a:t> to </a:t>
            </a:r>
            <a:r>
              <a:rPr lang="en-US" i="1" dirty="0"/>
              <a:t>L</a:t>
            </a:r>
            <a:r>
              <a:rPr lang="en-US" dirty="0"/>
              <a:t>):</a:t>
            </a:r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which integrates to: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and at </a:t>
            </a:r>
            <a:r>
              <a:rPr lang="en-US" i="1" dirty="0" err="1"/>
              <a:t>z</a:t>
            </a:r>
            <a:r>
              <a:rPr lang="en-US" dirty="0"/>
              <a:t>=0, </a:t>
            </a:r>
            <a:r>
              <a:rPr lang="en-US" i="1" dirty="0"/>
              <a:t>Y</a:t>
            </a:r>
            <a:r>
              <a:rPr lang="en-US" dirty="0"/>
              <a:t>=0 and slope=0 </a:t>
            </a:r>
            <a:r>
              <a:rPr lang="en-US" dirty="0" err="1">
                <a:sym typeface="Symbol" charset="2"/>
              </a:rPr>
              <a:t></a:t>
            </a:r>
            <a:r>
              <a:rPr lang="en-US" dirty="0">
                <a:sym typeface="Symbol" charset="2"/>
              </a:rPr>
              <a:t> </a:t>
            </a:r>
            <a:r>
              <a:rPr lang="en-US" i="1" dirty="0">
                <a:sym typeface="Symbol" charset="2"/>
              </a:rPr>
              <a:t>C</a:t>
            </a:r>
            <a:r>
              <a:rPr lang="en-US" dirty="0">
                <a:sym typeface="Symbol" charset="2"/>
              </a:rPr>
              <a:t> = </a:t>
            </a:r>
            <a:r>
              <a:rPr lang="en-US" i="1" dirty="0">
                <a:sym typeface="Symbol" charset="2"/>
              </a:rPr>
              <a:t>D</a:t>
            </a:r>
            <a:r>
              <a:rPr lang="en-US" dirty="0">
                <a:sym typeface="Symbol" charset="2"/>
              </a:rPr>
              <a:t> = 0</a:t>
            </a:r>
            <a:r>
              <a:rPr lang="en-US" dirty="0"/>
              <a:t>, yielding:</a:t>
            </a:r>
          </a:p>
        </p:txBody>
      </p:sp>
      <p:sp>
        <p:nvSpPr>
          <p:cNvPr id="63496" name="Rectangle 4"/>
          <p:cNvSpPr>
            <a:spLocks noChangeArrowheads="1"/>
          </p:cNvSpPr>
          <p:nvPr/>
        </p:nvSpPr>
        <p:spPr bwMode="auto">
          <a:xfrm>
            <a:off x="990600" y="1447800"/>
            <a:ext cx="228600" cy="1295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7" name="Line 5"/>
          <p:cNvSpPr>
            <a:spLocks noChangeShapeType="1"/>
          </p:cNvSpPr>
          <p:nvPr/>
        </p:nvSpPr>
        <p:spPr bwMode="auto">
          <a:xfrm>
            <a:off x="1143000" y="1981200"/>
            <a:ext cx="2667000" cy="0"/>
          </a:xfrm>
          <a:prstGeom prst="line">
            <a:avLst/>
          </a:prstGeom>
          <a:noFill/>
          <a:ln w="38100">
            <a:solidFill>
              <a:srgbClr val="0FC42D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8" name="Line 6"/>
          <p:cNvSpPr>
            <a:spLocks noChangeShapeType="1"/>
          </p:cNvSpPr>
          <p:nvPr/>
        </p:nvSpPr>
        <p:spPr bwMode="auto">
          <a:xfrm>
            <a:off x="3810000" y="1981200"/>
            <a:ext cx="0" cy="9906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9" name="Line 7"/>
          <p:cNvSpPr>
            <a:spLocks noChangeShapeType="1"/>
          </p:cNvSpPr>
          <p:nvPr/>
        </p:nvSpPr>
        <p:spPr bwMode="auto">
          <a:xfrm flipV="1">
            <a:off x="1143000" y="990600"/>
            <a:ext cx="0" cy="9906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0" name="AutoShape 8"/>
          <p:cNvSpPr>
            <a:spLocks noChangeArrowheads="1"/>
          </p:cNvSpPr>
          <p:nvPr/>
        </p:nvSpPr>
        <p:spPr bwMode="auto">
          <a:xfrm flipH="1">
            <a:off x="1022350" y="1873250"/>
            <a:ext cx="228600" cy="228600"/>
          </a:xfrm>
          <a:custGeom>
            <a:avLst/>
            <a:gdLst>
              <a:gd name="T0" fmla="*/ 21966798 w 21600"/>
              <a:gd name="T1" fmla="*/ 3863234 h 21600"/>
              <a:gd name="T2" fmla="*/ 2842620 w 21600"/>
              <a:gd name="T3" fmla="*/ 12801166 h 21600"/>
              <a:gd name="T4" fmla="*/ 17894903 w 21600"/>
              <a:gd name="T5" fmla="*/ 7835561 h 21600"/>
              <a:gd name="T6" fmla="*/ 12401741 w 21600"/>
              <a:gd name="T7" fmla="*/ 28799451 h 21600"/>
              <a:gd name="T8" fmla="*/ 6509057 w 21600"/>
              <a:gd name="T9" fmla="*/ 22606921 h 21600"/>
              <a:gd name="T10" fmla="*/ 12704053 w 21600"/>
              <a:gd name="T11" fmla="*/ 1671301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650" y="16799"/>
                </a:moveTo>
                <a:cubicBezTo>
                  <a:pt x="10700" y="16800"/>
                  <a:pt x="10750" y="16800"/>
                  <a:pt x="10800" y="16800"/>
                </a:cubicBezTo>
                <a:cubicBezTo>
                  <a:pt x="14114" y="16801"/>
                  <a:pt x="16801" y="14114"/>
                  <a:pt x="16801" y="10800"/>
                </a:cubicBezTo>
                <a:cubicBezTo>
                  <a:pt x="16801" y="7485"/>
                  <a:pt x="14114" y="4799"/>
                  <a:pt x="10800" y="4799"/>
                </a:cubicBezTo>
                <a:cubicBezTo>
                  <a:pt x="7485" y="4799"/>
                  <a:pt x="4799" y="7485"/>
                  <a:pt x="4799" y="10800"/>
                </a:cubicBezTo>
                <a:lnTo>
                  <a:pt x="-1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10710" y="21599"/>
                  <a:pt x="10620" y="21598"/>
                  <a:pt x="10530" y="21596"/>
                </a:cubicBezTo>
                <a:lnTo>
                  <a:pt x="10462" y="24295"/>
                </a:lnTo>
                <a:lnTo>
                  <a:pt x="5491" y="19071"/>
                </a:lnTo>
                <a:lnTo>
                  <a:pt x="10717" y="14099"/>
                </a:lnTo>
                <a:lnTo>
                  <a:pt x="10650" y="16799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1" name="Text Box 9"/>
          <p:cNvSpPr txBox="1">
            <a:spLocks noChangeArrowheads="1"/>
          </p:cNvSpPr>
          <p:nvPr/>
        </p:nvSpPr>
        <p:spPr bwMode="auto">
          <a:xfrm>
            <a:off x="3946525" y="23288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folHlink"/>
                </a:solidFill>
              </a:rPr>
              <a:t>F</a:t>
            </a:r>
            <a:endParaRPr lang="en-US" sz="1800"/>
          </a:p>
        </p:txBody>
      </p:sp>
      <p:sp>
        <p:nvSpPr>
          <p:cNvPr id="63502" name="Text Box 10"/>
          <p:cNvSpPr txBox="1">
            <a:spLocks noChangeArrowheads="1"/>
          </p:cNvSpPr>
          <p:nvPr/>
        </p:nvSpPr>
        <p:spPr bwMode="auto">
          <a:xfrm>
            <a:off x="1295400" y="990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folHlink"/>
                </a:solidFill>
              </a:rPr>
              <a:t>F</a:t>
            </a:r>
            <a:endParaRPr lang="en-US" sz="1800">
              <a:solidFill>
                <a:schemeClr val="folHlink"/>
              </a:solidFill>
            </a:endParaRPr>
          </a:p>
        </p:txBody>
      </p:sp>
      <p:sp>
        <p:nvSpPr>
          <p:cNvPr id="63503" name="Text Box 11"/>
          <p:cNvSpPr txBox="1">
            <a:spLocks noChangeArrowheads="1"/>
          </p:cNvSpPr>
          <p:nvPr/>
        </p:nvSpPr>
        <p:spPr bwMode="auto">
          <a:xfrm>
            <a:off x="1447800" y="1447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folHlink"/>
                </a:solidFill>
              </a:rPr>
              <a:t>M</a:t>
            </a:r>
            <a:r>
              <a:rPr lang="en-US" sz="1800" baseline="-25000">
                <a:solidFill>
                  <a:schemeClr val="folHlink"/>
                </a:solidFill>
              </a:rPr>
              <a:t>ext</a:t>
            </a:r>
            <a:r>
              <a:rPr lang="en-US" sz="1800">
                <a:solidFill>
                  <a:schemeClr val="folHlink"/>
                </a:solidFill>
              </a:rPr>
              <a:t> = </a:t>
            </a:r>
            <a:r>
              <a:rPr lang="en-US" sz="1800" i="1">
                <a:solidFill>
                  <a:schemeClr val="folHlink"/>
                </a:solidFill>
              </a:rPr>
              <a:t>FL/2</a:t>
            </a:r>
            <a:endParaRPr lang="en-US" sz="1800">
              <a:solidFill>
                <a:schemeClr val="folHlink"/>
              </a:solidFill>
            </a:endParaRPr>
          </a:p>
        </p:txBody>
      </p:sp>
      <p:sp>
        <p:nvSpPr>
          <p:cNvPr id="63504" name="AutoShape 17"/>
          <p:cNvSpPr>
            <a:spLocks noChangeArrowheads="1"/>
          </p:cNvSpPr>
          <p:nvPr/>
        </p:nvSpPr>
        <p:spPr bwMode="auto">
          <a:xfrm flipH="1">
            <a:off x="3692525" y="1863725"/>
            <a:ext cx="228600" cy="228600"/>
          </a:xfrm>
          <a:custGeom>
            <a:avLst/>
            <a:gdLst>
              <a:gd name="T0" fmla="*/ 21966798 w 21600"/>
              <a:gd name="T1" fmla="*/ 3863234 h 21600"/>
              <a:gd name="T2" fmla="*/ 2842620 w 21600"/>
              <a:gd name="T3" fmla="*/ 12801166 h 21600"/>
              <a:gd name="T4" fmla="*/ 17894903 w 21600"/>
              <a:gd name="T5" fmla="*/ 7835561 h 21600"/>
              <a:gd name="T6" fmla="*/ 12401741 w 21600"/>
              <a:gd name="T7" fmla="*/ 28799451 h 21600"/>
              <a:gd name="T8" fmla="*/ 6509057 w 21600"/>
              <a:gd name="T9" fmla="*/ 22606921 h 21600"/>
              <a:gd name="T10" fmla="*/ 12704053 w 21600"/>
              <a:gd name="T11" fmla="*/ 1671301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650" y="16799"/>
                </a:moveTo>
                <a:cubicBezTo>
                  <a:pt x="10700" y="16800"/>
                  <a:pt x="10750" y="16800"/>
                  <a:pt x="10800" y="16800"/>
                </a:cubicBezTo>
                <a:cubicBezTo>
                  <a:pt x="14114" y="16801"/>
                  <a:pt x="16801" y="14114"/>
                  <a:pt x="16801" y="10800"/>
                </a:cubicBezTo>
                <a:cubicBezTo>
                  <a:pt x="16801" y="7485"/>
                  <a:pt x="14114" y="4799"/>
                  <a:pt x="10800" y="4799"/>
                </a:cubicBezTo>
                <a:cubicBezTo>
                  <a:pt x="7485" y="4799"/>
                  <a:pt x="4799" y="7485"/>
                  <a:pt x="4799" y="10800"/>
                </a:cubicBezTo>
                <a:lnTo>
                  <a:pt x="-1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10710" y="21599"/>
                  <a:pt x="10620" y="21598"/>
                  <a:pt x="10530" y="21596"/>
                </a:cubicBezTo>
                <a:lnTo>
                  <a:pt x="10462" y="24295"/>
                </a:lnTo>
                <a:lnTo>
                  <a:pt x="5491" y="19071"/>
                </a:lnTo>
                <a:lnTo>
                  <a:pt x="10717" y="14099"/>
                </a:lnTo>
                <a:lnTo>
                  <a:pt x="10650" y="16799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5" name="Text Box 18"/>
          <p:cNvSpPr txBox="1">
            <a:spLocks noChangeArrowheads="1"/>
          </p:cNvSpPr>
          <p:nvPr/>
        </p:nvSpPr>
        <p:spPr bwMode="auto">
          <a:xfrm>
            <a:off x="2438400" y="2133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folHlink"/>
                </a:solidFill>
              </a:rPr>
              <a:t>M</a:t>
            </a:r>
            <a:r>
              <a:rPr lang="en-US" sz="1800" baseline="-25000">
                <a:solidFill>
                  <a:schemeClr val="folHlink"/>
                </a:solidFill>
              </a:rPr>
              <a:t>ext</a:t>
            </a:r>
            <a:r>
              <a:rPr lang="en-US" sz="1800">
                <a:solidFill>
                  <a:schemeClr val="folHlink"/>
                </a:solidFill>
              </a:rPr>
              <a:t> = </a:t>
            </a:r>
            <a:r>
              <a:rPr lang="en-US" sz="1800" i="1">
                <a:solidFill>
                  <a:schemeClr val="folHlink"/>
                </a:solidFill>
              </a:rPr>
              <a:t>FL/2</a:t>
            </a:r>
            <a:endParaRPr lang="en-US" sz="1800">
              <a:solidFill>
                <a:schemeClr val="folHlink"/>
              </a:solidFill>
            </a:endParaRPr>
          </a:p>
        </p:txBody>
      </p:sp>
      <p:sp>
        <p:nvSpPr>
          <p:cNvPr id="63506" name="Text Box 19"/>
          <p:cNvSpPr txBox="1">
            <a:spLocks noChangeArrowheads="1"/>
          </p:cNvSpPr>
          <p:nvPr/>
        </p:nvSpPr>
        <p:spPr bwMode="auto">
          <a:xfrm>
            <a:off x="4327525" y="1185863"/>
            <a:ext cx="45243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“walls” are held vertical; beam flexes in</a:t>
            </a:r>
          </a:p>
          <a:p>
            <a:r>
              <a:rPr lang="en-US" sz="1800"/>
              <a:t>“S” shape</a:t>
            </a:r>
          </a:p>
          <a:p>
            <a:endParaRPr lang="en-US" sz="1800"/>
          </a:p>
          <a:p>
            <a:r>
              <a:rPr lang="en-US" sz="1800"/>
              <a:t>total M(z) = 2</a:t>
            </a:r>
            <a:r>
              <a:rPr lang="en-US" sz="1800" i="1"/>
              <a:t>M</a:t>
            </a:r>
            <a:r>
              <a:rPr lang="en-US" sz="1800" baseline="-25000"/>
              <a:t>ext</a:t>
            </a:r>
            <a:r>
              <a:rPr lang="en-US" sz="1800"/>
              <a:t> </a:t>
            </a:r>
            <a:r>
              <a:rPr lang="en-US" sz="1800">
                <a:sym typeface="Symbol" pitchFamily="-104" charset="2"/>
              </a:rPr>
              <a:t> </a:t>
            </a:r>
            <a:r>
              <a:rPr lang="en-US" sz="1800" i="1">
                <a:sym typeface="Symbol" pitchFamily="-104" charset="2"/>
              </a:rPr>
              <a:t>Fz</a:t>
            </a:r>
            <a:r>
              <a:rPr lang="en-US" sz="1800">
                <a:sym typeface="Symbol" pitchFamily="-104" charset="2"/>
              </a:rPr>
              <a:t>  </a:t>
            </a:r>
            <a:r>
              <a:rPr lang="en-US" sz="1800" i="1">
                <a:sym typeface="Symbol" pitchFamily="-104" charset="2"/>
              </a:rPr>
              <a:t>F</a:t>
            </a:r>
            <a:r>
              <a:rPr lang="en-US" sz="1800">
                <a:sym typeface="Symbol" pitchFamily="-104" charset="2"/>
              </a:rPr>
              <a:t>(</a:t>
            </a:r>
            <a:r>
              <a:rPr lang="en-US" sz="1800" i="1">
                <a:sym typeface="Symbol" pitchFamily="-104" charset="2"/>
              </a:rPr>
              <a:t>L</a:t>
            </a:r>
            <a:r>
              <a:rPr lang="en-US" sz="1800">
                <a:sym typeface="Symbol" pitchFamily="-104" charset="2"/>
              </a:rPr>
              <a:t></a:t>
            </a:r>
            <a:r>
              <a:rPr lang="en-US" sz="1800" i="1">
                <a:sym typeface="Symbol" pitchFamily="-104" charset="2"/>
              </a:rPr>
              <a:t>z</a:t>
            </a:r>
            <a:r>
              <a:rPr lang="en-US" sz="1800">
                <a:sym typeface="Symbol" pitchFamily="-104" charset="2"/>
              </a:rPr>
              <a:t>) = 0 for all </a:t>
            </a:r>
            <a:r>
              <a:rPr lang="en-US" sz="1800" i="1">
                <a:sym typeface="Symbol" pitchFamily="-104" charset="2"/>
              </a:rPr>
              <a:t>z</a:t>
            </a:r>
            <a:endParaRPr lang="en-US" sz="1800">
              <a:sym typeface="Symbol" pitchFamily="-104" charset="2"/>
            </a:endParaRPr>
          </a:p>
          <a:p>
            <a:endParaRPr lang="en-US" sz="1800">
              <a:sym typeface="Symbol" pitchFamily="-104" charset="2"/>
            </a:endParaRPr>
          </a:p>
          <a:p>
            <a:endParaRPr lang="en-US" sz="1800"/>
          </a:p>
        </p:txBody>
      </p:sp>
      <p:sp>
        <p:nvSpPr>
          <p:cNvPr id="63507" name="Text Box 29"/>
          <p:cNvSpPr txBox="1">
            <a:spLocks noChangeArrowheads="1"/>
          </p:cNvSpPr>
          <p:nvPr/>
        </p:nvSpPr>
        <p:spPr bwMode="auto">
          <a:xfrm>
            <a:off x="3757613" y="6237288"/>
            <a:ext cx="1493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as it should be</a:t>
            </a:r>
          </a:p>
        </p:txBody>
      </p:sp>
      <p:pic>
        <p:nvPicPr>
          <p:cNvPr id="63508" name="Picture 25" descr="image-1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4724400"/>
            <a:ext cx="322738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9" name="Picture 26" descr="image-1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5867400"/>
            <a:ext cx="2303463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10" name="Picture 27" descr="image-13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5867400"/>
            <a:ext cx="137953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11" name="Picture 28" descr="image-13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6019800"/>
            <a:ext cx="1014413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12" name="Picture 24" descr="m-of-z.pd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90600" y="3810000"/>
            <a:ext cx="78740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C66BC9-4BA3-8B4B-BA40-7C051F5B24EF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25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pic>
        <p:nvPicPr>
          <p:cNvPr id="6554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8288" y="1154113"/>
            <a:ext cx="8647112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Cantilevered beam formulae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75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F8389D-10B4-634B-87A8-FED68F872952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26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pic>
        <p:nvPicPr>
          <p:cNvPr id="6758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066800"/>
            <a:ext cx="8647113" cy="520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9319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Simply Supported beam formulae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7B7A37-A575-B140-B0FD-F2FE42B4B1DA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27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Lessons to be learned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0720"/>
            <a:ext cx="8229600" cy="4525963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All deflections inversely proportional to </a:t>
            </a:r>
            <a:r>
              <a:rPr lang="en-US" sz="2000" i="1" dirty="0"/>
              <a:t>E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the stiffer the spring, the less it bends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All deflections inversely proportional to </a:t>
            </a:r>
            <a:r>
              <a:rPr lang="en-US" sz="2000" i="1" dirty="0"/>
              <a:t>I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cross-sectional geometry counts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All deflections proportional to applied force/weight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in linear regime: Hooke’s law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All deflections proportional to length cubed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pay the price for going long!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beware that if beam under own weight, </a:t>
            </a:r>
            <a:r>
              <a:rPr lang="en-US" sz="1800" i="1" dirty="0"/>
              <a:t>mg</a:t>
            </a:r>
            <a:r>
              <a:rPr lang="en-US" sz="1800" dirty="0"/>
              <a:t> </a:t>
            </a:r>
            <a:r>
              <a:rPr lang="en-US" sz="1800" dirty="0" err="1">
                <a:sym typeface="Symbol" charset="2"/>
              </a:rPr>
              <a:t>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i="1" dirty="0">
                <a:sym typeface="Symbol" charset="2"/>
              </a:rPr>
              <a:t>L</a:t>
            </a:r>
            <a:r>
              <a:rPr lang="en-US" sz="1800" dirty="0">
                <a:sym typeface="Symbol" charset="2"/>
              </a:rPr>
              <a:t> also (so </a:t>
            </a:r>
            <a:r>
              <a:rPr lang="en-US" sz="1800" i="1" dirty="0">
                <a:sym typeface="Symbol" charset="2"/>
              </a:rPr>
              <a:t>L</a:t>
            </a:r>
            <a:r>
              <a:rPr lang="en-US" sz="1800" baseline="30000" dirty="0">
                <a:sym typeface="Symbol" charset="2"/>
              </a:rPr>
              <a:t>4</a:t>
            </a:r>
            <a:r>
              <a:rPr lang="en-US" sz="1800" dirty="0">
                <a:sym typeface="Symbol" charset="2"/>
              </a:rPr>
              <a:t>)</a:t>
            </a:r>
            <a:endParaRPr lang="en-US" sz="1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Numerical </a:t>
            </a:r>
            <a:r>
              <a:rPr lang="en-US" sz="2000" dirty="0" err="1"/>
              <a:t>prefactors</a:t>
            </a:r>
            <a:r>
              <a:rPr lang="en-US" sz="2000" dirty="0"/>
              <a:t> of maximum deflection,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max</a:t>
            </a:r>
            <a:r>
              <a:rPr lang="en-US" sz="2000" dirty="0"/>
              <a:t>, for same load/length were: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1/3 for end-loaded cantilever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1/8 for uniformly loaded cantilever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1/48 for center-loaded simple beam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5/384 ~ 1/77 for uniformly loaded simple beam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Thus support at both ends helps: cantilevers suffer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0720F8-844B-D746-A425-699ECB3DFD37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28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Getting a feel for the </a:t>
            </a:r>
            <a:r>
              <a:rPr lang="en-US" i="1"/>
              <a:t>I</a:t>
            </a:r>
            <a:r>
              <a:rPr lang="en-US"/>
              <a:t>-thingy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44413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/>
              <a:t>The “moment of inertia,” or second moment came into play in every calculation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Calculating this for a variety of simple cross sections:</a:t>
            </a:r>
          </a:p>
          <a:p>
            <a:pPr eaLnBrk="1" hangingPunct="1">
              <a:defRPr/>
            </a:pPr>
            <a:r>
              <a:rPr lang="en-US" dirty="0"/>
              <a:t>Rectangular beam: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note the cube-power on </a:t>
            </a:r>
            <a:r>
              <a:rPr lang="en-US" i="1" dirty="0" err="1"/>
              <a:t>b</a:t>
            </a:r>
            <a:r>
              <a:rPr lang="en-US" dirty="0"/>
              <a:t>: twice as thick (in the direction of bending) is 8-times better!</a:t>
            </a:r>
          </a:p>
          <a:p>
            <a:pPr lvl="1" eaLnBrk="1" hangingPunct="1">
              <a:defRPr/>
            </a:pPr>
            <a:r>
              <a:rPr lang="en-US" dirty="0"/>
              <a:t>For fixed area, win by fraction </a:t>
            </a:r>
            <a:r>
              <a:rPr lang="en-US" i="1" dirty="0" err="1"/>
              <a:t>b</a:t>
            </a:r>
            <a:r>
              <a:rPr lang="en-US" i="1" dirty="0"/>
              <a:t>/a</a:t>
            </a:r>
            <a:endParaRPr lang="en-US" dirty="0"/>
          </a:p>
        </p:txBody>
      </p:sp>
      <p:pic>
        <p:nvPicPr>
          <p:cNvPr id="71687" name="Picture 4" descr="image-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2284200"/>
            <a:ext cx="21383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8" name="Rectangle 5"/>
          <p:cNvSpPr>
            <a:spLocks noChangeArrowheads="1"/>
          </p:cNvSpPr>
          <p:nvPr/>
        </p:nvSpPr>
        <p:spPr bwMode="auto">
          <a:xfrm>
            <a:off x="1219200" y="3889380"/>
            <a:ext cx="304800" cy="609600"/>
          </a:xfrm>
          <a:prstGeom prst="rect">
            <a:avLst/>
          </a:prstGeom>
          <a:solidFill>
            <a:srgbClr val="BDBD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9" name="Text Box 6"/>
          <p:cNvSpPr txBox="1">
            <a:spLocks noChangeArrowheads="1"/>
          </p:cNvSpPr>
          <p:nvPr/>
        </p:nvSpPr>
        <p:spPr bwMode="auto">
          <a:xfrm>
            <a:off x="1223963" y="448786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a</a:t>
            </a:r>
          </a:p>
        </p:txBody>
      </p:sp>
      <p:sp>
        <p:nvSpPr>
          <p:cNvPr id="71690" name="Text Box 7"/>
          <p:cNvSpPr txBox="1">
            <a:spLocks noChangeArrowheads="1"/>
          </p:cNvSpPr>
          <p:nvPr/>
        </p:nvSpPr>
        <p:spPr bwMode="auto">
          <a:xfrm>
            <a:off x="941388" y="395446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/>
              <a:t>b</a:t>
            </a:r>
          </a:p>
        </p:txBody>
      </p:sp>
      <p:pic>
        <p:nvPicPr>
          <p:cNvPr id="71691" name="Picture 8" descr="image-6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3889380"/>
            <a:ext cx="48450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363DB0-FEB6-D249-B469-BCDED3646008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29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45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Moments Later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31141"/>
            <a:ext cx="8229600" cy="4141378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Circular beam</a:t>
            </a:r>
          </a:p>
          <a:p>
            <a:pPr lvl="1" eaLnBrk="1" hangingPunct="1">
              <a:defRPr/>
            </a:pPr>
            <a:r>
              <a:rPr lang="en-US" dirty="0"/>
              <a:t>work in polar coordinates, with </a:t>
            </a:r>
            <a:r>
              <a:rPr lang="en-US" i="1" dirty="0" err="1"/>
              <a:t>y</a:t>
            </a:r>
            <a:r>
              <a:rPr lang="en-US" dirty="0"/>
              <a:t> = </a:t>
            </a:r>
            <a:r>
              <a:rPr lang="en-US" i="1" dirty="0" err="1"/>
              <a:t>r</a:t>
            </a:r>
            <a:r>
              <a:rPr lang="en-US" dirty="0" err="1"/>
              <a:t>sin</a:t>
            </a:r>
            <a:r>
              <a:rPr lang="en-US" i="1" dirty="0" err="1">
                <a:sym typeface="Symbol" charset="2"/>
              </a:rPr>
              <a:t></a:t>
            </a:r>
            <a:endParaRPr lang="en-US" dirty="0">
              <a:sym typeface="Symbol" charset="2"/>
            </a:endParaRPr>
          </a:p>
          <a:p>
            <a:pPr lvl="1" eaLnBrk="1" hangingPunct="1">
              <a:defRPr/>
            </a:pPr>
            <a:endParaRPr lang="en-US" dirty="0">
              <a:sym typeface="Symbol" charset="2"/>
            </a:endParaRPr>
          </a:p>
          <a:p>
            <a:pPr lvl="1" eaLnBrk="1" hangingPunct="1">
              <a:defRPr/>
            </a:pPr>
            <a:endParaRPr lang="en-US" dirty="0">
              <a:sym typeface="Symbol" charset="2"/>
            </a:endParaRPr>
          </a:p>
          <a:p>
            <a:pPr lvl="1" eaLnBrk="1" hangingPunct="1">
              <a:defRPr/>
            </a:pPr>
            <a:endParaRPr lang="en-US" dirty="0">
              <a:sym typeface="Symbol" charset="2"/>
            </a:endParaRP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note that the area-squared fraction (1/4</a:t>
            </a:r>
            <a:r>
              <a:rPr lang="en-US" i="1" dirty="0">
                <a:sym typeface="Symbol" charset="2"/>
              </a:rPr>
              <a:t></a:t>
            </a:r>
            <a:r>
              <a:rPr lang="en-US" dirty="0">
                <a:sym typeface="Symbol" charset="2"/>
              </a:rPr>
              <a:t>) is very close to that for a square beam (1/12 when </a:t>
            </a:r>
            <a:r>
              <a:rPr lang="en-US" i="1" dirty="0">
                <a:sym typeface="Symbol" charset="2"/>
              </a:rPr>
              <a:t>a</a:t>
            </a:r>
            <a:r>
              <a:rPr lang="en-US" dirty="0">
                <a:sym typeface="Symbol" charset="2"/>
              </a:rPr>
              <a:t> = </a:t>
            </a:r>
            <a:r>
              <a:rPr lang="en-US" i="1" dirty="0" err="1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)</a:t>
            </a: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so for the same area, a circular cross section performs almost as well as a square</a:t>
            </a:r>
          </a:p>
          <a:p>
            <a:pPr eaLnBrk="1" hangingPunct="1">
              <a:defRPr/>
            </a:pPr>
            <a:r>
              <a:rPr lang="en-US" dirty="0">
                <a:sym typeface="Symbol" charset="2"/>
              </a:rPr>
              <a:t>Circular tube</a:t>
            </a:r>
          </a:p>
        </p:txBody>
      </p:sp>
      <p:sp>
        <p:nvSpPr>
          <p:cNvPr id="73735" name="Oval 4"/>
          <p:cNvSpPr>
            <a:spLocks noChangeArrowheads="1"/>
          </p:cNvSpPr>
          <p:nvPr/>
        </p:nvSpPr>
        <p:spPr bwMode="auto">
          <a:xfrm>
            <a:off x="1143000" y="2057400"/>
            <a:ext cx="762000" cy="762000"/>
          </a:xfrm>
          <a:prstGeom prst="ellipse">
            <a:avLst/>
          </a:prstGeom>
          <a:solidFill>
            <a:srgbClr val="BDBDB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028700" y="2808288"/>
            <a:ext cx="996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radius, </a:t>
            </a:r>
            <a:r>
              <a:rPr lang="en-US" sz="1600" i="1"/>
              <a:t>R</a:t>
            </a:r>
            <a:endParaRPr lang="en-US" sz="1600"/>
          </a:p>
        </p:txBody>
      </p:sp>
      <p:pic>
        <p:nvPicPr>
          <p:cNvPr id="73737" name="Picture 6" descr="image-6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2209800"/>
            <a:ext cx="4103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8" name="AutoShape 7"/>
          <p:cNvSpPr>
            <a:spLocks noChangeArrowheads="1"/>
          </p:cNvSpPr>
          <p:nvPr/>
        </p:nvSpPr>
        <p:spPr bwMode="auto">
          <a:xfrm>
            <a:off x="3352800" y="4495800"/>
            <a:ext cx="838200" cy="838200"/>
          </a:xfrm>
          <a:custGeom>
            <a:avLst/>
            <a:gdLst>
              <a:gd name="T0" fmla="*/ 631110583 w 21600"/>
              <a:gd name="T1" fmla="*/ 0 h 21600"/>
              <a:gd name="T2" fmla="*/ 184833655 w 21600"/>
              <a:gd name="T3" fmla="*/ 184833655 h 21600"/>
              <a:gd name="T4" fmla="*/ 0 w 21600"/>
              <a:gd name="T5" fmla="*/ 631110583 h 21600"/>
              <a:gd name="T6" fmla="*/ 184833655 w 21600"/>
              <a:gd name="T7" fmla="*/ 1077387549 h 21600"/>
              <a:gd name="T8" fmla="*/ 631110583 w 21600"/>
              <a:gd name="T9" fmla="*/ 1262221204 h 21600"/>
              <a:gd name="T10" fmla="*/ 1077387549 w 21600"/>
              <a:gd name="T11" fmla="*/ 1077387549 h 21600"/>
              <a:gd name="T12" fmla="*/ 1262221204 w 21600"/>
              <a:gd name="T13" fmla="*/ 631110583 h 21600"/>
              <a:gd name="T14" fmla="*/ 1077387549 w 21600"/>
              <a:gd name="T15" fmla="*/ 18483365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559" y="10800"/>
                </a:moveTo>
                <a:cubicBezTo>
                  <a:pt x="3559" y="14799"/>
                  <a:pt x="6801" y="18041"/>
                  <a:pt x="10800" y="18041"/>
                </a:cubicBezTo>
                <a:cubicBezTo>
                  <a:pt x="14799" y="18041"/>
                  <a:pt x="18041" y="14799"/>
                  <a:pt x="18041" y="10800"/>
                </a:cubicBezTo>
                <a:cubicBezTo>
                  <a:pt x="18041" y="6801"/>
                  <a:pt x="14799" y="3559"/>
                  <a:pt x="10800" y="3559"/>
                </a:cubicBezTo>
                <a:cubicBezTo>
                  <a:pt x="6801" y="3559"/>
                  <a:pt x="3559" y="6801"/>
                  <a:pt x="3559" y="10800"/>
                </a:cubicBezTo>
                <a:close/>
              </a:path>
            </a:pathLst>
          </a:custGeom>
          <a:solidFill>
            <a:srgbClr val="BDBDB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3739" name="Picture 8" descr="image-6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5562600"/>
            <a:ext cx="80264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4403725" y="4713288"/>
            <a:ext cx="299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inner radius </a:t>
            </a:r>
            <a:r>
              <a:rPr lang="en-US" sz="1600" i="1"/>
              <a:t>R</a:t>
            </a:r>
            <a:r>
              <a:rPr lang="en-US" sz="1600" baseline="-25000"/>
              <a:t>1</a:t>
            </a:r>
            <a:r>
              <a:rPr lang="en-US" sz="1600"/>
              <a:t>, outer radius </a:t>
            </a:r>
            <a:r>
              <a:rPr lang="en-US" sz="1600" i="1"/>
              <a:t>R</a:t>
            </a:r>
            <a:r>
              <a:rPr lang="en-US" sz="1600" baseline="-25000"/>
              <a:t>2</a:t>
            </a:r>
            <a:endParaRPr lang="en-US" sz="1600"/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4397375" y="4997450"/>
            <a:ext cx="282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or, outer radius </a:t>
            </a:r>
            <a:r>
              <a:rPr lang="en-US" sz="1600" i="1"/>
              <a:t>R</a:t>
            </a:r>
            <a:r>
              <a:rPr lang="en-US" sz="1600"/>
              <a:t>, thickness </a:t>
            </a:r>
            <a:r>
              <a:rPr lang="en-US" sz="1600" i="1"/>
              <a:t>t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619775-DD5A-B94C-9064-D031FBB4C0E4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Electrical Resistivity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Expressed as </a:t>
            </a:r>
            <a:r>
              <a:rPr lang="en-US" sz="2000">
                <a:sym typeface="Symbol" charset="2"/>
              </a:rPr>
              <a:t> in ·m</a:t>
            </a:r>
            <a:endParaRPr lang="en-US" sz="2000" baseline="3000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resistance = </a:t>
            </a:r>
            <a:r>
              <a:rPr lang="en-US" sz="1800">
                <a:sym typeface="Symbol" charset="2"/>
              </a:rPr>
              <a:t>·</a:t>
            </a:r>
            <a:r>
              <a:rPr lang="en-US" sz="1800" i="1">
                <a:sym typeface="Symbol" charset="2"/>
              </a:rPr>
              <a:t>L</a:t>
            </a:r>
            <a:r>
              <a:rPr lang="en-US" sz="1800">
                <a:sym typeface="Symbol" charset="2"/>
              </a:rPr>
              <a:t>/</a:t>
            </a:r>
            <a:r>
              <a:rPr lang="en-US" sz="1800" i="1">
                <a:sym typeface="Symbol" charset="2"/>
              </a:rPr>
              <a:t>A</a:t>
            </a:r>
            <a:r>
              <a:rPr lang="en-US" sz="1800">
                <a:sym typeface="Symbol" charset="2"/>
              </a:rPr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>
                <a:sym typeface="Symbol" charset="2"/>
              </a:rPr>
              <a:t>where </a:t>
            </a:r>
            <a:r>
              <a:rPr lang="en-US" sz="1600" i="1">
                <a:sym typeface="Symbol" charset="2"/>
              </a:rPr>
              <a:t>L</a:t>
            </a:r>
            <a:r>
              <a:rPr lang="en-US" sz="1600">
                <a:sym typeface="Symbol" charset="2"/>
              </a:rPr>
              <a:t> is length and </a:t>
            </a:r>
            <a:r>
              <a:rPr lang="en-US" sz="1600" i="1">
                <a:sym typeface="Symbol" charset="2"/>
              </a:rPr>
              <a:t>A</a:t>
            </a:r>
            <a:r>
              <a:rPr lang="en-US" sz="1600">
                <a:sym typeface="Symbol" charset="2"/>
              </a:rPr>
              <a:t> is area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>
                <a:sym typeface="Symbol" charset="2"/>
              </a:rPr>
              <a:t>conductivity is</a:t>
            </a:r>
            <a:r>
              <a:rPr lang="en-US" sz="1800" i="1">
                <a:sym typeface="Symbol" charset="2"/>
              </a:rPr>
              <a:t> </a:t>
            </a:r>
            <a:r>
              <a:rPr lang="en-US" sz="1800">
                <a:sym typeface="Symbol" charset="2"/>
              </a:rPr>
              <a:t>1/</a:t>
            </a:r>
          </a:p>
        </p:txBody>
      </p:sp>
      <p:graphicFrame>
        <p:nvGraphicFramePr>
          <p:cNvPr id="73782" name="Group 54"/>
          <p:cNvGraphicFramePr>
            <a:graphicFrameLocks noGrp="1"/>
          </p:cNvGraphicFramePr>
          <p:nvPr/>
        </p:nvGraphicFramePr>
        <p:xfrm>
          <a:off x="1066800" y="2209800"/>
          <a:ext cx="7543800" cy="2327276"/>
        </p:xfrm>
        <a:graphic>
          <a:graphicData uri="http://schemas.openxmlformats.org/drawingml/2006/table">
            <a:tbl>
              <a:tblPr/>
              <a:tblGrid>
                <a:gridCol w="2590800"/>
                <a:gridCol w="1752600"/>
                <a:gridCol w="3200400"/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Material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 (10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-6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 ·m)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comments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Silver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0.0147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$$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0.0219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$$$$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Copper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0.0382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cheapest good conductor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Aluminum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Stainless Steel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0.06–0.12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57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57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4F6793-F724-2C43-BD9C-8B01DFA2CEC9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30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And more moments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334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/>
              <a:t>Circular tube, continued</a:t>
            </a:r>
          </a:p>
          <a:p>
            <a:pPr lvl="1" eaLnBrk="1" hangingPunct="1">
              <a:defRPr/>
            </a:pPr>
            <a:r>
              <a:rPr lang="en-US"/>
              <a:t>if 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 = </a:t>
            </a:r>
            <a:r>
              <a:rPr lang="en-US" i="1"/>
              <a:t>R</a:t>
            </a:r>
            <a:r>
              <a:rPr lang="en-US"/>
              <a:t>, </a:t>
            </a:r>
            <a:r>
              <a:rPr lang="en-US" i="1"/>
              <a:t>R</a:t>
            </a:r>
            <a:r>
              <a:rPr lang="en-US" baseline="-25000"/>
              <a:t>1</a:t>
            </a:r>
            <a:r>
              <a:rPr lang="en-US"/>
              <a:t> = </a:t>
            </a:r>
            <a:r>
              <a:rPr lang="en-US" i="1"/>
              <a:t>R</a:t>
            </a:r>
            <a:r>
              <a:rPr lang="en-US" i="1">
                <a:sym typeface="Symbol" charset="2"/>
              </a:rPr>
              <a:t>t</a:t>
            </a:r>
            <a:r>
              <a:rPr lang="en-US">
                <a:sym typeface="Symbol" charset="2"/>
              </a:rPr>
              <a:t>, for small </a:t>
            </a:r>
            <a:r>
              <a:rPr lang="en-US" i="1">
                <a:sym typeface="Symbol" charset="2"/>
              </a:rPr>
              <a:t>t</a:t>
            </a:r>
            <a:r>
              <a:rPr lang="en-US">
                <a:sym typeface="Symbol" charset="2"/>
              </a:rPr>
              <a:t>: </a:t>
            </a:r>
            <a:r>
              <a:rPr lang="en-US" i="1">
                <a:sym typeface="Symbol" charset="2"/>
              </a:rPr>
              <a:t>I</a:t>
            </a:r>
            <a:r>
              <a:rPr lang="en-US">
                <a:sym typeface="Symbol" charset="2"/>
              </a:rPr>
              <a:t>  (</a:t>
            </a:r>
            <a:r>
              <a:rPr lang="en-US" i="1">
                <a:sym typeface="Symbol" charset="2"/>
              </a:rPr>
              <a:t>A</a:t>
            </a:r>
            <a:r>
              <a:rPr lang="en-US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/4</a:t>
            </a:r>
            <a:r>
              <a:rPr lang="en-US" i="1">
                <a:sym typeface="Symbol" charset="2"/>
              </a:rPr>
              <a:t></a:t>
            </a:r>
            <a:r>
              <a:rPr lang="en-US">
                <a:sym typeface="Symbol" charset="2"/>
              </a:rPr>
              <a:t>)(</a:t>
            </a:r>
            <a:r>
              <a:rPr lang="en-US" i="1">
                <a:sym typeface="Symbol" charset="2"/>
              </a:rPr>
              <a:t>R</a:t>
            </a:r>
            <a:r>
              <a:rPr lang="en-US">
                <a:sym typeface="Symbol" charset="2"/>
              </a:rPr>
              <a:t>/</a:t>
            </a:r>
            <a:r>
              <a:rPr lang="en-US" i="1">
                <a:sym typeface="Symbol" charset="2"/>
              </a:rPr>
              <a:t>t</a:t>
            </a:r>
            <a:r>
              <a:rPr lang="en-US">
                <a:sym typeface="Symbol" charset="2"/>
              </a:rPr>
              <a:t>)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for same area, thinner wall stronger (until crumples/dents compromised integrity)</a:t>
            </a:r>
          </a:p>
          <a:p>
            <a:pPr eaLnBrk="1" hangingPunct="1">
              <a:defRPr/>
            </a:pPr>
            <a:r>
              <a:rPr lang="en-US">
                <a:sym typeface="Symbol" charset="2"/>
              </a:rPr>
              <a:t>Rectangular Tube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wall thickness = </a:t>
            </a:r>
            <a:r>
              <a:rPr lang="en-US" i="1">
                <a:sym typeface="Symbol" charset="2"/>
              </a:rPr>
              <a:t>t</a:t>
            </a:r>
            <a:endParaRPr lang="en-US">
              <a:sym typeface="Symbol" charset="2"/>
            </a:endParaRPr>
          </a:p>
          <a:p>
            <a:pPr lvl="1" eaLnBrk="1" hangingPunct="1">
              <a:defRPr/>
            </a:pPr>
            <a:endParaRPr lang="en-US">
              <a:sym typeface="Symbol" charset="2"/>
            </a:endParaRPr>
          </a:p>
          <a:p>
            <a:pPr lvl="1" eaLnBrk="1" hangingPunct="1">
              <a:defRPr/>
            </a:pPr>
            <a:endParaRPr lang="en-US">
              <a:sym typeface="Symbol" charset="2"/>
            </a:endParaRP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and if t is small compared to </a:t>
            </a:r>
            <a:r>
              <a:rPr lang="en-US" i="1">
                <a:sym typeface="Symbol" charset="2"/>
              </a:rPr>
              <a:t>a &amp; b</a:t>
            </a:r>
            <a:r>
              <a:rPr lang="en-US">
                <a:sym typeface="Symbol" charset="2"/>
              </a:rPr>
              <a:t>:</a:t>
            </a:r>
          </a:p>
          <a:p>
            <a:pPr lvl="1" eaLnBrk="1" hangingPunct="1">
              <a:defRPr/>
            </a:pPr>
            <a:endParaRPr lang="en-US">
              <a:sym typeface="Symbol" charset="2"/>
            </a:endParaRPr>
          </a:p>
          <a:p>
            <a:pPr lvl="1" eaLnBrk="1" hangingPunct="1">
              <a:defRPr/>
            </a:pPr>
            <a:endParaRPr lang="en-US">
              <a:sym typeface="Symbol" charset="2"/>
            </a:endParaRP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note that for </a:t>
            </a:r>
            <a:r>
              <a:rPr lang="en-US" i="1">
                <a:sym typeface="Symbol" charset="2"/>
              </a:rPr>
              <a:t>a = b</a:t>
            </a:r>
            <a:r>
              <a:rPr lang="en-US">
                <a:sym typeface="Symbol" charset="2"/>
              </a:rPr>
              <a:t> (square), side walls only contribute 1/4 of the total moment of inertia: best to have more mass at larger </a:t>
            </a:r>
            <a:r>
              <a:rPr lang="en-US" i="1">
                <a:sym typeface="Symbol" charset="2"/>
              </a:rPr>
              <a:t>y</a:t>
            </a:r>
            <a:r>
              <a:rPr lang="en-US">
                <a:sym typeface="Symbol" charset="2"/>
              </a:rPr>
              <a:t>-value: this is what makes the integral bigger!</a:t>
            </a:r>
          </a:p>
        </p:txBody>
      </p:sp>
      <p:sp>
        <p:nvSpPr>
          <p:cNvPr id="75783" name="Rectangle 6"/>
          <p:cNvSpPr>
            <a:spLocks noChangeArrowheads="1"/>
          </p:cNvSpPr>
          <p:nvPr/>
        </p:nvSpPr>
        <p:spPr bwMode="auto">
          <a:xfrm>
            <a:off x="4724400" y="2743200"/>
            <a:ext cx="381000" cy="6858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4" name="Text Box 7"/>
          <p:cNvSpPr txBox="1">
            <a:spLocks noChangeArrowheads="1"/>
          </p:cNvSpPr>
          <p:nvPr/>
        </p:nvSpPr>
        <p:spPr bwMode="auto">
          <a:xfrm>
            <a:off x="4800600" y="24066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a</a:t>
            </a:r>
          </a:p>
        </p:txBody>
      </p:sp>
      <p:sp>
        <p:nvSpPr>
          <p:cNvPr id="75785" name="Text Box 8"/>
          <p:cNvSpPr txBox="1">
            <a:spLocks noChangeArrowheads="1"/>
          </p:cNvSpPr>
          <p:nvPr/>
        </p:nvSpPr>
        <p:spPr bwMode="auto">
          <a:xfrm>
            <a:off x="4419600" y="28956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/>
              <a:t>b</a:t>
            </a:r>
          </a:p>
        </p:txBody>
      </p:sp>
      <p:pic>
        <p:nvPicPr>
          <p:cNvPr id="75786" name="Picture 9" descr="image-6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505200"/>
            <a:ext cx="7953375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7" name="Picture 10" descr="image-7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4648200"/>
            <a:ext cx="15271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8" name="Picture 11" descr="image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4648200"/>
            <a:ext cx="18923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9" name="Text Box 12"/>
          <p:cNvSpPr txBox="1">
            <a:spLocks noChangeArrowheads="1"/>
          </p:cNvSpPr>
          <p:nvPr/>
        </p:nvSpPr>
        <p:spPr bwMode="auto">
          <a:xfrm>
            <a:off x="3260725" y="4767263"/>
            <a:ext cx="2611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and for a square geom.: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78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579A67-61C7-EC4C-89FD-F1099B157C76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31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final moment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/>
              <a:t>The I-beam</a:t>
            </a:r>
          </a:p>
          <a:p>
            <a:pPr lvl="1" eaLnBrk="1" hangingPunct="1">
              <a:defRPr/>
            </a:pPr>
            <a:r>
              <a:rPr lang="en-US"/>
              <a:t>we will ignore the minor contribution from the “web” connecting the two flanges</a:t>
            </a:r>
          </a:p>
          <a:p>
            <a:pPr lvl="1" eaLnBrk="1" hangingPunct="1">
              <a:defRPr/>
            </a:pPr>
            <a:endParaRPr lang="en-US"/>
          </a:p>
          <a:p>
            <a:pPr lvl="1" eaLnBrk="1" hangingPunct="1">
              <a:defRPr/>
            </a:pPr>
            <a:endParaRPr lang="en-US"/>
          </a:p>
          <a:p>
            <a:pPr lvl="1" eaLnBrk="1" hangingPunct="1">
              <a:defRPr/>
            </a:pPr>
            <a:endParaRPr lang="en-US"/>
          </a:p>
          <a:p>
            <a:pPr lvl="1" eaLnBrk="1" hangingPunct="1">
              <a:defRPr/>
            </a:pPr>
            <a:r>
              <a:rPr lang="en-US"/>
              <a:t>note this is just the rectangular tube result without the side wall.  If you want to put a web member in, it will add an extra </a:t>
            </a:r>
            <a:r>
              <a:rPr lang="en-US" i="1"/>
              <a:t>b</a:t>
            </a:r>
            <a:r>
              <a:rPr lang="en-US" baseline="30000"/>
              <a:t>3</a:t>
            </a:r>
            <a:r>
              <a:rPr lang="en-US" i="1"/>
              <a:t>t</a:t>
            </a:r>
            <a:r>
              <a:rPr lang="en-US"/>
              <a:t>/12, roughly</a:t>
            </a:r>
          </a:p>
          <a:p>
            <a:pPr lvl="1" eaLnBrk="1" hangingPunct="1">
              <a:defRPr/>
            </a:pPr>
            <a:r>
              <a:rPr lang="en-US"/>
              <a:t>in terms of area = 2</a:t>
            </a:r>
            <a:r>
              <a:rPr lang="en-US" i="1"/>
              <a:t>at</a:t>
            </a:r>
            <a:r>
              <a:rPr lang="en-US"/>
              <a:t>:</a:t>
            </a:r>
          </a:p>
          <a:p>
            <a:pPr eaLnBrk="1" hangingPunct="1">
              <a:defRPr/>
            </a:pPr>
            <a:r>
              <a:rPr lang="en-US"/>
              <a:t>The I-beam puts as much material at high y-value as it can, where it maximally contributes to the beam stiffness</a:t>
            </a:r>
          </a:p>
          <a:p>
            <a:pPr lvl="1" eaLnBrk="1" hangingPunct="1">
              <a:defRPr/>
            </a:pPr>
            <a:r>
              <a:rPr lang="en-US"/>
              <a:t>the web just serves to hold these flanges apart </a:t>
            </a:r>
          </a:p>
        </p:txBody>
      </p:sp>
      <p:pic>
        <p:nvPicPr>
          <p:cNvPr id="77831" name="Picture 4" descr="image-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514600"/>
            <a:ext cx="5292725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2" name="Rectangle 5"/>
          <p:cNvSpPr>
            <a:spLocks noChangeArrowheads="1"/>
          </p:cNvSpPr>
          <p:nvPr/>
        </p:nvSpPr>
        <p:spPr bwMode="auto">
          <a:xfrm>
            <a:off x="685800" y="2514600"/>
            <a:ext cx="685800" cy="76200"/>
          </a:xfrm>
          <a:prstGeom prst="rect">
            <a:avLst/>
          </a:prstGeom>
          <a:solidFill>
            <a:srgbClr val="BDBD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3" name="Rectangle 6"/>
          <p:cNvSpPr>
            <a:spLocks noChangeArrowheads="1"/>
          </p:cNvSpPr>
          <p:nvPr/>
        </p:nvSpPr>
        <p:spPr bwMode="auto">
          <a:xfrm>
            <a:off x="685800" y="3276600"/>
            <a:ext cx="685800" cy="76200"/>
          </a:xfrm>
          <a:prstGeom prst="rect">
            <a:avLst/>
          </a:prstGeom>
          <a:solidFill>
            <a:srgbClr val="BDBD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4" name="Line 7"/>
          <p:cNvSpPr>
            <a:spLocks noChangeShapeType="1"/>
          </p:cNvSpPr>
          <p:nvPr/>
        </p:nvSpPr>
        <p:spPr bwMode="auto">
          <a:xfrm>
            <a:off x="1031875" y="2590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5" name="Line 8"/>
          <p:cNvSpPr>
            <a:spLocks noChangeShapeType="1"/>
          </p:cNvSpPr>
          <p:nvPr/>
        </p:nvSpPr>
        <p:spPr bwMode="auto">
          <a:xfrm>
            <a:off x="1524000" y="2514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6" name="Text Box 9"/>
          <p:cNvSpPr txBox="1">
            <a:spLocks noChangeArrowheads="1"/>
          </p:cNvSpPr>
          <p:nvPr/>
        </p:nvSpPr>
        <p:spPr bwMode="auto">
          <a:xfrm>
            <a:off x="1508125" y="273208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b</a:t>
            </a:r>
          </a:p>
        </p:txBody>
      </p:sp>
      <p:sp>
        <p:nvSpPr>
          <p:cNvPr id="77837" name="Text Box 10"/>
          <p:cNvSpPr txBox="1">
            <a:spLocks noChangeArrowheads="1"/>
          </p:cNvSpPr>
          <p:nvPr/>
        </p:nvSpPr>
        <p:spPr bwMode="auto">
          <a:xfrm>
            <a:off x="922338" y="21986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a</a:t>
            </a:r>
            <a:endParaRPr lang="en-US"/>
          </a:p>
        </p:txBody>
      </p:sp>
      <p:pic>
        <p:nvPicPr>
          <p:cNvPr id="77838" name="Picture 11" descr="image-7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4191000"/>
            <a:ext cx="111442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81192A-64B1-414A-99B6-F4A6DE82B8CD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32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Lessons on moments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Thickness in the direction of bending helps to the third power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always orient a 2</a:t>
            </a:r>
            <a:r>
              <a:rPr lang="en-US">
                <a:sym typeface="Symbol" charset="2"/>
              </a:rPr>
              <a:t>4 with the “4” side in the bending direction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For their weight/area, tubes do better by putting material at high </a:t>
            </a:r>
            <a:r>
              <a:rPr lang="en-US" i="1"/>
              <a:t>y</a:t>
            </a:r>
            <a:r>
              <a:rPr lang="en-US"/>
              <a:t>-values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I-beams maximize the moment for the same reason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For square geometries, equal material area, and a thickness 1/20 of width (where appropriate), we get: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square solid: </a:t>
            </a:r>
            <a:r>
              <a:rPr lang="en-US" i="1"/>
              <a:t>I</a:t>
            </a:r>
            <a:r>
              <a:rPr lang="en-US"/>
              <a:t> </a:t>
            </a:r>
            <a:r>
              <a:rPr lang="en-US">
                <a:sym typeface="Symbol" charset="2"/>
              </a:rPr>
              <a:t></a:t>
            </a:r>
            <a:r>
              <a:rPr lang="en-US"/>
              <a:t> </a:t>
            </a:r>
            <a:r>
              <a:rPr lang="en-US" i="1">
                <a:sym typeface="Symbol" charset="2"/>
              </a:rPr>
              <a:t>A</a:t>
            </a:r>
            <a:r>
              <a:rPr lang="en-US" baseline="30000">
                <a:sym typeface="Symbol" charset="2"/>
              </a:rPr>
              <a:t>2</a:t>
            </a:r>
            <a:r>
              <a:rPr lang="en-US"/>
              <a:t>/12 </a:t>
            </a:r>
            <a:r>
              <a:rPr lang="en-US">
                <a:sym typeface="Symbol" charset="2"/>
              </a:rPr>
              <a:t> 0.083</a:t>
            </a:r>
            <a:r>
              <a:rPr lang="en-US" i="1">
                <a:sym typeface="Symbol" charset="2"/>
              </a:rPr>
              <a:t>A</a:t>
            </a:r>
            <a:r>
              <a:rPr lang="en-US" baseline="30000">
                <a:sym typeface="Symbol" charset="2"/>
              </a:rPr>
              <a:t>2</a:t>
            </a:r>
            <a:endParaRPr lang="en-US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circular solid: </a:t>
            </a:r>
            <a:r>
              <a:rPr lang="en-US" i="1"/>
              <a:t>I</a:t>
            </a:r>
            <a:r>
              <a:rPr lang="en-US"/>
              <a:t> </a:t>
            </a:r>
            <a:r>
              <a:rPr lang="en-US">
                <a:sym typeface="Symbol" charset="2"/>
              </a:rPr>
              <a:t></a:t>
            </a:r>
            <a:r>
              <a:rPr lang="en-US"/>
              <a:t> </a:t>
            </a:r>
            <a:r>
              <a:rPr lang="en-US" i="1">
                <a:sym typeface="Symbol" charset="2"/>
              </a:rPr>
              <a:t>A</a:t>
            </a:r>
            <a:r>
              <a:rPr lang="en-US" baseline="30000">
                <a:sym typeface="Symbol" charset="2"/>
              </a:rPr>
              <a:t>2</a:t>
            </a:r>
            <a:r>
              <a:rPr lang="en-US"/>
              <a:t>/4</a:t>
            </a:r>
            <a:r>
              <a:rPr lang="en-US" i="1">
                <a:sym typeface="Symbol" charset="2"/>
              </a:rPr>
              <a:t></a:t>
            </a:r>
            <a:r>
              <a:rPr lang="en-US">
                <a:sym typeface="Symbol" charset="2"/>
              </a:rPr>
              <a:t>  0.080</a:t>
            </a:r>
            <a:r>
              <a:rPr lang="en-US" i="1">
                <a:sym typeface="Symbol" charset="2"/>
              </a:rPr>
              <a:t>A</a:t>
            </a:r>
            <a:r>
              <a:rPr lang="en-US" baseline="30000">
                <a:sym typeface="Symbol" charset="2"/>
              </a:rPr>
              <a:t>2</a:t>
            </a:r>
            <a:endParaRPr lang="en-US">
              <a:sym typeface="Symbol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ym typeface="Symbol" charset="2"/>
              </a:rPr>
              <a:t>square tube: </a:t>
            </a:r>
            <a:r>
              <a:rPr lang="en-US" i="1"/>
              <a:t>I</a:t>
            </a:r>
            <a:r>
              <a:rPr lang="en-US"/>
              <a:t> </a:t>
            </a:r>
            <a:r>
              <a:rPr lang="en-US">
                <a:sym typeface="Symbol" charset="2"/>
              </a:rPr>
              <a:t></a:t>
            </a:r>
            <a:r>
              <a:rPr lang="en-US"/>
              <a:t> </a:t>
            </a:r>
            <a:r>
              <a:rPr lang="en-US">
                <a:sym typeface="Symbol" charset="2"/>
              </a:rPr>
              <a:t>20</a:t>
            </a:r>
            <a:r>
              <a:rPr lang="en-US" i="1">
                <a:sym typeface="Symbol" charset="2"/>
              </a:rPr>
              <a:t>A</a:t>
            </a:r>
            <a:r>
              <a:rPr lang="en-US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/24  0.83</a:t>
            </a:r>
            <a:r>
              <a:rPr lang="en-US" i="1">
                <a:sym typeface="Symbol" charset="2"/>
              </a:rPr>
              <a:t>A</a:t>
            </a:r>
            <a:r>
              <a:rPr lang="en-US" baseline="30000">
                <a:sym typeface="Symbol" charset="2"/>
              </a:rPr>
              <a:t>2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ym typeface="Symbol" charset="2"/>
              </a:rPr>
              <a:t>circular tube: </a:t>
            </a:r>
            <a:r>
              <a:rPr lang="en-US" i="1"/>
              <a:t>I</a:t>
            </a:r>
            <a:r>
              <a:rPr lang="en-US"/>
              <a:t> </a:t>
            </a:r>
            <a:r>
              <a:rPr lang="en-US">
                <a:sym typeface="Symbol" charset="2"/>
              </a:rPr>
              <a:t></a:t>
            </a:r>
            <a:r>
              <a:rPr lang="en-US"/>
              <a:t> </a:t>
            </a:r>
            <a:r>
              <a:rPr lang="en-US">
                <a:sym typeface="Symbol" charset="2"/>
              </a:rPr>
              <a:t>10</a:t>
            </a:r>
            <a:r>
              <a:rPr lang="en-US" i="1">
                <a:sym typeface="Symbol" charset="2"/>
              </a:rPr>
              <a:t>A</a:t>
            </a:r>
            <a:r>
              <a:rPr lang="en-US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/</a:t>
            </a:r>
            <a:r>
              <a:rPr lang="en-US"/>
              <a:t>4</a:t>
            </a:r>
            <a:r>
              <a:rPr lang="en-US" i="1">
                <a:sym typeface="Symbol" charset="2"/>
              </a:rPr>
              <a:t></a:t>
            </a:r>
            <a:r>
              <a:rPr lang="en-US">
                <a:sym typeface="Symbol" charset="2"/>
              </a:rPr>
              <a:t>  0.80</a:t>
            </a:r>
            <a:r>
              <a:rPr lang="en-US" i="1">
                <a:sym typeface="Symbol" charset="2"/>
              </a:rPr>
              <a:t>A</a:t>
            </a:r>
            <a:r>
              <a:rPr lang="en-US" baseline="30000">
                <a:sym typeface="Symbol" charset="2"/>
              </a:rPr>
              <a:t>2</a:t>
            </a:r>
            <a:endParaRPr lang="en-US">
              <a:sym typeface="Symbol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ym typeface="Symbol" charset="2"/>
              </a:rPr>
              <a:t>I-beam: </a:t>
            </a:r>
            <a:r>
              <a:rPr lang="en-US" i="1"/>
              <a:t>I</a:t>
            </a:r>
            <a:r>
              <a:rPr lang="en-US"/>
              <a:t> </a:t>
            </a:r>
            <a:r>
              <a:rPr lang="en-US">
                <a:sym typeface="Symbol" charset="2"/>
              </a:rPr>
              <a:t></a:t>
            </a:r>
            <a:r>
              <a:rPr lang="en-US"/>
              <a:t> </a:t>
            </a:r>
            <a:r>
              <a:rPr lang="en-US">
                <a:sym typeface="Symbol" charset="2"/>
              </a:rPr>
              <a:t>20</a:t>
            </a:r>
            <a:r>
              <a:rPr lang="en-US" i="1">
                <a:sym typeface="Symbol" charset="2"/>
              </a:rPr>
              <a:t>A</a:t>
            </a:r>
            <a:r>
              <a:rPr lang="en-US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/8  2.5</a:t>
            </a:r>
            <a:r>
              <a:rPr lang="en-US" i="1">
                <a:sym typeface="Symbol" charset="2"/>
              </a:rPr>
              <a:t>A</a:t>
            </a:r>
            <a:r>
              <a:rPr lang="en-US" baseline="30000">
                <a:sym typeface="Symbol" charset="2"/>
              </a:rPr>
              <a:t>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ym typeface="Symbol" charset="2"/>
              </a:rPr>
              <a:t>I-beam wins hands-down</a:t>
            </a:r>
          </a:p>
        </p:txBody>
      </p:sp>
      <p:sp>
        <p:nvSpPr>
          <p:cNvPr id="79879" name="AutoShape 4"/>
          <p:cNvSpPr>
            <a:spLocks/>
          </p:cNvSpPr>
          <p:nvPr/>
        </p:nvSpPr>
        <p:spPr bwMode="auto">
          <a:xfrm>
            <a:off x="5638800" y="4800600"/>
            <a:ext cx="152400" cy="6096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0" name="Text Box 5"/>
          <p:cNvSpPr txBox="1">
            <a:spLocks noChangeArrowheads="1"/>
          </p:cNvSpPr>
          <p:nvPr/>
        </p:nvSpPr>
        <p:spPr bwMode="auto">
          <a:xfrm>
            <a:off x="5746750" y="4953000"/>
            <a:ext cx="277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10</a:t>
            </a:r>
            <a:r>
              <a:rPr lang="en-US" sz="1800">
                <a:sym typeface="Symbol" pitchFamily="-104" charset="2"/>
              </a:rPr>
              <a:t> better than solid form</a:t>
            </a:r>
            <a:endParaRPr lang="en-US" sz="1800"/>
          </a:p>
        </p:txBody>
      </p:sp>
      <p:sp>
        <p:nvSpPr>
          <p:cNvPr id="79881" name="Text Box 6"/>
          <p:cNvSpPr txBox="1">
            <a:spLocks noChangeArrowheads="1"/>
          </p:cNvSpPr>
          <p:nvPr/>
        </p:nvSpPr>
        <p:spPr bwMode="auto">
          <a:xfrm>
            <a:off x="6080125" y="5576888"/>
            <a:ext cx="2941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func. of assumed 1/20 ratio</a:t>
            </a:r>
          </a:p>
        </p:txBody>
      </p:sp>
      <p:sp>
        <p:nvSpPr>
          <p:cNvPr id="79882" name="Line 7"/>
          <p:cNvSpPr>
            <a:spLocks noChangeShapeType="1"/>
          </p:cNvSpPr>
          <p:nvPr/>
        </p:nvSpPr>
        <p:spPr bwMode="auto">
          <a:xfrm flipH="1" flipV="1">
            <a:off x="60198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D61498-D6EA-7C40-AAA9-A9CFEC3BD643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33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17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Beyond Elasticity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1"/>
            <a:ext cx="7772400" cy="16764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/>
              <a:t>Materials remain elastic for a while</a:t>
            </a:r>
          </a:p>
          <a:p>
            <a:pPr lvl="1" eaLnBrk="1" hangingPunct="1">
              <a:defRPr/>
            </a:pPr>
            <a:r>
              <a:rPr lang="en-US" dirty="0"/>
              <a:t>returning to exact previous shape</a:t>
            </a:r>
          </a:p>
          <a:p>
            <a:pPr eaLnBrk="1" hangingPunct="1">
              <a:defRPr/>
            </a:pPr>
            <a:r>
              <a:rPr lang="en-US" dirty="0"/>
              <a:t>But ultimately plastic (permanent) deformation sets in</a:t>
            </a:r>
          </a:p>
          <a:p>
            <a:pPr lvl="1" eaLnBrk="1" hangingPunct="1">
              <a:defRPr/>
            </a:pPr>
            <a:r>
              <a:rPr lang="en-US" dirty="0"/>
              <a:t>and without a great deal of extra effort</a:t>
            </a:r>
          </a:p>
        </p:txBody>
      </p:sp>
      <p:pic>
        <p:nvPicPr>
          <p:cNvPr id="81927" name="Picture 4" descr="stress-str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7488" y="2743200"/>
            <a:ext cx="6169025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39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39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B14CC4-702D-6540-85C5-049C7FE9F997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34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Breaking Stuff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1600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/>
              <a:t>Once out of the elastic region, permanent damage results</a:t>
            </a:r>
          </a:p>
          <a:p>
            <a:pPr lvl="1" eaLnBrk="1" hangingPunct="1">
              <a:defRPr/>
            </a:pPr>
            <a:r>
              <a:rPr lang="en-US"/>
              <a:t>thus one wants to stay below the yield stress</a:t>
            </a:r>
          </a:p>
          <a:p>
            <a:pPr lvl="1" eaLnBrk="1" hangingPunct="1">
              <a:defRPr/>
            </a:pPr>
            <a:r>
              <a:rPr lang="en-US"/>
              <a:t>yield strain = yield stress / elastic modulus</a:t>
            </a:r>
          </a:p>
        </p:txBody>
      </p:sp>
      <p:graphicFrame>
        <p:nvGraphicFramePr>
          <p:cNvPr id="108594" name="Group 50"/>
          <p:cNvGraphicFramePr>
            <a:graphicFrameLocks noGrp="1"/>
          </p:cNvGraphicFramePr>
          <p:nvPr/>
        </p:nvGraphicFramePr>
        <p:xfrm>
          <a:off x="1143000" y="2438400"/>
          <a:ext cx="6858000" cy="3683954"/>
        </p:xfrm>
        <a:graphic>
          <a:graphicData uri="http://schemas.openxmlformats.org/drawingml/2006/table">
            <a:tbl>
              <a:tblPr/>
              <a:tblGrid>
                <a:gridCol w="2133600"/>
                <a:gridCol w="2438400"/>
                <a:gridCol w="2286000"/>
              </a:tblGrid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Material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Yield Stress (MPa)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Yield Strain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Tungsten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*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Steel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280–1600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0.0015–0.0075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Brass, Bronze, Copper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60–500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0.0005–0.0045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Aluminum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270–500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0.004–0.007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Glass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*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Wood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30–60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0.0025–0.005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most plastics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*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40–80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0.01–0.04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4013" name="Text Box 51"/>
          <p:cNvSpPr txBox="1">
            <a:spLocks noChangeArrowheads="1"/>
          </p:cNvSpPr>
          <p:nvPr/>
        </p:nvSpPr>
        <p:spPr bwMode="auto">
          <a:xfrm>
            <a:off x="2346325" y="6113003"/>
            <a:ext cx="5280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chemeClr val="hlink"/>
                </a:solidFill>
              </a:rPr>
              <a:t>* ultimate stress quoted (see next slide for reason)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60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0AE99A-4046-3247-B358-8B463227D397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35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Notes on Yield Stress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The entries in </a:t>
            </a:r>
            <a:r>
              <a:rPr lang="en-US">
                <a:solidFill>
                  <a:schemeClr val="hlink"/>
                </a:solidFill>
              </a:rPr>
              <a:t>red</a:t>
            </a:r>
            <a:r>
              <a:rPr lang="en-US"/>
              <a:t> in the previous table represent ultimate stress rather than yield stress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these are materials that are brittle, experiencing no plastic deformation, or plastics, which do not have a well-defined elastic-to-plastic transition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There is much variability depending on alloys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the yield stress for steels are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/>
              <a:t>stainless: 280–700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/>
              <a:t>machine: 340–700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/>
              <a:t>high strength: 340–1000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/>
              <a:t>tool: 520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/>
              <a:t>spring: 400–1600 (want these to be elastic as long as possible)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aluminum alloys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/>
              <a:t>6061-T6: 270 (most commonly used in machine shops)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/>
              <a:t>7075-T6: 480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80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80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818EDD-A968-7A47-9336-E6B4D75A4CD3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36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8069" name="Rectangle 22"/>
          <p:cNvSpPr>
            <a:spLocks noChangeArrowheads="1"/>
          </p:cNvSpPr>
          <p:nvPr/>
        </p:nvSpPr>
        <p:spPr bwMode="auto">
          <a:xfrm>
            <a:off x="4191000" y="1600200"/>
            <a:ext cx="381000" cy="1447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0" name="Rectangle 21"/>
          <p:cNvSpPr>
            <a:spLocks noChangeArrowheads="1"/>
          </p:cNvSpPr>
          <p:nvPr/>
        </p:nvSpPr>
        <p:spPr bwMode="auto">
          <a:xfrm>
            <a:off x="3886200" y="1219200"/>
            <a:ext cx="3048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45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Shear Stress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924800" cy="2895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i="1">
                <a:sym typeface="Symbol" charset="2"/>
              </a:rPr>
              <a:t>  = G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>
                <a:sym typeface="Symbol" charset="2"/>
              </a:rPr>
              <a:t></a:t>
            </a:r>
            <a:r>
              <a:rPr lang="en-US">
                <a:sym typeface="Symbol" charset="2"/>
              </a:rPr>
              <a:t> is the shear stress (N·m</a:t>
            </a:r>
            <a:r>
              <a:rPr lang="en-US" baseline="30000">
                <a:sym typeface="Symbol" charset="2"/>
              </a:rPr>
              <a:t>-2</a:t>
            </a:r>
            <a:r>
              <a:rPr lang="en-US">
                <a:sym typeface="Symbol" charset="2"/>
              </a:rPr>
              <a:t>) = force over area = </a:t>
            </a:r>
            <a:r>
              <a:rPr lang="en-US" i="1">
                <a:sym typeface="Symbol" charset="2"/>
              </a:rPr>
              <a:t>F/dA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i="1">
                <a:sym typeface="Symbol" charset="2"/>
              </a:rPr>
              <a:t>dA</a:t>
            </a:r>
            <a:r>
              <a:rPr lang="en-US">
                <a:sym typeface="Symbol" charset="2"/>
              </a:rPr>
              <a:t> is now the shear plane (see diagram)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>
                <a:sym typeface="Symbol" charset="2"/>
              </a:rPr>
              <a:t>G</a:t>
            </a:r>
            <a:r>
              <a:rPr lang="en-US">
                <a:sym typeface="Symbol" charset="2"/>
              </a:rPr>
              <a:t> is the shear modulus (N·m</a:t>
            </a:r>
            <a:r>
              <a:rPr lang="en-US" baseline="30000">
                <a:sym typeface="Symbol" charset="2"/>
              </a:rPr>
              <a:t>-2</a:t>
            </a:r>
            <a:r>
              <a:rPr lang="en-US">
                <a:sym typeface="Symbol" charset="2"/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>
                <a:sym typeface="Symbol" charset="2"/>
              </a:rPr>
              <a:t></a:t>
            </a:r>
            <a:r>
              <a:rPr lang="en-US">
                <a:sym typeface="Symbol" charset="2"/>
              </a:rPr>
              <a:t> is the angular deflection (radians)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ym typeface="Symbol" charset="2"/>
              </a:rPr>
              <a:t>The shear modulus is related to </a:t>
            </a:r>
            <a:r>
              <a:rPr lang="en-US" i="1">
                <a:sym typeface="Symbol" charset="2"/>
              </a:rPr>
              <a:t>E</a:t>
            </a:r>
            <a:r>
              <a:rPr lang="en-US">
                <a:sym typeface="Symbol" charset="2"/>
              </a:rPr>
              <a:t>, the elastic modulus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ym typeface="Symbol" charset="2"/>
              </a:rPr>
              <a:t>E/G = 2(1+)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ym typeface="Symbol" charset="2"/>
              </a:rPr>
              <a:t> is called Poisson’s ratio, and is typically around 0.27–0.33</a:t>
            </a:r>
          </a:p>
        </p:txBody>
      </p:sp>
      <p:sp>
        <p:nvSpPr>
          <p:cNvPr id="88073" name="AutoShape 4"/>
          <p:cNvSpPr>
            <a:spLocks noChangeArrowheads="1"/>
          </p:cNvSpPr>
          <p:nvPr/>
        </p:nvSpPr>
        <p:spPr bwMode="auto">
          <a:xfrm>
            <a:off x="1406525" y="1828800"/>
            <a:ext cx="1066800" cy="762000"/>
          </a:xfrm>
          <a:prstGeom prst="parallelogram">
            <a:avLst>
              <a:gd name="adj" fmla="val 3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4" name="Line 5"/>
          <p:cNvSpPr>
            <a:spLocks noChangeShapeType="1"/>
          </p:cNvSpPr>
          <p:nvPr/>
        </p:nvSpPr>
        <p:spPr bwMode="auto">
          <a:xfrm>
            <a:off x="1066800" y="1752600"/>
            <a:ext cx="6858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5" name="AutoShape 8"/>
          <p:cNvSpPr>
            <a:spLocks noChangeArrowheads="1"/>
          </p:cNvSpPr>
          <p:nvPr/>
        </p:nvSpPr>
        <p:spPr bwMode="auto">
          <a:xfrm>
            <a:off x="1676400" y="1676400"/>
            <a:ext cx="1066800" cy="152400"/>
          </a:xfrm>
          <a:prstGeom prst="parallelogram">
            <a:avLst>
              <a:gd name="adj" fmla="val 17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6" name="AutoShape 13"/>
          <p:cNvSpPr>
            <a:spLocks noChangeArrowheads="1"/>
          </p:cNvSpPr>
          <p:nvPr/>
        </p:nvSpPr>
        <p:spPr bwMode="auto">
          <a:xfrm rot="17373940" flipV="1">
            <a:off x="1965325" y="2028826"/>
            <a:ext cx="1023937" cy="201612"/>
          </a:xfrm>
          <a:prstGeom prst="parallelogram">
            <a:avLst>
              <a:gd name="adj" fmla="val 1153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7" name="Text Box 14"/>
          <p:cNvSpPr txBox="1">
            <a:spLocks noChangeArrowheads="1"/>
          </p:cNvSpPr>
          <p:nvPr/>
        </p:nvSpPr>
        <p:spPr bwMode="auto">
          <a:xfrm>
            <a:off x="1584325" y="933450"/>
            <a:ext cx="49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/>
              <a:t>dA</a:t>
            </a:r>
            <a:endParaRPr lang="en-US" sz="2000"/>
          </a:p>
        </p:txBody>
      </p:sp>
      <p:sp>
        <p:nvSpPr>
          <p:cNvPr id="88078" name="Line 15"/>
          <p:cNvSpPr>
            <a:spLocks noChangeShapeType="1"/>
          </p:cNvSpPr>
          <p:nvPr/>
        </p:nvSpPr>
        <p:spPr bwMode="auto">
          <a:xfrm>
            <a:off x="2057400" y="1295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9" name="Text Box 16"/>
          <p:cNvSpPr txBox="1">
            <a:spLocks noChangeArrowheads="1"/>
          </p:cNvSpPr>
          <p:nvPr/>
        </p:nvSpPr>
        <p:spPr bwMode="auto">
          <a:xfrm>
            <a:off x="669925" y="169545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>
                <a:solidFill>
                  <a:schemeClr val="folHlink"/>
                </a:solidFill>
              </a:rPr>
              <a:t>F</a:t>
            </a:r>
            <a:endParaRPr lang="en-US" sz="2000">
              <a:solidFill>
                <a:schemeClr val="folHlink"/>
              </a:solidFill>
            </a:endParaRPr>
          </a:p>
        </p:txBody>
      </p:sp>
      <p:sp>
        <p:nvSpPr>
          <p:cNvPr id="88080" name="Line 17"/>
          <p:cNvSpPr>
            <a:spLocks noChangeShapeType="1"/>
          </p:cNvSpPr>
          <p:nvPr/>
        </p:nvSpPr>
        <p:spPr bwMode="auto">
          <a:xfrm flipV="1">
            <a:off x="1371600" y="1905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1322388" y="1843088"/>
            <a:ext cx="277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800" i="1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</a:t>
            </a:r>
            <a:endParaRPr lang="en-US" i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-128"/>
              <a:cs typeface="ＭＳ Ｐゴシック" charset="-128"/>
              <a:sym typeface="Symbol" charset="2"/>
            </a:endParaRPr>
          </a:p>
        </p:txBody>
      </p:sp>
      <p:sp>
        <p:nvSpPr>
          <p:cNvPr id="88082" name="Rectangle 19"/>
          <p:cNvSpPr>
            <a:spLocks noChangeArrowheads="1"/>
          </p:cNvSpPr>
          <p:nvPr/>
        </p:nvSpPr>
        <p:spPr bwMode="auto">
          <a:xfrm>
            <a:off x="3886200" y="1828800"/>
            <a:ext cx="685800" cy="228600"/>
          </a:xfrm>
          <a:prstGeom prst="rect">
            <a:avLst/>
          </a:prstGeom>
          <a:solidFill>
            <a:srgbClr val="BDBD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3" name="Rectangle 20"/>
          <p:cNvSpPr>
            <a:spLocks noChangeArrowheads="1"/>
          </p:cNvSpPr>
          <p:nvPr/>
        </p:nvSpPr>
        <p:spPr bwMode="auto">
          <a:xfrm>
            <a:off x="4572000" y="1676400"/>
            <a:ext cx="152400" cy="533400"/>
          </a:xfrm>
          <a:prstGeom prst="rect">
            <a:avLst/>
          </a:prstGeom>
          <a:solidFill>
            <a:srgbClr val="BDBD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4" name="Line 23"/>
          <p:cNvSpPr>
            <a:spLocks noChangeShapeType="1"/>
          </p:cNvSpPr>
          <p:nvPr/>
        </p:nvSpPr>
        <p:spPr bwMode="auto">
          <a:xfrm>
            <a:off x="4368800" y="2438400"/>
            <a:ext cx="0" cy="11430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5" name="Text Box 24"/>
          <p:cNvSpPr txBox="1">
            <a:spLocks noChangeArrowheads="1"/>
          </p:cNvSpPr>
          <p:nvPr/>
        </p:nvSpPr>
        <p:spPr bwMode="auto">
          <a:xfrm>
            <a:off x="4479925" y="3184525"/>
            <a:ext cx="1681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huge force, </a:t>
            </a:r>
            <a:r>
              <a:rPr lang="en-US" sz="2000" i="1">
                <a:solidFill>
                  <a:schemeClr val="tx2"/>
                </a:solidFill>
              </a:rPr>
              <a:t>F</a:t>
            </a:r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88086" name="Text Box 25"/>
          <p:cNvSpPr txBox="1">
            <a:spLocks noChangeArrowheads="1"/>
          </p:cNvSpPr>
          <p:nvPr/>
        </p:nvSpPr>
        <p:spPr bwMode="auto">
          <a:xfrm>
            <a:off x="4800600" y="1431925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bolt</a:t>
            </a:r>
            <a:endParaRPr lang="en-US" sz="2000"/>
          </a:p>
        </p:txBody>
      </p:sp>
      <p:sp>
        <p:nvSpPr>
          <p:cNvPr id="88087" name="Text Box 26"/>
          <p:cNvSpPr txBox="1">
            <a:spLocks noChangeArrowheads="1"/>
          </p:cNvSpPr>
          <p:nvPr/>
        </p:nvSpPr>
        <p:spPr bwMode="auto">
          <a:xfrm>
            <a:off x="3749675" y="898525"/>
            <a:ext cx="62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wall</a:t>
            </a:r>
          </a:p>
        </p:txBody>
      </p:sp>
      <p:sp>
        <p:nvSpPr>
          <p:cNvPr id="88088" name="Text Box 27"/>
          <p:cNvSpPr txBox="1">
            <a:spLocks noChangeArrowheads="1"/>
          </p:cNvSpPr>
          <p:nvPr/>
        </p:nvSpPr>
        <p:spPr bwMode="auto">
          <a:xfrm>
            <a:off x="4648200" y="2422525"/>
            <a:ext cx="176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hanging mass</a:t>
            </a:r>
          </a:p>
        </p:txBody>
      </p:sp>
      <p:sp>
        <p:nvSpPr>
          <p:cNvPr id="88089" name="Text Box 28"/>
          <p:cNvSpPr txBox="1">
            <a:spLocks noChangeArrowheads="1"/>
          </p:cNvSpPr>
          <p:nvPr/>
        </p:nvSpPr>
        <p:spPr bwMode="auto">
          <a:xfrm>
            <a:off x="5546725" y="1858963"/>
            <a:ext cx="3041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>
                <a:sym typeface="Symbol" pitchFamily="-104" charset="2"/>
              </a:rPr>
              <a:t></a:t>
            </a:r>
            <a:r>
              <a:rPr lang="en-US" sz="2000"/>
              <a:t>  = </a:t>
            </a:r>
            <a:r>
              <a:rPr lang="en-US" sz="2000" i="1"/>
              <a:t>F/A</a:t>
            </a:r>
            <a:r>
              <a:rPr lang="en-US" sz="2000"/>
              <a:t>, where </a:t>
            </a:r>
            <a:r>
              <a:rPr lang="en-US" sz="2000" i="1"/>
              <a:t>A</a:t>
            </a:r>
            <a:r>
              <a:rPr lang="en-US" sz="2000"/>
              <a:t> is bolt’s</a:t>
            </a:r>
          </a:p>
          <a:p>
            <a:r>
              <a:rPr lang="en-US" sz="2000"/>
              <a:t>cross-sectional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01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01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CE0308-C95E-D142-B4D8-5C26F618AF14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37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Practical applications of stress/strain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Infrared spectrograph bending (flexure)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dewar whose inner shield is an aluminum tube 1/8 inch (3.2 mm) thick, 5 inch (127 mm) radius, and 1.5 m long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weight is 100 Newtons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loaded with optics throughout, so assume (extra) weight is 20 kg </a:t>
            </a:r>
            <a:r>
              <a:rPr lang="en-US">
                <a:sym typeface="Symbol" charset="2"/>
              </a:rPr>
              <a:t> 200 Newtons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ym typeface="Symbol" charset="2"/>
              </a:rPr>
              <a:t>If gravity loads sideways (when telescope is near horizon), what is maximum deflection, and what is maximum angle?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ym typeface="Symbol" charset="2"/>
              </a:rPr>
              <a:t>calculate </a:t>
            </a:r>
            <a:r>
              <a:rPr lang="en-US" i="1">
                <a:sym typeface="Symbol" charset="2"/>
              </a:rPr>
              <a:t>I</a:t>
            </a:r>
            <a:r>
              <a:rPr lang="en-US">
                <a:sym typeface="Symbol" charset="2"/>
              </a:rPr>
              <a:t>  (</a:t>
            </a:r>
            <a:r>
              <a:rPr lang="en-US" i="1">
                <a:sym typeface="Symbol" charset="2"/>
              </a:rPr>
              <a:t>A</a:t>
            </a:r>
            <a:r>
              <a:rPr lang="en-US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/4</a:t>
            </a:r>
            <a:r>
              <a:rPr lang="en-US" i="1">
                <a:sym typeface="Symbol" charset="2"/>
              </a:rPr>
              <a:t></a:t>
            </a:r>
            <a:r>
              <a:rPr lang="en-US">
                <a:sym typeface="Symbol" charset="2"/>
              </a:rPr>
              <a:t>)(</a:t>
            </a:r>
            <a:r>
              <a:rPr lang="en-US" i="1">
                <a:sym typeface="Symbol" charset="2"/>
              </a:rPr>
              <a:t>R</a:t>
            </a:r>
            <a:r>
              <a:rPr lang="en-US">
                <a:sym typeface="Symbol" charset="2"/>
              </a:rPr>
              <a:t>/</a:t>
            </a:r>
            <a:r>
              <a:rPr lang="en-US" i="1">
                <a:sym typeface="Symbol" charset="2"/>
              </a:rPr>
              <a:t>t</a:t>
            </a:r>
            <a:r>
              <a:rPr lang="en-US">
                <a:sym typeface="Symbol" charset="2"/>
              </a:rPr>
              <a:t>) = 210</a:t>
            </a:r>
            <a:r>
              <a:rPr lang="en-US" baseline="30000">
                <a:sym typeface="Symbol" charset="2"/>
              </a:rPr>
              <a:t>-5</a:t>
            </a:r>
            <a:r>
              <a:rPr lang="en-US">
                <a:sym typeface="Symbol" charset="2"/>
              </a:rPr>
              <a:t> m</a:t>
            </a:r>
            <a:r>
              <a:rPr lang="en-US" baseline="30000">
                <a:sym typeface="Symbol" charset="2"/>
              </a:rPr>
              <a:t>4</a:t>
            </a:r>
            <a:endParaRPr lang="en-US">
              <a:sym typeface="Symbol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>
                <a:sym typeface="Symbol" charset="2"/>
              </a:rPr>
              <a:t>E</a:t>
            </a:r>
            <a:r>
              <a:rPr lang="en-US">
                <a:sym typeface="Symbol" charset="2"/>
              </a:rPr>
              <a:t> = 7010</a:t>
            </a:r>
            <a:r>
              <a:rPr lang="en-US" baseline="30000">
                <a:sym typeface="Symbol" charset="2"/>
              </a:rPr>
              <a:t>9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>
                <a:sym typeface="Symbol" charset="2"/>
              </a:rPr>
              <a:t>Y</a:t>
            </a:r>
            <a:r>
              <a:rPr lang="en-US" baseline="-25000">
                <a:sym typeface="Symbol" charset="2"/>
              </a:rPr>
              <a:t>max</a:t>
            </a:r>
            <a:r>
              <a:rPr lang="en-US">
                <a:sym typeface="Symbol" charset="2"/>
              </a:rPr>
              <a:t> = </a:t>
            </a:r>
            <a:r>
              <a:rPr lang="en-US" i="1">
                <a:sym typeface="Symbol" charset="2"/>
              </a:rPr>
              <a:t>mgL</a:t>
            </a:r>
            <a:r>
              <a:rPr lang="en-US" baseline="30000">
                <a:sym typeface="Symbol" charset="2"/>
              </a:rPr>
              <a:t>3</a:t>
            </a:r>
            <a:r>
              <a:rPr lang="en-US">
                <a:sym typeface="Symbol" charset="2"/>
              </a:rPr>
              <a:t>/8</a:t>
            </a:r>
            <a:r>
              <a:rPr lang="en-US" i="1">
                <a:sym typeface="Symbol" charset="2"/>
              </a:rPr>
              <a:t>EI</a:t>
            </a:r>
            <a:r>
              <a:rPr lang="en-US">
                <a:sym typeface="Symbol" charset="2"/>
              </a:rPr>
              <a:t> = 90 m deflection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>
                <a:sym typeface="Symbol" charset="2"/>
              </a:rPr>
              <a:t>Y</a:t>
            </a:r>
            <a:r>
              <a:rPr lang="en-US">
                <a:sym typeface="Symbol" charset="2"/>
              </a:rPr>
              <a:t>’</a:t>
            </a:r>
            <a:r>
              <a:rPr lang="en-US" baseline="-25000">
                <a:sym typeface="Symbol" charset="2"/>
              </a:rPr>
              <a:t>max</a:t>
            </a:r>
            <a:r>
              <a:rPr lang="en-US">
                <a:sym typeface="Symbol" charset="2"/>
              </a:rPr>
              <a:t> = </a:t>
            </a:r>
            <a:r>
              <a:rPr lang="en-US" i="1">
                <a:sym typeface="Symbol" charset="2"/>
              </a:rPr>
              <a:t>mgL</a:t>
            </a:r>
            <a:r>
              <a:rPr lang="en-US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/6</a:t>
            </a:r>
            <a:r>
              <a:rPr lang="en-US" i="1">
                <a:sym typeface="Symbol" charset="2"/>
              </a:rPr>
              <a:t>EI</a:t>
            </a:r>
            <a:r>
              <a:rPr lang="en-US">
                <a:sym typeface="Symbol" charset="2"/>
              </a:rPr>
              <a:t> = 80 R angle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Now the effect of these can be assessed in connection with the optical performance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21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21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5358C8-5A3B-9C4F-8065-9250F7E6D5F6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38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Applications, continued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534400" cy="5334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/>
              <a:t>A stainless steel flexure to permit parallel displacement</a:t>
            </a:r>
          </a:p>
          <a:p>
            <a:pPr lvl="1" eaLnBrk="1" hangingPunct="1">
              <a:defRPr/>
            </a:pPr>
            <a:endParaRPr lang="en-US"/>
          </a:p>
          <a:p>
            <a:pPr lvl="1" eaLnBrk="1" hangingPunct="1">
              <a:defRPr/>
            </a:pPr>
            <a:endParaRPr lang="en-US"/>
          </a:p>
          <a:p>
            <a:pPr lvl="1" eaLnBrk="1" hangingPunct="1">
              <a:defRPr/>
            </a:pPr>
            <a:endParaRPr lang="en-US"/>
          </a:p>
          <a:p>
            <a:pPr lvl="1" eaLnBrk="1" hangingPunct="1">
              <a:defRPr/>
            </a:pPr>
            <a:r>
              <a:rPr lang="en-US"/>
              <a:t>each flexing member has length </a:t>
            </a:r>
            <a:r>
              <a:rPr lang="en-US" i="1"/>
              <a:t>L</a:t>
            </a:r>
            <a:r>
              <a:rPr lang="en-US"/>
              <a:t> = 13 mm, width </a:t>
            </a:r>
            <a:r>
              <a:rPr lang="en-US" i="1"/>
              <a:t>a</a:t>
            </a:r>
            <a:r>
              <a:rPr lang="en-US"/>
              <a:t> = 25 mm, and bending thickness </a:t>
            </a:r>
            <a:r>
              <a:rPr lang="en-US" i="1"/>
              <a:t>b</a:t>
            </a:r>
            <a:r>
              <a:rPr lang="en-US"/>
              <a:t> = 2.5 mm, separated by </a:t>
            </a:r>
            <a:r>
              <a:rPr lang="en-US" i="1"/>
              <a:t>d</a:t>
            </a:r>
            <a:r>
              <a:rPr lang="en-US"/>
              <a:t> = 150 mm</a:t>
            </a:r>
          </a:p>
          <a:p>
            <a:pPr lvl="1" eaLnBrk="1" hangingPunct="1">
              <a:defRPr/>
            </a:pPr>
            <a:r>
              <a:rPr lang="en-US">
                <a:solidFill>
                  <a:schemeClr val="hlink"/>
                </a:solidFill>
              </a:rPr>
              <a:t>how much range of motion do we have?</a:t>
            </a:r>
            <a:endParaRPr lang="en-US"/>
          </a:p>
          <a:p>
            <a:pPr lvl="1" eaLnBrk="1" hangingPunct="1">
              <a:defRPr/>
            </a:pPr>
            <a:r>
              <a:rPr lang="en-US"/>
              <a:t>stress greatest on skin (max tension/compression)</a:t>
            </a:r>
          </a:p>
          <a:p>
            <a:pPr lvl="1" eaLnBrk="1" hangingPunct="1">
              <a:defRPr/>
            </a:pPr>
            <a:r>
              <a:rPr lang="en-US"/>
              <a:t>Max strain is </a:t>
            </a:r>
            <a:r>
              <a:rPr lang="en-US" i="1">
                <a:sym typeface="Symbol" charset="2"/>
              </a:rPr>
              <a:t> = </a:t>
            </a:r>
            <a:r>
              <a:rPr lang="en-US" baseline="-25000">
                <a:sym typeface="Symbol" charset="2"/>
              </a:rPr>
              <a:t>y</a:t>
            </a:r>
            <a:r>
              <a:rPr lang="en-US">
                <a:sym typeface="Symbol" charset="2"/>
              </a:rPr>
              <a:t>/</a:t>
            </a:r>
            <a:r>
              <a:rPr lang="en-US" i="1">
                <a:sym typeface="Symbol" charset="2"/>
              </a:rPr>
              <a:t>E</a:t>
            </a:r>
            <a:r>
              <a:rPr lang="en-US">
                <a:sym typeface="Symbol" charset="2"/>
              </a:rPr>
              <a:t> = 280 MPa / 200 GPa = 0.0014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strain is </a:t>
            </a:r>
            <a:r>
              <a:rPr lang="en-US" i="1">
                <a:sym typeface="Symbol" charset="2"/>
              </a:rPr>
              <a:t>y/R</a:t>
            </a:r>
            <a:r>
              <a:rPr lang="en-US">
                <a:sym typeface="Symbol" charset="2"/>
              </a:rPr>
              <a:t>, so </a:t>
            </a:r>
            <a:r>
              <a:rPr lang="en-US" i="1">
                <a:sym typeface="Symbol" charset="2"/>
              </a:rPr>
              <a:t>b/2R</a:t>
            </a:r>
            <a:r>
              <a:rPr lang="en-US">
                <a:sym typeface="Symbol" charset="2"/>
              </a:rPr>
              <a:t> = 0.0014  </a:t>
            </a:r>
            <a:r>
              <a:rPr lang="en-US" i="1">
                <a:sym typeface="Symbol" charset="2"/>
              </a:rPr>
              <a:t>R</a:t>
            </a:r>
            <a:r>
              <a:rPr lang="en-US">
                <a:sym typeface="Symbol" charset="2"/>
              </a:rPr>
              <a:t> = </a:t>
            </a:r>
            <a:r>
              <a:rPr lang="en-US" i="1">
                <a:sym typeface="Symbol" charset="2"/>
              </a:rPr>
              <a:t>b</a:t>
            </a:r>
            <a:r>
              <a:rPr lang="en-US">
                <a:sym typeface="Symbol" charset="2"/>
              </a:rPr>
              <a:t>/0.0028 = 0.9 m</a:t>
            </a:r>
          </a:p>
          <a:p>
            <a:pPr lvl="1" eaLnBrk="1" hangingPunct="1">
              <a:defRPr/>
            </a:pPr>
            <a:r>
              <a:rPr lang="en-US" i="1">
                <a:sym typeface="Symbol" charset="2"/>
              </a:rPr>
              <a:t> = L/R</a:t>
            </a:r>
            <a:r>
              <a:rPr lang="en-US">
                <a:sym typeface="Symbol" charset="2"/>
              </a:rPr>
              <a:t> = 0.013/0.9 = 0.014 radians (about a degree)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so max displacement is about </a:t>
            </a:r>
            <a:r>
              <a:rPr lang="en-US" i="1">
                <a:sym typeface="Symbol" charset="2"/>
              </a:rPr>
              <a:t>d·</a:t>
            </a:r>
            <a:r>
              <a:rPr lang="en-US">
                <a:sym typeface="Symbol" charset="2"/>
              </a:rPr>
              <a:t> = 2.1 mm</a:t>
            </a:r>
          </a:p>
          <a:p>
            <a:pPr lvl="1" eaLnBrk="1" hangingPunct="1">
              <a:defRPr/>
            </a:pPr>
            <a:r>
              <a:rPr lang="en-US"/>
              <a:t>energy in bent member is </a:t>
            </a:r>
            <a:r>
              <a:rPr lang="en-US" i="1"/>
              <a:t>EIL/R</a:t>
            </a:r>
            <a:r>
              <a:rPr lang="en-US" baseline="30000"/>
              <a:t>2</a:t>
            </a:r>
            <a:r>
              <a:rPr lang="en-US"/>
              <a:t> = 0.1 J per member </a:t>
            </a:r>
            <a:r>
              <a:rPr lang="en-US">
                <a:sym typeface="Symbol" charset="2"/>
              </a:rPr>
              <a:t></a:t>
            </a:r>
            <a:r>
              <a:rPr lang="en-US"/>
              <a:t> 0.2 J total</a:t>
            </a:r>
          </a:p>
          <a:p>
            <a:pPr lvl="1" eaLnBrk="1" hangingPunct="1">
              <a:defRPr/>
            </a:pPr>
            <a:r>
              <a:rPr lang="en-US" i="1"/>
              <a:t>W = F</a:t>
            </a:r>
            <a:r>
              <a:rPr lang="en-US" i="1">
                <a:sym typeface="Symbol" charset="2"/>
              </a:rPr>
              <a:t>·d</a:t>
            </a:r>
            <a:r>
              <a:rPr lang="en-US">
                <a:sym typeface="Symbol" charset="2"/>
              </a:rPr>
              <a:t> </a:t>
            </a:r>
            <a:r>
              <a:rPr lang="en-US"/>
              <a:t> </a:t>
            </a:r>
            <a:r>
              <a:rPr lang="en-US" i="1"/>
              <a:t>F</a:t>
            </a:r>
            <a:r>
              <a:rPr lang="en-US"/>
              <a:t> = (0.2 J)/(0.002 m) = 100 N (~ 20 lb)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828800" y="1828800"/>
            <a:ext cx="1981200" cy="533400"/>
            <a:chOff x="1152" y="1152"/>
            <a:chExt cx="1248" cy="336"/>
          </a:xfrm>
        </p:grpSpPr>
        <p:sp>
          <p:nvSpPr>
            <p:cNvPr id="92176" name="Rectangle 4"/>
            <p:cNvSpPr>
              <a:spLocks noChangeArrowheads="1"/>
            </p:cNvSpPr>
            <p:nvPr/>
          </p:nvSpPr>
          <p:spPr bwMode="auto">
            <a:xfrm>
              <a:off x="1152" y="1152"/>
              <a:ext cx="48" cy="33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77" name="Rectangle 5"/>
            <p:cNvSpPr>
              <a:spLocks noChangeArrowheads="1"/>
            </p:cNvSpPr>
            <p:nvPr/>
          </p:nvSpPr>
          <p:spPr bwMode="auto">
            <a:xfrm>
              <a:off x="2352" y="1152"/>
              <a:ext cx="48" cy="33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78" name="Rectangle 6"/>
            <p:cNvSpPr>
              <a:spLocks noChangeArrowheads="1"/>
            </p:cNvSpPr>
            <p:nvPr/>
          </p:nvSpPr>
          <p:spPr bwMode="auto">
            <a:xfrm rot="-5400000">
              <a:off x="1272" y="1224"/>
              <a:ext cx="48" cy="19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79" name="Rectangle 7"/>
            <p:cNvSpPr>
              <a:spLocks noChangeArrowheads="1"/>
            </p:cNvSpPr>
            <p:nvPr/>
          </p:nvSpPr>
          <p:spPr bwMode="auto">
            <a:xfrm rot="-5400000">
              <a:off x="2232" y="1224"/>
              <a:ext cx="48" cy="19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80" name="Rectangle 8"/>
            <p:cNvSpPr>
              <a:spLocks noChangeArrowheads="1"/>
            </p:cNvSpPr>
            <p:nvPr/>
          </p:nvSpPr>
          <p:spPr bwMode="auto">
            <a:xfrm rot="-5400000">
              <a:off x="1704" y="936"/>
              <a:ext cx="144" cy="76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2168" name="Line 9"/>
          <p:cNvSpPr>
            <a:spLocks noChangeShapeType="1"/>
          </p:cNvSpPr>
          <p:nvPr/>
        </p:nvSpPr>
        <p:spPr bwMode="auto">
          <a:xfrm>
            <a:off x="2057400" y="1828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69" name="Text Box 10"/>
          <p:cNvSpPr txBox="1">
            <a:spLocks noChangeArrowheads="1"/>
          </p:cNvSpPr>
          <p:nvPr/>
        </p:nvSpPr>
        <p:spPr bwMode="auto">
          <a:xfrm>
            <a:off x="2651125" y="158908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d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505200" y="1371600"/>
            <a:ext cx="2914650" cy="1708150"/>
            <a:chOff x="2208" y="892"/>
            <a:chExt cx="1836" cy="1076"/>
          </a:xfrm>
        </p:grpSpPr>
        <p:sp>
          <p:nvSpPr>
            <p:cNvPr id="92171" name="AutoShape 11"/>
            <p:cNvSpPr>
              <a:spLocks noChangeArrowheads="1"/>
            </p:cNvSpPr>
            <p:nvPr/>
          </p:nvSpPr>
          <p:spPr bwMode="auto">
            <a:xfrm rot="995514">
              <a:off x="2208" y="1200"/>
              <a:ext cx="768" cy="7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6159 w 21600"/>
                <a:gd name="T13" fmla="*/ 0 h 21600"/>
                <a:gd name="T14" fmla="*/ 15441 w 21600"/>
                <a:gd name="T15" fmla="*/ 213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8213" y="1575"/>
                  </a:moveTo>
                  <a:cubicBezTo>
                    <a:pt x="9055" y="1339"/>
                    <a:pt x="9925" y="1219"/>
                    <a:pt x="10800" y="1219"/>
                  </a:cubicBezTo>
                  <a:cubicBezTo>
                    <a:pt x="11674" y="1219"/>
                    <a:pt x="12544" y="1339"/>
                    <a:pt x="13386" y="1575"/>
                  </a:cubicBezTo>
                  <a:lnTo>
                    <a:pt x="13716" y="401"/>
                  </a:lnTo>
                  <a:cubicBezTo>
                    <a:pt x="12766" y="134"/>
                    <a:pt x="11785" y="0"/>
                    <a:pt x="10799" y="0"/>
                  </a:cubicBezTo>
                  <a:cubicBezTo>
                    <a:pt x="9814" y="0"/>
                    <a:pt x="8833" y="134"/>
                    <a:pt x="7883" y="401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72" name="Rectangle 12"/>
            <p:cNvSpPr>
              <a:spLocks noChangeArrowheads="1"/>
            </p:cNvSpPr>
            <p:nvPr/>
          </p:nvSpPr>
          <p:spPr bwMode="auto">
            <a:xfrm>
              <a:off x="2544" y="1056"/>
              <a:ext cx="48" cy="33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73" name="Rectangle 13"/>
            <p:cNvSpPr>
              <a:spLocks noChangeArrowheads="1"/>
            </p:cNvSpPr>
            <p:nvPr/>
          </p:nvSpPr>
          <p:spPr bwMode="auto">
            <a:xfrm rot="-3932600">
              <a:off x="3048" y="1042"/>
              <a:ext cx="144" cy="76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74" name="Rectangle 14"/>
            <p:cNvSpPr>
              <a:spLocks noChangeArrowheads="1"/>
            </p:cNvSpPr>
            <p:nvPr/>
          </p:nvSpPr>
          <p:spPr bwMode="auto">
            <a:xfrm>
              <a:off x="3662" y="1468"/>
              <a:ext cx="48" cy="33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75" name="AutoShape 15"/>
            <p:cNvSpPr>
              <a:spLocks noChangeArrowheads="1"/>
            </p:cNvSpPr>
            <p:nvPr/>
          </p:nvSpPr>
          <p:spPr bwMode="auto">
            <a:xfrm rot="970243" flipV="1">
              <a:off x="3276" y="892"/>
              <a:ext cx="768" cy="7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6159 w 21600"/>
                <a:gd name="T13" fmla="*/ 0 h 21600"/>
                <a:gd name="T14" fmla="*/ 15441 w 21600"/>
                <a:gd name="T15" fmla="*/ 213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8213" y="1575"/>
                  </a:moveTo>
                  <a:cubicBezTo>
                    <a:pt x="9055" y="1339"/>
                    <a:pt x="9925" y="1219"/>
                    <a:pt x="10800" y="1219"/>
                  </a:cubicBezTo>
                  <a:cubicBezTo>
                    <a:pt x="11674" y="1219"/>
                    <a:pt x="12544" y="1339"/>
                    <a:pt x="13386" y="1575"/>
                  </a:cubicBezTo>
                  <a:lnTo>
                    <a:pt x="13716" y="401"/>
                  </a:lnTo>
                  <a:cubicBezTo>
                    <a:pt x="12766" y="134"/>
                    <a:pt x="11785" y="0"/>
                    <a:pt x="10799" y="0"/>
                  </a:cubicBezTo>
                  <a:cubicBezTo>
                    <a:pt x="9814" y="0"/>
                    <a:pt x="8833" y="134"/>
                    <a:pt x="7883" y="401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42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42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4F0B14-86F8-2B4F-A459-FD3AFA1F6253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39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Flexure Design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3937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Sometimes you need a design capable of flexing a certain amount without breaking, but want the thing to be as stiff as possible under this deflection</a:t>
            </a:r>
          </a:p>
          <a:p>
            <a:pPr lvl="1" eaLnBrk="1" hangingPunct="1">
              <a:defRPr/>
            </a:pPr>
            <a:r>
              <a:rPr lang="en-US" dirty="0"/>
              <a:t>strategy: </a:t>
            </a:r>
          </a:p>
          <a:p>
            <a:pPr lvl="2" eaLnBrk="1" hangingPunct="1">
              <a:defRPr/>
            </a:pPr>
            <a:r>
              <a:rPr lang="en-US" dirty="0"/>
              <a:t>work out deflection formula; </a:t>
            </a:r>
          </a:p>
          <a:p>
            <a:pPr lvl="2" eaLnBrk="1" hangingPunct="1">
              <a:defRPr/>
            </a:pPr>
            <a:r>
              <a:rPr lang="en-US" dirty="0"/>
              <a:t>decide where maximum stress is (where moment, and therefore curvature, is greatest); </a:t>
            </a:r>
          </a:p>
          <a:p>
            <a:pPr lvl="2" eaLnBrk="1" hangingPunct="1">
              <a:defRPr/>
            </a:pPr>
            <a:r>
              <a:rPr lang="en-US" dirty="0"/>
              <a:t>work out formula for maximum stress; </a:t>
            </a:r>
          </a:p>
          <a:p>
            <a:pPr lvl="2" eaLnBrk="1" hangingPunct="1">
              <a:defRPr/>
            </a:pPr>
            <a:r>
              <a:rPr lang="en-US" dirty="0"/>
              <a:t>combine to get stress as function of displacement</a:t>
            </a:r>
          </a:p>
          <a:p>
            <a:pPr lvl="2" eaLnBrk="1" hangingPunct="1">
              <a:defRPr/>
            </a:pPr>
            <a:r>
              <a:rPr lang="en-US" dirty="0"/>
              <a:t>invert to get geometry of beam as function of tolerable stress</a:t>
            </a:r>
          </a:p>
          <a:p>
            <a:pPr lvl="1" eaLnBrk="1" hangingPunct="1">
              <a:defRPr/>
            </a:pPr>
            <a:r>
              <a:rPr lang="en-US" dirty="0"/>
              <a:t>example: end-loaded cantilever</a:t>
            </a:r>
          </a:p>
        </p:txBody>
      </p:sp>
      <p:pic>
        <p:nvPicPr>
          <p:cNvPr id="94215" name="Picture 5" descr="image-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5461000"/>
            <a:ext cx="3363913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6" name="Text Box 7"/>
          <p:cNvSpPr txBox="1">
            <a:spLocks noChangeArrowheads="1"/>
          </p:cNvSpPr>
          <p:nvPr/>
        </p:nvSpPr>
        <p:spPr bwMode="auto">
          <a:xfrm>
            <a:off x="6477000" y="4773613"/>
            <a:ext cx="2498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ym typeface="Symbol" pitchFamily="-104" charset="2"/>
              </a:rPr>
              <a:t>y is displacement from</a:t>
            </a:r>
          </a:p>
          <a:p>
            <a:r>
              <a:rPr lang="en-US" sz="1600">
                <a:sym typeface="Symbol" pitchFamily="-104" charset="2"/>
              </a:rPr>
              <a:t>centerline (half-thickness)</a:t>
            </a:r>
            <a:endParaRPr lang="en-US" sz="1600"/>
          </a:p>
        </p:txBody>
      </p:sp>
      <p:pic>
        <p:nvPicPr>
          <p:cNvPr id="94217" name="Picture 8" descr="image-9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5842000"/>
            <a:ext cx="78343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8" name="Picture 11" descr="image-13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4851400"/>
            <a:ext cx="12795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63B009-5A37-B04B-94DA-52F0D7458A97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Thermal Conductivity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Expressed as </a:t>
            </a:r>
            <a:r>
              <a:rPr lang="en-US" sz="2000">
                <a:sym typeface="Symbol" charset="2"/>
              </a:rPr>
              <a:t></a:t>
            </a:r>
            <a:r>
              <a:rPr lang="en-US" sz="2000"/>
              <a:t> in W m</a:t>
            </a:r>
            <a:r>
              <a:rPr lang="en-US" sz="2000" baseline="30000"/>
              <a:t>-1</a:t>
            </a:r>
            <a:r>
              <a:rPr lang="en-US" sz="2000"/>
              <a:t> K</a:t>
            </a:r>
            <a:r>
              <a:rPr lang="en-US" sz="2000" baseline="30000"/>
              <a:t>-1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power transmitted = </a:t>
            </a:r>
            <a:r>
              <a:rPr lang="en-US" sz="1800">
                <a:sym typeface="Symbol" charset="2"/>
              </a:rPr>
              <a:t>·</a:t>
            </a:r>
            <a:r>
              <a:rPr lang="en-US" sz="1800" i="1">
                <a:sym typeface="Symbol" charset="2"/>
              </a:rPr>
              <a:t>A</a:t>
            </a:r>
            <a:r>
              <a:rPr lang="en-US" sz="1800">
                <a:sym typeface="Symbol" charset="2"/>
              </a:rPr>
              <a:t>·</a:t>
            </a:r>
            <a:r>
              <a:rPr lang="en-US" sz="1800" i="1">
                <a:sym typeface="Symbol" charset="2"/>
              </a:rPr>
              <a:t>T</a:t>
            </a:r>
            <a:r>
              <a:rPr lang="en-US" sz="1800">
                <a:sym typeface="Symbol" charset="2"/>
              </a:rPr>
              <a:t>/</a:t>
            </a:r>
            <a:r>
              <a:rPr lang="en-US" sz="1800" i="1">
                <a:sym typeface="Symbol" charset="2"/>
              </a:rPr>
              <a:t>t</a:t>
            </a:r>
            <a:r>
              <a:rPr lang="en-US" sz="1800">
                <a:sym typeface="Symbol" charset="2"/>
              </a:rPr>
              <a:t>,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>
                <a:sym typeface="Symbol" charset="2"/>
              </a:rPr>
              <a:t>where </a:t>
            </a:r>
            <a:r>
              <a:rPr lang="en-US" sz="1600" i="1">
                <a:sym typeface="Symbol" charset="2"/>
              </a:rPr>
              <a:t>A</a:t>
            </a:r>
            <a:r>
              <a:rPr lang="en-US" sz="1600">
                <a:sym typeface="Symbol" charset="2"/>
              </a:rPr>
              <a:t> is area, </a:t>
            </a:r>
            <a:r>
              <a:rPr lang="en-US" sz="1600" i="1">
                <a:sym typeface="Symbol" charset="2"/>
              </a:rPr>
              <a:t>t</a:t>
            </a:r>
            <a:r>
              <a:rPr lang="en-US" sz="1600">
                <a:sym typeface="Symbol" charset="2"/>
              </a:rPr>
              <a:t> is thickness, and </a:t>
            </a:r>
            <a:r>
              <a:rPr lang="en-US" sz="1600" i="1">
                <a:sym typeface="Symbol" charset="2"/>
              </a:rPr>
              <a:t>T</a:t>
            </a:r>
            <a:r>
              <a:rPr lang="en-US" sz="1600">
                <a:sym typeface="Symbol" charset="2"/>
              </a:rPr>
              <a:t> is the temperature across the material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i="1">
              <a:sym typeface="Symbol" charset="2"/>
            </a:endParaRPr>
          </a:p>
        </p:txBody>
      </p:sp>
      <p:graphicFrame>
        <p:nvGraphicFramePr>
          <p:cNvPr id="71756" name="Group 76"/>
          <p:cNvGraphicFramePr>
            <a:graphicFrameLocks noGrp="1"/>
          </p:cNvGraphicFramePr>
          <p:nvPr/>
        </p:nvGraphicFramePr>
        <p:xfrm>
          <a:off x="919380" y="2028360"/>
          <a:ext cx="7543800" cy="4267202"/>
        </p:xfrm>
        <a:graphic>
          <a:graphicData uri="http://schemas.openxmlformats.org/drawingml/2006/table">
            <a:tbl>
              <a:tblPr/>
              <a:tblGrid>
                <a:gridCol w="2590800"/>
                <a:gridCol w="1752600"/>
                <a:gridCol w="3200400"/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Material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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 (W m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-1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 K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-1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comments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Silver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room T metals feel 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Copper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great for pulling away heat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Aluminum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Stainless Steel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10–25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why cookware uses S.S.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Glass, Concrete,Wood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0.5–3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buildings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Many Plastics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~0.4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room T plastics feel warm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G-10 fiberglass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strongest insulator choice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Stagnant 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but usually moving…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Styrofoam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0.01–0.03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can be better than air!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62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62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3CAEB9-1341-CC4C-AC61-0FAA85518123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40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Flexure Design, cont.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7320"/>
            <a:ext cx="8229600" cy="4525963"/>
          </a:xfrm>
        </p:spPr>
        <p:txBody>
          <a:bodyPr/>
          <a:lstStyle/>
          <a:p>
            <a:pPr eaLnBrk="1" hangingPunct="1"/>
            <a:r>
              <a:rPr lang="en-US" sz="2000" dirty="0"/>
              <a:t>Note that the ratio </a:t>
            </a:r>
            <a:r>
              <a:rPr lang="en-US" sz="2000" i="1" dirty="0"/>
              <a:t>F/I</a:t>
            </a:r>
            <a:r>
              <a:rPr lang="en-US" sz="2000" dirty="0"/>
              <a:t> appears in both the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max</a:t>
            </a:r>
            <a:r>
              <a:rPr lang="en-US" sz="2000" dirty="0"/>
              <a:t> and </a:t>
            </a:r>
            <a:r>
              <a:rPr lang="en-US" sz="2000" i="1" dirty="0" err="1">
                <a:sym typeface="Symbol" pitchFamily="-104" charset="2"/>
              </a:rPr>
              <a:t></a:t>
            </a:r>
            <a:r>
              <a:rPr lang="en-US" sz="2000" baseline="-25000" dirty="0" err="1">
                <a:sym typeface="Symbol" pitchFamily="-104" charset="2"/>
              </a:rPr>
              <a:t>max</a:t>
            </a:r>
            <a:r>
              <a:rPr lang="en-US" sz="2000" dirty="0">
                <a:sym typeface="Symbol" pitchFamily="-104" charset="2"/>
              </a:rPr>
              <a:t> formulae (can therefore eliminate)</a:t>
            </a:r>
          </a:p>
          <a:p>
            <a:pPr eaLnBrk="1" hangingPunct="1"/>
            <a:endParaRPr lang="en-US" sz="2000" dirty="0">
              <a:sym typeface="Symbol" pitchFamily="-104" charset="2"/>
            </a:endParaRPr>
          </a:p>
          <a:p>
            <a:pPr eaLnBrk="1" hangingPunct="1"/>
            <a:endParaRPr lang="en-US" sz="2000" dirty="0">
              <a:sym typeface="Symbol" pitchFamily="-104" charset="2"/>
            </a:endParaRPr>
          </a:p>
          <a:p>
            <a:pPr eaLnBrk="1" hangingPunct="1"/>
            <a:r>
              <a:rPr lang="en-US" sz="2000" dirty="0">
                <a:sym typeface="Symbol" pitchFamily="-104" charset="2"/>
              </a:rPr>
              <a:t>If I can tolerate some fraction of the yield stress</a:t>
            </a:r>
          </a:p>
          <a:p>
            <a:pPr lvl="1" eaLnBrk="1" hangingPunct="1">
              <a:buFontTx/>
              <a:buNone/>
            </a:pPr>
            <a:r>
              <a:rPr lang="en-US" sz="1800" i="1" dirty="0" err="1">
                <a:sym typeface="Symbol" pitchFamily="-104" charset="2"/>
              </a:rPr>
              <a:t></a:t>
            </a:r>
            <a:r>
              <a:rPr lang="en-US" sz="1800" baseline="-25000" dirty="0" err="1">
                <a:sym typeface="Symbol" pitchFamily="-104" charset="2"/>
              </a:rPr>
              <a:t>max</a:t>
            </a:r>
            <a:r>
              <a:rPr lang="en-US" sz="1800" dirty="0">
                <a:sym typeface="Symbol" pitchFamily="-104" charset="2"/>
              </a:rPr>
              <a:t> = </a:t>
            </a:r>
            <a:r>
              <a:rPr lang="en-US" sz="1800" i="1" dirty="0" err="1">
                <a:sym typeface="Symbol" pitchFamily="-104" charset="2"/>
              </a:rPr>
              <a:t></a:t>
            </a:r>
            <a:r>
              <a:rPr lang="en-US" sz="1800" baseline="-25000" dirty="0" err="1">
                <a:sym typeface="Symbol" pitchFamily="-104" charset="2"/>
              </a:rPr>
              <a:t>y</a:t>
            </a:r>
            <a:r>
              <a:rPr lang="en-US" sz="1800" dirty="0" err="1">
                <a:sym typeface="Symbol" pitchFamily="-104" charset="2"/>
              </a:rPr>
              <a:t>/</a:t>
            </a:r>
            <a:r>
              <a:rPr lang="en-US" sz="1800" dirty="0">
                <a:sym typeface="Symbol" pitchFamily="-104" charset="2"/>
              </a:rPr>
              <a:t>, where </a:t>
            </a:r>
            <a:r>
              <a:rPr lang="en-US" sz="1800" dirty="0" err="1">
                <a:sym typeface="Symbol" pitchFamily="-104" charset="2"/>
              </a:rPr>
              <a:t></a:t>
            </a:r>
            <a:r>
              <a:rPr lang="en-US" sz="1800" dirty="0">
                <a:sym typeface="Symbol" pitchFamily="-104" charset="2"/>
              </a:rPr>
              <a:t> is the </a:t>
            </a:r>
            <a:r>
              <a:rPr lang="en-US" sz="1800" dirty="0">
                <a:solidFill>
                  <a:schemeClr val="hlink"/>
                </a:solidFill>
                <a:sym typeface="Symbol" pitchFamily="-104" charset="2"/>
              </a:rPr>
              <a:t>safety factor</a:t>
            </a:r>
            <a:r>
              <a:rPr lang="en-US" sz="1800" dirty="0">
                <a:sym typeface="Symbol" pitchFamily="-104" charset="2"/>
              </a:rPr>
              <a:t> (often chosen to be 2)</a:t>
            </a:r>
          </a:p>
          <a:p>
            <a:pPr eaLnBrk="1" hangingPunct="1"/>
            <a:endParaRPr lang="en-US" sz="2000" dirty="0">
              <a:sym typeface="Symbol" pitchFamily="-104" charset="2"/>
            </a:endParaRPr>
          </a:p>
          <a:p>
            <a:pPr eaLnBrk="1" hangingPunct="1"/>
            <a:endParaRPr lang="en-US" sz="2000" dirty="0">
              <a:sym typeface="Symbol" pitchFamily="-104" charset="2"/>
            </a:endParaRPr>
          </a:p>
          <a:p>
            <a:pPr eaLnBrk="1" hangingPunct="1"/>
            <a:r>
              <a:rPr lang="en-US" sz="2000" dirty="0">
                <a:sym typeface="Symbol" pitchFamily="-104" charset="2"/>
              </a:rPr>
              <a:t>so now we have the necessary (maximum) beam thickness that can tolerate a displacement </a:t>
            </a:r>
            <a:r>
              <a:rPr lang="en-US" sz="2000" i="1" dirty="0" err="1">
                <a:sym typeface="Symbol" pitchFamily="-104" charset="2"/>
              </a:rPr>
              <a:t>Y</a:t>
            </a:r>
            <a:r>
              <a:rPr lang="en-US" sz="2000" baseline="-25000" dirty="0" err="1">
                <a:sym typeface="Symbol" pitchFamily="-104" charset="2"/>
              </a:rPr>
              <a:t>max</a:t>
            </a:r>
            <a:r>
              <a:rPr lang="en-US" sz="2000" dirty="0">
                <a:sym typeface="Symbol" pitchFamily="-104" charset="2"/>
              </a:rPr>
              <a:t> without exceeding the safety factor, </a:t>
            </a:r>
            <a:r>
              <a:rPr lang="en-US" sz="2000" dirty="0" err="1">
                <a:sym typeface="Symbol" pitchFamily="-104" charset="2"/>
              </a:rPr>
              <a:t></a:t>
            </a:r>
            <a:r>
              <a:rPr lang="en-US" sz="2000" dirty="0">
                <a:sym typeface="Symbol" pitchFamily="-104" charset="2"/>
              </a:rPr>
              <a:t> </a:t>
            </a:r>
          </a:p>
          <a:p>
            <a:pPr eaLnBrk="1" hangingPunct="1"/>
            <a:r>
              <a:rPr lang="en-US" sz="2000" dirty="0">
                <a:solidFill>
                  <a:schemeClr val="folHlink"/>
                </a:solidFill>
                <a:sym typeface="Symbol" pitchFamily="-104" charset="2"/>
              </a:rPr>
              <a:t>You will need to go through a similar procedure to work out the thickness of a flexure that follows the S-bend type (prevalent in the Lab 2)</a:t>
            </a:r>
            <a:endParaRPr lang="en-US" sz="2000" dirty="0">
              <a:sym typeface="Symbol" pitchFamily="-104" charset="2"/>
            </a:endParaRPr>
          </a:p>
        </p:txBody>
      </p:sp>
      <p:sp>
        <p:nvSpPr>
          <p:cNvPr id="96263" name="Text Box 5"/>
          <p:cNvSpPr txBox="1">
            <a:spLocks noChangeArrowheads="1"/>
          </p:cNvSpPr>
          <p:nvPr/>
        </p:nvSpPr>
        <p:spPr bwMode="auto">
          <a:xfrm>
            <a:off x="7164388" y="2009775"/>
            <a:ext cx="1816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where </a:t>
            </a:r>
            <a:r>
              <a:rPr lang="en-US" sz="1600" i="1"/>
              <a:t>h</a:t>
            </a:r>
            <a:r>
              <a:rPr lang="en-US" sz="1600"/>
              <a:t> = 2</a:t>
            </a:r>
            <a:r>
              <a:rPr lang="en-US" sz="1600" i="1"/>
              <a:t>Δy</a:t>
            </a:r>
          </a:p>
          <a:p>
            <a:r>
              <a:rPr lang="en-US" sz="1600"/>
              <a:t>is beam thickness</a:t>
            </a:r>
          </a:p>
        </p:txBody>
      </p:sp>
      <p:pic>
        <p:nvPicPr>
          <p:cNvPr id="96264" name="Picture 10" descr="image-1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981200"/>
            <a:ext cx="58039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5" name="Picture 11" descr="image-1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3411538"/>
            <a:ext cx="4397375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83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983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902ECE-2F22-F946-B4DD-C720FDEEE0BC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41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Notes on Bent Member Flexure Design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When the flex members have moments at both ends, they curve into more-or-less an arc of constant radius, accomplishing angle </a:t>
            </a:r>
            <a:r>
              <a:rPr lang="en-US" sz="2000">
                <a:sym typeface="Symbol" charset="2"/>
              </a:rPr>
              <a:t></a:t>
            </a:r>
          </a:p>
          <a:p>
            <a:pPr eaLnBrk="1" hangingPunct="1">
              <a:defRPr/>
            </a:pPr>
            <a:r>
              <a:rPr lang="en-US" sz="2000" i="1">
                <a:sym typeface="Symbol" charset="2"/>
              </a:rPr>
              <a:t>R</a:t>
            </a:r>
            <a:r>
              <a:rPr lang="en-US" sz="2000">
                <a:sym typeface="Symbol" charset="2"/>
              </a:rPr>
              <a:t> = </a:t>
            </a:r>
            <a:r>
              <a:rPr lang="en-US" sz="2000" i="1">
                <a:sym typeface="Symbol" charset="2"/>
              </a:rPr>
              <a:t>EI</a:t>
            </a:r>
            <a:r>
              <a:rPr lang="en-US" sz="2000">
                <a:sym typeface="Symbol" charset="2"/>
              </a:rPr>
              <a:t>/</a:t>
            </a:r>
            <a:r>
              <a:rPr lang="en-US" sz="2000" i="1">
                <a:sym typeface="Symbol" charset="2"/>
              </a:rPr>
              <a:t>M</a:t>
            </a:r>
            <a:r>
              <a:rPr lang="en-US" sz="2000">
                <a:sym typeface="Symbol" charset="2"/>
              </a:rPr>
              <a:t>, and </a:t>
            </a:r>
            <a:r>
              <a:rPr lang="en-US" sz="2000" i="1">
                <a:sym typeface="Symbol" charset="2"/>
              </a:rPr>
              <a:t></a:t>
            </a:r>
            <a:r>
              <a:rPr lang="en-US" sz="2000">
                <a:sym typeface="Symbol" charset="2"/>
              </a:rPr>
              <a:t> = </a:t>
            </a:r>
            <a:r>
              <a:rPr lang="en-US" sz="2000" i="1">
                <a:sym typeface="Symbol" charset="2"/>
              </a:rPr>
              <a:t>L</a:t>
            </a:r>
            <a:r>
              <a:rPr lang="en-US" sz="2000">
                <a:sym typeface="Symbol" charset="2"/>
              </a:rPr>
              <a:t>/</a:t>
            </a:r>
            <a:r>
              <a:rPr lang="en-US" sz="2000" i="1">
                <a:sym typeface="Symbol" charset="2"/>
              </a:rPr>
              <a:t>R</a:t>
            </a:r>
            <a:r>
              <a:rPr lang="en-US" sz="2000">
                <a:sym typeface="Symbol" charset="2"/>
              </a:rPr>
              <a:t> = </a:t>
            </a:r>
            <a:r>
              <a:rPr lang="en-US" sz="2000" i="1">
                <a:sym typeface="Symbol" charset="2"/>
              </a:rPr>
              <a:t>ML</a:t>
            </a:r>
            <a:r>
              <a:rPr lang="en-US" sz="2000">
                <a:sym typeface="Symbol" charset="2"/>
              </a:rPr>
              <a:t>/</a:t>
            </a:r>
            <a:r>
              <a:rPr lang="en-US" sz="2000" i="1">
                <a:sym typeface="Symbol" charset="2"/>
              </a:rPr>
              <a:t>EI</a:t>
            </a:r>
            <a:r>
              <a:rPr lang="en-US" sz="2000">
                <a:sym typeface="Symbol" charset="2"/>
              </a:rPr>
              <a:t>, where </a:t>
            </a:r>
            <a:r>
              <a:rPr lang="en-US" sz="2000" i="1">
                <a:sym typeface="Symbol" charset="2"/>
              </a:rPr>
              <a:t>L</a:t>
            </a:r>
            <a:r>
              <a:rPr lang="en-US" sz="2000">
                <a:sym typeface="Symbol" charset="2"/>
              </a:rPr>
              <a:t> is the length of the flexing beam (not the whole assembly)</a:t>
            </a:r>
          </a:p>
          <a:p>
            <a:pPr eaLnBrk="1" hangingPunct="1">
              <a:defRPr/>
            </a:pPr>
            <a:r>
              <a:rPr lang="en-US" sz="2000" i="1">
                <a:sym typeface="Symbol" charset="2"/>
              </a:rPr>
              <a:t></a:t>
            </a:r>
            <a:r>
              <a:rPr lang="en-US" sz="2000" baseline="-25000">
                <a:sym typeface="Symbol" charset="2"/>
              </a:rPr>
              <a:t>max</a:t>
            </a:r>
            <a:r>
              <a:rPr lang="en-US" sz="2000">
                <a:sym typeface="Symbol" charset="2"/>
              </a:rPr>
              <a:t> = </a:t>
            </a:r>
            <a:r>
              <a:rPr lang="en-US" sz="2000" i="1">
                <a:sym typeface="Symbol" charset="2"/>
              </a:rPr>
              <a:t>E</a:t>
            </a:r>
            <a:r>
              <a:rPr lang="en-US" sz="2000" baseline="-25000">
                <a:sym typeface="Symbol" charset="2"/>
              </a:rPr>
              <a:t>max</a:t>
            </a:r>
            <a:r>
              <a:rPr lang="en-US" sz="2000">
                <a:sym typeface="Symbol" charset="2"/>
              </a:rPr>
              <a:t> = </a:t>
            </a:r>
            <a:r>
              <a:rPr lang="en-US" sz="2000" i="1">
                <a:sym typeface="Symbol" charset="2"/>
              </a:rPr>
              <a:t>Ey</a:t>
            </a:r>
            <a:r>
              <a:rPr lang="en-US" sz="2000">
                <a:sym typeface="Symbol" charset="2"/>
              </a:rPr>
              <a:t>/</a:t>
            </a:r>
            <a:r>
              <a:rPr lang="en-US" sz="2000" i="1">
                <a:sym typeface="Symbol" charset="2"/>
              </a:rPr>
              <a:t>R</a:t>
            </a:r>
            <a:r>
              <a:rPr lang="en-US" sz="2000">
                <a:sym typeface="Symbol" charset="2"/>
              </a:rPr>
              <a:t> = </a:t>
            </a:r>
            <a:r>
              <a:rPr lang="en-US" sz="2000" i="1">
                <a:sym typeface="Symbol" charset="2"/>
              </a:rPr>
              <a:t>hE</a:t>
            </a:r>
            <a:r>
              <a:rPr lang="en-US" sz="2000">
                <a:sym typeface="Symbol" charset="2"/>
              </a:rPr>
              <a:t>/2</a:t>
            </a:r>
            <a:r>
              <a:rPr lang="en-US" sz="2000" i="1">
                <a:sym typeface="Symbol" charset="2"/>
              </a:rPr>
              <a:t>L</a:t>
            </a:r>
            <a:r>
              <a:rPr lang="en-US" sz="2000">
                <a:sym typeface="Symbol" charset="2"/>
              </a:rPr>
              <a:t>, so </a:t>
            </a:r>
            <a:r>
              <a:rPr lang="en-US" sz="2000" i="1">
                <a:sym typeface="Symbol" charset="2"/>
              </a:rPr>
              <a:t>h</a:t>
            </a:r>
            <a:r>
              <a:rPr lang="en-US" sz="2000">
                <a:sym typeface="Symbol" charset="2"/>
              </a:rPr>
              <a:t> = (</a:t>
            </a:r>
            <a:r>
              <a:rPr lang="en-US" sz="2000" i="1">
                <a:sym typeface="Symbol" charset="2"/>
              </a:rPr>
              <a:t></a:t>
            </a:r>
            <a:r>
              <a:rPr lang="en-US" sz="2000" baseline="-25000">
                <a:sym typeface="Symbol" charset="2"/>
              </a:rPr>
              <a:t>y</a:t>
            </a:r>
            <a:r>
              <a:rPr lang="en-US" sz="2000">
                <a:sym typeface="Symbol" charset="2"/>
              </a:rPr>
              <a:t>/</a:t>
            </a:r>
            <a:r>
              <a:rPr lang="en-US" sz="2000" i="1">
                <a:sym typeface="Symbol" charset="2"/>
              </a:rPr>
              <a:t>E</a:t>
            </a:r>
            <a:r>
              <a:rPr lang="en-US" sz="2000">
                <a:sym typeface="Symbol" charset="2"/>
              </a:rPr>
              <a:t>)(2</a:t>
            </a:r>
            <a:r>
              <a:rPr lang="en-US" sz="2000" i="1">
                <a:sym typeface="Symbol" charset="2"/>
              </a:rPr>
              <a:t>L</a:t>
            </a:r>
            <a:r>
              <a:rPr lang="en-US" sz="2000">
                <a:sym typeface="Symbol" charset="2"/>
              </a:rPr>
              <a:t>/</a:t>
            </a:r>
            <a:r>
              <a:rPr lang="en-US" sz="2000" i="1">
                <a:sym typeface="Symbol" charset="2"/>
              </a:rPr>
              <a:t></a:t>
            </a:r>
            <a:r>
              <a:rPr lang="en-US" sz="2000">
                <a:sym typeface="Symbol" charset="2"/>
              </a:rPr>
              <a:t>)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where </a:t>
            </a:r>
            <a:r>
              <a:rPr lang="en-US" i="1">
                <a:sym typeface="Symbol" charset="2"/>
              </a:rPr>
              <a:t>h</a:t>
            </a:r>
            <a:r>
              <a:rPr lang="en-US">
                <a:sym typeface="Symbol" charset="2"/>
              </a:rPr>
              <a:t> = 2</a:t>
            </a:r>
            <a:r>
              <a:rPr lang="en-US" sz="1800" i="1">
                <a:sym typeface="Symbol" charset="2"/>
              </a:rPr>
              <a:t>y</a:t>
            </a:r>
            <a:r>
              <a:rPr lang="en-US" sz="1800">
                <a:sym typeface="Symbol" charset="2"/>
              </a:rPr>
              <a:t> and </a:t>
            </a:r>
            <a:r>
              <a:rPr lang="en-US" sz="1800" i="1">
                <a:sym typeface="Symbol" charset="2"/>
              </a:rPr>
              <a:t>R</a:t>
            </a:r>
            <a:r>
              <a:rPr lang="en-US" sz="1800">
                <a:sym typeface="Symbol" charset="2"/>
              </a:rPr>
              <a:t> = </a:t>
            </a:r>
            <a:r>
              <a:rPr lang="en-US" sz="1800" i="1">
                <a:sym typeface="Symbol" charset="2"/>
              </a:rPr>
              <a:t>L</a:t>
            </a:r>
            <a:r>
              <a:rPr lang="en-US" sz="1800">
                <a:sym typeface="Symbol" charset="2"/>
              </a:rPr>
              <a:t>/</a:t>
            </a:r>
            <a:r>
              <a:rPr lang="en-US" sz="1800" i="1">
                <a:sym typeface="Symbol" charset="2"/>
              </a:rPr>
              <a:t>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81750" y="855900"/>
            <a:ext cx="2914650" cy="1708150"/>
            <a:chOff x="2208" y="892"/>
            <a:chExt cx="1836" cy="1076"/>
          </a:xfrm>
        </p:grpSpPr>
        <p:sp>
          <p:nvSpPr>
            <p:cNvPr id="98312" name="AutoShape 5"/>
            <p:cNvSpPr>
              <a:spLocks noChangeArrowheads="1"/>
            </p:cNvSpPr>
            <p:nvPr/>
          </p:nvSpPr>
          <p:spPr bwMode="auto">
            <a:xfrm rot="995514">
              <a:off x="2208" y="1200"/>
              <a:ext cx="768" cy="7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6159 w 21600"/>
                <a:gd name="T13" fmla="*/ 0 h 21600"/>
                <a:gd name="T14" fmla="*/ 15441 w 21600"/>
                <a:gd name="T15" fmla="*/ 213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8213" y="1575"/>
                  </a:moveTo>
                  <a:cubicBezTo>
                    <a:pt x="9055" y="1339"/>
                    <a:pt x="9925" y="1219"/>
                    <a:pt x="10800" y="1219"/>
                  </a:cubicBezTo>
                  <a:cubicBezTo>
                    <a:pt x="11674" y="1219"/>
                    <a:pt x="12544" y="1339"/>
                    <a:pt x="13386" y="1575"/>
                  </a:cubicBezTo>
                  <a:lnTo>
                    <a:pt x="13716" y="401"/>
                  </a:lnTo>
                  <a:cubicBezTo>
                    <a:pt x="12766" y="134"/>
                    <a:pt x="11785" y="0"/>
                    <a:pt x="10799" y="0"/>
                  </a:cubicBezTo>
                  <a:cubicBezTo>
                    <a:pt x="9814" y="0"/>
                    <a:pt x="8833" y="134"/>
                    <a:pt x="7883" y="401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13" name="Rectangle 6"/>
            <p:cNvSpPr>
              <a:spLocks noChangeArrowheads="1"/>
            </p:cNvSpPr>
            <p:nvPr/>
          </p:nvSpPr>
          <p:spPr bwMode="auto">
            <a:xfrm>
              <a:off x="2544" y="1056"/>
              <a:ext cx="48" cy="33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14" name="Rectangle 7"/>
            <p:cNvSpPr>
              <a:spLocks noChangeArrowheads="1"/>
            </p:cNvSpPr>
            <p:nvPr/>
          </p:nvSpPr>
          <p:spPr bwMode="auto">
            <a:xfrm rot="-3932600">
              <a:off x="3048" y="1042"/>
              <a:ext cx="144" cy="76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15" name="Rectangle 8"/>
            <p:cNvSpPr>
              <a:spLocks noChangeArrowheads="1"/>
            </p:cNvSpPr>
            <p:nvPr/>
          </p:nvSpPr>
          <p:spPr bwMode="auto">
            <a:xfrm>
              <a:off x="3662" y="1468"/>
              <a:ext cx="48" cy="33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16" name="AutoShape 9"/>
            <p:cNvSpPr>
              <a:spLocks noChangeArrowheads="1"/>
            </p:cNvSpPr>
            <p:nvPr/>
          </p:nvSpPr>
          <p:spPr bwMode="auto">
            <a:xfrm rot="970243" flipV="1">
              <a:off x="3276" y="892"/>
              <a:ext cx="768" cy="7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6159 w 21600"/>
                <a:gd name="T13" fmla="*/ 0 h 21600"/>
                <a:gd name="T14" fmla="*/ 15441 w 21600"/>
                <a:gd name="T15" fmla="*/ 213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8213" y="1575"/>
                  </a:moveTo>
                  <a:cubicBezTo>
                    <a:pt x="9055" y="1339"/>
                    <a:pt x="9925" y="1219"/>
                    <a:pt x="10800" y="1219"/>
                  </a:cubicBezTo>
                  <a:cubicBezTo>
                    <a:pt x="11674" y="1219"/>
                    <a:pt x="12544" y="1339"/>
                    <a:pt x="13386" y="1575"/>
                  </a:cubicBezTo>
                  <a:lnTo>
                    <a:pt x="13716" y="401"/>
                  </a:lnTo>
                  <a:cubicBezTo>
                    <a:pt x="12766" y="134"/>
                    <a:pt x="11785" y="0"/>
                    <a:pt x="10799" y="0"/>
                  </a:cubicBezTo>
                  <a:cubicBezTo>
                    <a:pt x="9814" y="0"/>
                    <a:pt x="8833" y="134"/>
                    <a:pt x="7883" y="401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03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03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6FF4C6-AA3C-B54B-8409-7C180E8C9D60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42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Kinematic Design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Physicists care where things are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position and orientation of optics, detectors, etc. can really matter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Much of the effort in the machine shop boils down to holding things where they need to be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and often allowing controlled adjustment around the nominal position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Any rigid object has 6 degrees of freedom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three translational motions in 3-D space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three “Euler” angles of rotation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/>
              <a:t>take the earth: need to know two coordinates in sky to which polar axis points, plus one rotation angle (time dependent) around this axis to nail its orientation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Kinematic design seeks to provide minimal/critical constraint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24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F2052E-2E1E-DE4D-B45C-1A0FB39F7177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43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154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Basic Principles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7220"/>
            <a:ext cx="8229600" cy="388578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A three-legged stool will never rock</a:t>
            </a:r>
          </a:p>
          <a:p>
            <a:pPr lvl="1" eaLnBrk="1" hangingPunct="1">
              <a:defRPr/>
            </a:pPr>
            <a:r>
              <a:rPr lang="en-US" dirty="0"/>
              <a:t>as opposed to 4-legged</a:t>
            </a:r>
          </a:p>
          <a:p>
            <a:pPr lvl="1" eaLnBrk="1" hangingPunct="1">
              <a:defRPr/>
            </a:pPr>
            <a:r>
              <a:rPr lang="en-US" dirty="0"/>
              <a:t>each leg removes one degree of freedom, leaving 3</a:t>
            </a:r>
          </a:p>
          <a:p>
            <a:pPr lvl="2" eaLnBrk="1" hangingPunct="1">
              <a:defRPr/>
            </a:pPr>
            <a:r>
              <a:rPr lang="en-US" dirty="0"/>
              <a:t>can move in two dimensions on planar floor, and can rotate about vertical axis</a:t>
            </a:r>
          </a:p>
          <a:p>
            <a:pPr eaLnBrk="1" hangingPunct="1">
              <a:defRPr/>
            </a:pPr>
            <a:r>
              <a:rPr lang="en-US" dirty="0"/>
              <a:t>A pin &amp; hole constrain two translational degrees of freedom</a:t>
            </a:r>
          </a:p>
          <a:p>
            <a:pPr eaLnBrk="1" hangingPunct="1">
              <a:defRPr/>
            </a:pPr>
            <a:r>
              <a:rPr lang="en-US" dirty="0"/>
              <a:t>A second pin constrains rotation</a:t>
            </a:r>
          </a:p>
          <a:p>
            <a:pPr lvl="1" eaLnBrk="1" hangingPunct="1">
              <a:defRPr/>
            </a:pPr>
            <a:r>
              <a:rPr lang="en-US" dirty="0"/>
              <a:t>though best if it’s a diamond-shaped-pin, so that the device is not over-constrained</a:t>
            </a:r>
          </a:p>
        </p:txBody>
      </p:sp>
      <p:sp>
        <p:nvSpPr>
          <p:cNvPr id="102407" name="Oval 6"/>
          <p:cNvSpPr>
            <a:spLocks noChangeArrowheads="1"/>
          </p:cNvSpPr>
          <p:nvPr/>
        </p:nvSpPr>
        <p:spPr bwMode="auto">
          <a:xfrm>
            <a:off x="4463160" y="5113560"/>
            <a:ext cx="1371600" cy="1371600"/>
          </a:xfrm>
          <a:prstGeom prst="ellipse">
            <a:avLst/>
          </a:prstGeom>
          <a:solidFill>
            <a:srgbClr val="89898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08" name="Line 7"/>
          <p:cNvSpPr>
            <a:spLocks noChangeShapeType="1"/>
          </p:cNvSpPr>
          <p:nvPr/>
        </p:nvSpPr>
        <p:spPr bwMode="auto">
          <a:xfrm flipH="1">
            <a:off x="4386960" y="4808760"/>
            <a:ext cx="60960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09" name="Line 8"/>
          <p:cNvSpPr>
            <a:spLocks noChangeShapeType="1"/>
          </p:cNvSpPr>
          <p:nvPr/>
        </p:nvSpPr>
        <p:spPr bwMode="auto">
          <a:xfrm>
            <a:off x="5301360" y="4808760"/>
            <a:ext cx="60960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10" name="Line 9"/>
          <p:cNvSpPr>
            <a:spLocks noChangeShapeType="1"/>
          </p:cNvSpPr>
          <p:nvPr/>
        </p:nvSpPr>
        <p:spPr bwMode="auto">
          <a:xfrm flipV="1">
            <a:off x="5301360" y="5265960"/>
            <a:ext cx="60960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11" name="Line 10"/>
          <p:cNvSpPr>
            <a:spLocks noChangeShapeType="1"/>
          </p:cNvSpPr>
          <p:nvPr/>
        </p:nvSpPr>
        <p:spPr bwMode="auto">
          <a:xfrm flipH="1" flipV="1">
            <a:off x="4386960" y="5265960"/>
            <a:ext cx="60960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12" name="Text Box 13"/>
          <p:cNvSpPr txBox="1">
            <a:spLocks noChangeArrowheads="1"/>
          </p:cNvSpPr>
          <p:nvPr/>
        </p:nvSpPr>
        <p:spPr bwMode="auto">
          <a:xfrm>
            <a:off x="5361685" y="4492848"/>
            <a:ext cx="1709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cut/grinding lines</a:t>
            </a:r>
          </a:p>
        </p:txBody>
      </p:sp>
      <p:sp>
        <p:nvSpPr>
          <p:cNvPr id="102413" name="Text Box 14"/>
          <p:cNvSpPr txBox="1">
            <a:spLocks noChangeArrowheads="1"/>
          </p:cNvSpPr>
          <p:nvPr/>
        </p:nvSpPr>
        <p:spPr bwMode="auto">
          <a:xfrm>
            <a:off x="3440810" y="4884960"/>
            <a:ext cx="1042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dowel pin</a:t>
            </a:r>
          </a:p>
        </p:txBody>
      </p:sp>
      <p:sp>
        <p:nvSpPr>
          <p:cNvPr id="102414" name="Line 15"/>
          <p:cNvSpPr>
            <a:spLocks noChangeShapeType="1"/>
          </p:cNvSpPr>
          <p:nvPr/>
        </p:nvSpPr>
        <p:spPr bwMode="auto">
          <a:xfrm>
            <a:off x="4428235" y="5116735"/>
            <a:ext cx="212725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15" name="Line 16"/>
          <p:cNvSpPr>
            <a:spLocks noChangeShapeType="1"/>
          </p:cNvSpPr>
          <p:nvPr/>
        </p:nvSpPr>
        <p:spPr bwMode="auto">
          <a:xfrm flipH="1">
            <a:off x="5377560" y="480876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16" name="Line 17"/>
          <p:cNvSpPr>
            <a:spLocks noChangeShapeType="1"/>
          </p:cNvSpPr>
          <p:nvPr/>
        </p:nvSpPr>
        <p:spPr bwMode="auto">
          <a:xfrm>
            <a:off x="5834760" y="480876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17" name="Freeform 19"/>
          <p:cNvSpPr>
            <a:spLocks/>
          </p:cNvSpPr>
          <p:nvPr/>
        </p:nvSpPr>
        <p:spPr bwMode="auto">
          <a:xfrm>
            <a:off x="4599685" y="5110385"/>
            <a:ext cx="1095375" cy="1371600"/>
          </a:xfrm>
          <a:custGeom>
            <a:avLst/>
            <a:gdLst>
              <a:gd name="T0" fmla="*/ 0 w 690"/>
              <a:gd name="T1" fmla="*/ 1093747813 h 864"/>
              <a:gd name="T2" fmla="*/ 206652813 w 690"/>
              <a:gd name="T3" fmla="*/ 1607859688 h 864"/>
              <a:gd name="T4" fmla="*/ 372983125 w 690"/>
              <a:gd name="T5" fmla="*/ 2026205625 h 864"/>
              <a:gd name="T6" fmla="*/ 383063750 w 690"/>
              <a:gd name="T7" fmla="*/ 2066528125 h 864"/>
              <a:gd name="T8" fmla="*/ 483870000 w 690"/>
              <a:gd name="T9" fmla="*/ 2106850625 h 864"/>
              <a:gd name="T10" fmla="*/ 589716563 w 690"/>
              <a:gd name="T11" fmla="*/ 2142132813 h 864"/>
              <a:gd name="T12" fmla="*/ 710684063 w 690"/>
              <a:gd name="T13" fmla="*/ 2147483647 h 864"/>
              <a:gd name="T14" fmla="*/ 836691875 w 690"/>
              <a:gd name="T15" fmla="*/ 2147483647 h 864"/>
              <a:gd name="T16" fmla="*/ 982860938 w 690"/>
              <a:gd name="T17" fmla="*/ 2147483647 h 864"/>
              <a:gd name="T18" fmla="*/ 1134070313 w 690"/>
              <a:gd name="T19" fmla="*/ 2147173125 h 864"/>
              <a:gd name="T20" fmla="*/ 1209675000 w 690"/>
              <a:gd name="T21" fmla="*/ 2121971563 h 864"/>
              <a:gd name="T22" fmla="*/ 1255037813 w 690"/>
              <a:gd name="T23" fmla="*/ 2101810313 h 864"/>
              <a:gd name="T24" fmla="*/ 1315521563 w 690"/>
              <a:gd name="T25" fmla="*/ 2086689375 h 864"/>
              <a:gd name="T26" fmla="*/ 1355844063 w 690"/>
              <a:gd name="T27" fmla="*/ 2056447500 h 864"/>
              <a:gd name="T28" fmla="*/ 1370965000 w 690"/>
              <a:gd name="T29" fmla="*/ 2011084688 h 864"/>
              <a:gd name="T30" fmla="*/ 1738907813 w 690"/>
              <a:gd name="T31" fmla="*/ 1093747813 h 864"/>
              <a:gd name="T32" fmla="*/ 1376005313 w 690"/>
              <a:gd name="T33" fmla="*/ 176410938 h 864"/>
              <a:gd name="T34" fmla="*/ 1360884375 w 690"/>
              <a:gd name="T35" fmla="*/ 146169063 h 864"/>
              <a:gd name="T36" fmla="*/ 1345763438 w 690"/>
              <a:gd name="T37" fmla="*/ 110886875 h 864"/>
              <a:gd name="T38" fmla="*/ 1265118438 w 690"/>
              <a:gd name="T39" fmla="*/ 75604688 h 864"/>
              <a:gd name="T40" fmla="*/ 1129030000 w 690"/>
              <a:gd name="T41" fmla="*/ 30241875 h 864"/>
              <a:gd name="T42" fmla="*/ 992941563 w 690"/>
              <a:gd name="T43" fmla="*/ 5040313 h 864"/>
              <a:gd name="T44" fmla="*/ 871974063 w 690"/>
              <a:gd name="T45" fmla="*/ 0 h 864"/>
              <a:gd name="T46" fmla="*/ 705643750 w 690"/>
              <a:gd name="T47" fmla="*/ 15120938 h 864"/>
              <a:gd name="T48" fmla="*/ 549394063 w 690"/>
              <a:gd name="T49" fmla="*/ 45362813 h 864"/>
              <a:gd name="T50" fmla="*/ 453628125 w 690"/>
              <a:gd name="T51" fmla="*/ 80645000 h 864"/>
              <a:gd name="T52" fmla="*/ 413305625 w 690"/>
              <a:gd name="T53" fmla="*/ 100806250 h 864"/>
              <a:gd name="T54" fmla="*/ 378023438 w 690"/>
              <a:gd name="T55" fmla="*/ 110886875 h 864"/>
              <a:gd name="T56" fmla="*/ 362902500 w 690"/>
              <a:gd name="T57" fmla="*/ 166330313 h 864"/>
              <a:gd name="T58" fmla="*/ 337700938 w 690"/>
              <a:gd name="T59" fmla="*/ 216733438 h 864"/>
              <a:gd name="T60" fmla="*/ 0 w 690"/>
              <a:gd name="T61" fmla="*/ 1093747813 h 86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90"/>
              <a:gd name="T94" fmla="*/ 0 h 864"/>
              <a:gd name="T95" fmla="*/ 690 w 690"/>
              <a:gd name="T96" fmla="*/ 864 h 864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90" h="864">
                <a:moveTo>
                  <a:pt x="0" y="434"/>
                </a:moveTo>
                <a:lnTo>
                  <a:pt x="82" y="638"/>
                </a:lnTo>
                <a:lnTo>
                  <a:pt x="148" y="804"/>
                </a:lnTo>
                <a:lnTo>
                  <a:pt x="152" y="820"/>
                </a:lnTo>
                <a:lnTo>
                  <a:pt x="192" y="836"/>
                </a:lnTo>
                <a:lnTo>
                  <a:pt x="234" y="850"/>
                </a:lnTo>
                <a:lnTo>
                  <a:pt x="282" y="860"/>
                </a:lnTo>
                <a:lnTo>
                  <a:pt x="332" y="864"/>
                </a:lnTo>
                <a:lnTo>
                  <a:pt x="390" y="864"/>
                </a:lnTo>
                <a:lnTo>
                  <a:pt x="450" y="852"/>
                </a:lnTo>
                <a:lnTo>
                  <a:pt x="480" y="842"/>
                </a:lnTo>
                <a:lnTo>
                  <a:pt x="498" y="834"/>
                </a:lnTo>
                <a:lnTo>
                  <a:pt x="522" y="828"/>
                </a:lnTo>
                <a:lnTo>
                  <a:pt x="538" y="816"/>
                </a:lnTo>
                <a:lnTo>
                  <a:pt x="544" y="798"/>
                </a:lnTo>
                <a:lnTo>
                  <a:pt x="690" y="434"/>
                </a:lnTo>
                <a:lnTo>
                  <a:pt x="546" y="70"/>
                </a:lnTo>
                <a:lnTo>
                  <a:pt x="540" y="58"/>
                </a:lnTo>
                <a:lnTo>
                  <a:pt x="534" y="44"/>
                </a:lnTo>
                <a:lnTo>
                  <a:pt x="502" y="30"/>
                </a:lnTo>
                <a:lnTo>
                  <a:pt x="448" y="12"/>
                </a:lnTo>
                <a:lnTo>
                  <a:pt x="394" y="2"/>
                </a:lnTo>
                <a:lnTo>
                  <a:pt x="346" y="0"/>
                </a:lnTo>
                <a:lnTo>
                  <a:pt x="280" y="6"/>
                </a:lnTo>
                <a:lnTo>
                  <a:pt x="218" y="18"/>
                </a:lnTo>
                <a:lnTo>
                  <a:pt x="180" y="32"/>
                </a:lnTo>
                <a:lnTo>
                  <a:pt x="164" y="40"/>
                </a:lnTo>
                <a:lnTo>
                  <a:pt x="150" y="44"/>
                </a:lnTo>
                <a:lnTo>
                  <a:pt x="144" y="66"/>
                </a:lnTo>
                <a:lnTo>
                  <a:pt x="134" y="86"/>
                </a:lnTo>
                <a:lnTo>
                  <a:pt x="0" y="434"/>
                </a:lnTo>
                <a:close/>
              </a:path>
            </a:pathLst>
          </a:custGeom>
          <a:solidFill>
            <a:srgbClr val="BDBDB9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18" name="Text Box 20"/>
          <p:cNvSpPr txBox="1">
            <a:spLocks noChangeArrowheads="1"/>
          </p:cNvSpPr>
          <p:nvPr/>
        </p:nvSpPr>
        <p:spPr bwMode="auto">
          <a:xfrm>
            <a:off x="6029325" y="5226050"/>
            <a:ext cx="297338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a diamond pin is a home-made</a:t>
            </a:r>
          </a:p>
          <a:p>
            <a:r>
              <a:rPr lang="en-US" sz="1600"/>
              <a:t>modification to a dowel pin:</a:t>
            </a:r>
          </a:p>
          <a:p>
            <a:r>
              <a:rPr lang="en-US" sz="1600"/>
              <a:t>sides are removed so that the</a:t>
            </a:r>
          </a:p>
          <a:p>
            <a:r>
              <a:rPr lang="en-US" sz="1600"/>
              <a:t>pin effectively is a one-dim.</a:t>
            </a:r>
          </a:p>
          <a:p>
            <a:r>
              <a:rPr lang="en-US" sz="1600"/>
              <a:t>constraint rather than 2-d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Diamond Pin Idea</a:t>
            </a:r>
          </a:p>
        </p:txBody>
      </p:sp>
      <p:sp>
        <p:nvSpPr>
          <p:cNvPr id="104454" name="Rectangle 4"/>
          <p:cNvSpPr>
            <a:spLocks noChangeArrowheads="1"/>
          </p:cNvSpPr>
          <p:nvPr/>
        </p:nvSpPr>
        <p:spPr bwMode="auto">
          <a:xfrm>
            <a:off x="304800" y="1371600"/>
            <a:ext cx="2362200" cy="1447800"/>
          </a:xfrm>
          <a:prstGeom prst="rect">
            <a:avLst/>
          </a:prstGeom>
          <a:solidFill>
            <a:srgbClr val="EAEB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5" name="Oval 5"/>
          <p:cNvSpPr>
            <a:spLocks noChangeArrowheads="1"/>
          </p:cNvSpPr>
          <p:nvPr/>
        </p:nvSpPr>
        <p:spPr bwMode="auto">
          <a:xfrm>
            <a:off x="457200" y="1524000"/>
            <a:ext cx="304800" cy="304800"/>
          </a:xfrm>
          <a:prstGeom prst="ellipse">
            <a:avLst/>
          </a:prstGeom>
          <a:solidFill>
            <a:srgbClr val="FFFB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6" name="Oval 6"/>
          <p:cNvSpPr>
            <a:spLocks noChangeArrowheads="1"/>
          </p:cNvSpPr>
          <p:nvPr/>
        </p:nvSpPr>
        <p:spPr bwMode="auto">
          <a:xfrm>
            <a:off x="2209800" y="2362200"/>
            <a:ext cx="304800" cy="304800"/>
          </a:xfrm>
          <a:prstGeom prst="ellipse">
            <a:avLst/>
          </a:prstGeom>
          <a:solidFill>
            <a:srgbClr val="FFFB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7" name="Rectangle 11"/>
          <p:cNvSpPr>
            <a:spLocks noChangeArrowheads="1"/>
          </p:cNvSpPr>
          <p:nvPr/>
        </p:nvSpPr>
        <p:spPr bwMode="auto">
          <a:xfrm>
            <a:off x="3200400" y="1371600"/>
            <a:ext cx="2362200" cy="1447800"/>
          </a:xfrm>
          <a:prstGeom prst="rect">
            <a:avLst/>
          </a:prstGeom>
          <a:solidFill>
            <a:srgbClr val="EAEB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8" name="Oval 12"/>
          <p:cNvSpPr>
            <a:spLocks noChangeArrowheads="1"/>
          </p:cNvSpPr>
          <p:nvPr/>
        </p:nvSpPr>
        <p:spPr bwMode="auto">
          <a:xfrm>
            <a:off x="3352800" y="1524000"/>
            <a:ext cx="304800" cy="304800"/>
          </a:xfrm>
          <a:prstGeom prst="ellipse">
            <a:avLst/>
          </a:prstGeom>
          <a:solidFill>
            <a:srgbClr val="FFFB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9" name="Oval 13"/>
          <p:cNvSpPr>
            <a:spLocks noChangeArrowheads="1"/>
          </p:cNvSpPr>
          <p:nvPr/>
        </p:nvSpPr>
        <p:spPr bwMode="auto">
          <a:xfrm>
            <a:off x="5105400" y="2362200"/>
            <a:ext cx="304800" cy="304800"/>
          </a:xfrm>
          <a:prstGeom prst="ellipse">
            <a:avLst/>
          </a:prstGeom>
          <a:solidFill>
            <a:srgbClr val="FFFB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0" name="Rectangle 15"/>
          <p:cNvSpPr>
            <a:spLocks noChangeArrowheads="1"/>
          </p:cNvSpPr>
          <p:nvPr/>
        </p:nvSpPr>
        <p:spPr bwMode="auto">
          <a:xfrm>
            <a:off x="6172200" y="1371600"/>
            <a:ext cx="2362200" cy="1447800"/>
          </a:xfrm>
          <a:prstGeom prst="rect">
            <a:avLst/>
          </a:prstGeom>
          <a:solidFill>
            <a:srgbClr val="EAEB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1" name="Oval 16"/>
          <p:cNvSpPr>
            <a:spLocks noChangeArrowheads="1"/>
          </p:cNvSpPr>
          <p:nvPr/>
        </p:nvSpPr>
        <p:spPr bwMode="auto">
          <a:xfrm>
            <a:off x="6324600" y="1524000"/>
            <a:ext cx="304800" cy="304800"/>
          </a:xfrm>
          <a:prstGeom prst="ellipse">
            <a:avLst/>
          </a:prstGeom>
          <a:solidFill>
            <a:srgbClr val="FFFB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2" name="Oval 17"/>
          <p:cNvSpPr>
            <a:spLocks noChangeArrowheads="1"/>
          </p:cNvSpPr>
          <p:nvPr/>
        </p:nvSpPr>
        <p:spPr bwMode="auto">
          <a:xfrm>
            <a:off x="8077200" y="2362200"/>
            <a:ext cx="304800" cy="304800"/>
          </a:xfrm>
          <a:prstGeom prst="ellipse">
            <a:avLst/>
          </a:prstGeom>
          <a:solidFill>
            <a:srgbClr val="FFFB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3" name="Oval 20"/>
          <p:cNvSpPr>
            <a:spLocks noChangeArrowheads="1"/>
          </p:cNvSpPr>
          <p:nvPr/>
        </p:nvSpPr>
        <p:spPr bwMode="auto">
          <a:xfrm>
            <a:off x="457200" y="3124200"/>
            <a:ext cx="304800" cy="304800"/>
          </a:xfrm>
          <a:prstGeom prst="ellipse">
            <a:avLst/>
          </a:prstGeom>
          <a:solidFill>
            <a:srgbClr val="BDBDB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4" name="Oval 21"/>
          <p:cNvSpPr>
            <a:spLocks noChangeArrowheads="1"/>
          </p:cNvSpPr>
          <p:nvPr/>
        </p:nvSpPr>
        <p:spPr bwMode="auto">
          <a:xfrm>
            <a:off x="2209800" y="3962400"/>
            <a:ext cx="304800" cy="304800"/>
          </a:xfrm>
          <a:prstGeom prst="ellipse">
            <a:avLst/>
          </a:prstGeom>
          <a:solidFill>
            <a:srgbClr val="BDBDB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04800" y="4572000"/>
            <a:ext cx="2362200" cy="1447800"/>
            <a:chOff x="672" y="816"/>
            <a:chExt cx="1488" cy="912"/>
          </a:xfrm>
        </p:grpSpPr>
        <p:sp>
          <p:nvSpPr>
            <p:cNvPr id="104497" name="Rectangle 23"/>
            <p:cNvSpPr>
              <a:spLocks noChangeArrowheads="1"/>
            </p:cNvSpPr>
            <p:nvPr/>
          </p:nvSpPr>
          <p:spPr bwMode="auto">
            <a:xfrm>
              <a:off x="672" y="816"/>
              <a:ext cx="1488" cy="912"/>
            </a:xfrm>
            <a:prstGeom prst="rect">
              <a:avLst/>
            </a:prstGeom>
            <a:solidFill>
              <a:srgbClr val="EAEB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98" name="Oval 24"/>
            <p:cNvSpPr>
              <a:spLocks noChangeArrowheads="1"/>
            </p:cNvSpPr>
            <p:nvPr/>
          </p:nvSpPr>
          <p:spPr bwMode="auto">
            <a:xfrm>
              <a:off x="768" y="912"/>
              <a:ext cx="192" cy="192"/>
            </a:xfrm>
            <a:prstGeom prst="ellipse">
              <a:avLst/>
            </a:prstGeom>
            <a:solidFill>
              <a:srgbClr val="EAEBE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99" name="Oval 25"/>
            <p:cNvSpPr>
              <a:spLocks noChangeArrowheads="1"/>
            </p:cNvSpPr>
            <p:nvPr/>
          </p:nvSpPr>
          <p:spPr bwMode="auto">
            <a:xfrm>
              <a:off x="1872" y="1440"/>
              <a:ext cx="192" cy="192"/>
            </a:xfrm>
            <a:prstGeom prst="ellipse">
              <a:avLst/>
            </a:prstGeom>
            <a:solidFill>
              <a:srgbClr val="EAEBE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466" name="Oval 28"/>
          <p:cNvSpPr>
            <a:spLocks noChangeArrowheads="1"/>
          </p:cNvSpPr>
          <p:nvPr/>
        </p:nvSpPr>
        <p:spPr bwMode="auto">
          <a:xfrm>
            <a:off x="3352800" y="3124200"/>
            <a:ext cx="304800" cy="304800"/>
          </a:xfrm>
          <a:prstGeom prst="ellipse">
            <a:avLst/>
          </a:prstGeom>
          <a:solidFill>
            <a:srgbClr val="BDBDB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7" name="Oval 29"/>
          <p:cNvSpPr>
            <a:spLocks noChangeArrowheads="1"/>
          </p:cNvSpPr>
          <p:nvPr/>
        </p:nvSpPr>
        <p:spPr bwMode="auto">
          <a:xfrm>
            <a:off x="5029200" y="3962400"/>
            <a:ext cx="304800" cy="304800"/>
          </a:xfrm>
          <a:prstGeom prst="ellipse">
            <a:avLst/>
          </a:prstGeom>
          <a:solidFill>
            <a:srgbClr val="BDBDB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8" name="Rectangle 31"/>
          <p:cNvSpPr>
            <a:spLocks noChangeArrowheads="1"/>
          </p:cNvSpPr>
          <p:nvPr/>
        </p:nvSpPr>
        <p:spPr bwMode="auto">
          <a:xfrm>
            <a:off x="3200400" y="4572000"/>
            <a:ext cx="2362200" cy="1447800"/>
          </a:xfrm>
          <a:prstGeom prst="rect">
            <a:avLst/>
          </a:prstGeom>
          <a:solidFill>
            <a:srgbClr val="EAEB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9" name="Oval 32"/>
          <p:cNvSpPr>
            <a:spLocks noChangeArrowheads="1"/>
          </p:cNvSpPr>
          <p:nvPr/>
        </p:nvSpPr>
        <p:spPr bwMode="auto">
          <a:xfrm>
            <a:off x="3352800" y="4724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0" name="Oval 36"/>
          <p:cNvSpPr>
            <a:spLocks noChangeArrowheads="1"/>
          </p:cNvSpPr>
          <p:nvPr/>
        </p:nvSpPr>
        <p:spPr bwMode="auto">
          <a:xfrm>
            <a:off x="6324600" y="3124200"/>
            <a:ext cx="304800" cy="304800"/>
          </a:xfrm>
          <a:prstGeom prst="ellipse">
            <a:avLst/>
          </a:prstGeom>
          <a:solidFill>
            <a:srgbClr val="BDBDB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1" name="Rectangle 39"/>
          <p:cNvSpPr>
            <a:spLocks noChangeArrowheads="1"/>
          </p:cNvSpPr>
          <p:nvPr/>
        </p:nvSpPr>
        <p:spPr bwMode="auto">
          <a:xfrm>
            <a:off x="6172200" y="4572000"/>
            <a:ext cx="2362200" cy="1447800"/>
          </a:xfrm>
          <a:prstGeom prst="rect">
            <a:avLst/>
          </a:prstGeom>
          <a:solidFill>
            <a:srgbClr val="EAEB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2" name="Oval 40"/>
          <p:cNvSpPr>
            <a:spLocks noChangeArrowheads="1"/>
          </p:cNvSpPr>
          <p:nvPr/>
        </p:nvSpPr>
        <p:spPr bwMode="auto">
          <a:xfrm>
            <a:off x="6324600" y="4724400"/>
            <a:ext cx="304800" cy="304800"/>
          </a:xfrm>
          <a:prstGeom prst="ellipse">
            <a:avLst/>
          </a:prstGeom>
          <a:solidFill>
            <a:srgbClr val="EAE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3" name="Oval 41"/>
          <p:cNvSpPr>
            <a:spLocks noChangeArrowheads="1"/>
          </p:cNvSpPr>
          <p:nvPr/>
        </p:nvSpPr>
        <p:spPr bwMode="auto">
          <a:xfrm>
            <a:off x="8077200" y="5562600"/>
            <a:ext cx="304800" cy="304800"/>
          </a:xfrm>
          <a:prstGeom prst="ellipse">
            <a:avLst/>
          </a:prstGeom>
          <a:solidFill>
            <a:srgbClr val="FFFB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4" name="Oval 42"/>
          <p:cNvSpPr>
            <a:spLocks noChangeArrowheads="1"/>
          </p:cNvSpPr>
          <p:nvPr/>
        </p:nvSpPr>
        <p:spPr bwMode="auto">
          <a:xfrm>
            <a:off x="3352800" y="4724400"/>
            <a:ext cx="304800" cy="304800"/>
          </a:xfrm>
          <a:prstGeom prst="ellipse">
            <a:avLst/>
          </a:prstGeom>
          <a:solidFill>
            <a:srgbClr val="BDBDB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5" name="Oval 43"/>
          <p:cNvSpPr>
            <a:spLocks noChangeArrowheads="1"/>
          </p:cNvSpPr>
          <p:nvPr/>
        </p:nvSpPr>
        <p:spPr bwMode="auto">
          <a:xfrm>
            <a:off x="457200" y="4724400"/>
            <a:ext cx="304800" cy="304800"/>
          </a:xfrm>
          <a:prstGeom prst="ellipse">
            <a:avLst/>
          </a:prstGeom>
          <a:solidFill>
            <a:srgbClr val="BDBDB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6" name="Oval 44"/>
          <p:cNvSpPr>
            <a:spLocks noChangeArrowheads="1"/>
          </p:cNvSpPr>
          <p:nvPr/>
        </p:nvSpPr>
        <p:spPr bwMode="auto">
          <a:xfrm>
            <a:off x="2209800" y="5562600"/>
            <a:ext cx="304800" cy="304800"/>
          </a:xfrm>
          <a:prstGeom prst="ellipse">
            <a:avLst/>
          </a:prstGeom>
          <a:solidFill>
            <a:srgbClr val="BDBDB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7" name="Freeform 59"/>
          <p:cNvSpPr>
            <a:spLocks/>
          </p:cNvSpPr>
          <p:nvPr/>
        </p:nvSpPr>
        <p:spPr bwMode="auto">
          <a:xfrm rot="1345177">
            <a:off x="8128000" y="3957638"/>
            <a:ext cx="206375" cy="307975"/>
          </a:xfrm>
          <a:custGeom>
            <a:avLst/>
            <a:gdLst>
              <a:gd name="T0" fmla="*/ 65524063 w 130"/>
              <a:gd name="T1" fmla="*/ 471270013 h 194"/>
              <a:gd name="T2" fmla="*/ 126007813 w 130"/>
              <a:gd name="T3" fmla="*/ 486390950 h 194"/>
              <a:gd name="T4" fmla="*/ 186491563 w 130"/>
              <a:gd name="T5" fmla="*/ 486390950 h 194"/>
              <a:gd name="T6" fmla="*/ 231854375 w 130"/>
              <a:gd name="T7" fmla="*/ 476310325 h 194"/>
              <a:gd name="T8" fmla="*/ 257055938 w 130"/>
              <a:gd name="T9" fmla="*/ 451108763 h 194"/>
              <a:gd name="T10" fmla="*/ 327620313 w 130"/>
              <a:gd name="T11" fmla="*/ 249496263 h 194"/>
              <a:gd name="T12" fmla="*/ 257055938 w 130"/>
              <a:gd name="T13" fmla="*/ 57964388 h 194"/>
              <a:gd name="T14" fmla="*/ 246975313 w 130"/>
              <a:gd name="T15" fmla="*/ 27722513 h 194"/>
              <a:gd name="T16" fmla="*/ 196572188 w 130"/>
              <a:gd name="T17" fmla="*/ 7561263 h 194"/>
              <a:gd name="T18" fmla="*/ 161290000 w 130"/>
              <a:gd name="T19" fmla="*/ 7561263 h 194"/>
              <a:gd name="T20" fmla="*/ 95765938 w 130"/>
              <a:gd name="T21" fmla="*/ 12601575 h 194"/>
              <a:gd name="T22" fmla="*/ 70564375 w 130"/>
              <a:gd name="T23" fmla="*/ 37803138 h 194"/>
              <a:gd name="T24" fmla="*/ 5040313 w 130"/>
              <a:gd name="T25" fmla="*/ 249496263 h 194"/>
              <a:gd name="T26" fmla="*/ 45362813 w 130"/>
              <a:gd name="T27" fmla="*/ 425907200 h 194"/>
              <a:gd name="T28" fmla="*/ 65524063 w 130"/>
              <a:gd name="T29" fmla="*/ 471270013 h 19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30"/>
              <a:gd name="T46" fmla="*/ 0 h 194"/>
              <a:gd name="T47" fmla="*/ 130 w 130"/>
              <a:gd name="T48" fmla="*/ 194 h 19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30" h="194">
                <a:moveTo>
                  <a:pt x="26" y="187"/>
                </a:moveTo>
                <a:cubicBezTo>
                  <a:pt x="31" y="191"/>
                  <a:pt x="42" y="192"/>
                  <a:pt x="50" y="193"/>
                </a:cubicBezTo>
                <a:cubicBezTo>
                  <a:pt x="58" y="194"/>
                  <a:pt x="67" y="194"/>
                  <a:pt x="74" y="193"/>
                </a:cubicBezTo>
                <a:cubicBezTo>
                  <a:pt x="81" y="192"/>
                  <a:pt x="87" y="191"/>
                  <a:pt x="92" y="189"/>
                </a:cubicBezTo>
                <a:cubicBezTo>
                  <a:pt x="97" y="187"/>
                  <a:pt x="96" y="194"/>
                  <a:pt x="102" y="179"/>
                </a:cubicBezTo>
                <a:cubicBezTo>
                  <a:pt x="108" y="164"/>
                  <a:pt x="130" y="125"/>
                  <a:pt x="130" y="99"/>
                </a:cubicBezTo>
                <a:cubicBezTo>
                  <a:pt x="130" y="73"/>
                  <a:pt x="107" y="38"/>
                  <a:pt x="102" y="23"/>
                </a:cubicBezTo>
                <a:cubicBezTo>
                  <a:pt x="97" y="8"/>
                  <a:pt x="102" y="14"/>
                  <a:pt x="98" y="11"/>
                </a:cubicBezTo>
                <a:cubicBezTo>
                  <a:pt x="94" y="8"/>
                  <a:pt x="84" y="4"/>
                  <a:pt x="78" y="3"/>
                </a:cubicBezTo>
                <a:cubicBezTo>
                  <a:pt x="72" y="2"/>
                  <a:pt x="71" y="3"/>
                  <a:pt x="64" y="3"/>
                </a:cubicBezTo>
                <a:cubicBezTo>
                  <a:pt x="57" y="3"/>
                  <a:pt x="44" y="3"/>
                  <a:pt x="38" y="5"/>
                </a:cubicBezTo>
                <a:cubicBezTo>
                  <a:pt x="32" y="7"/>
                  <a:pt x="34" y="0"/>
                  <a:pt x="28" y="15"/>
                </a:cubicBezTo>
                <a:cubicBezTo>
                  <a:pt x="22" y="30"/>
                  <a:pt x="4" y="73"/>
                  <a:pt x="2" y="99"/>
                </a:cubicBezTo>
                <a:cubicBezTo>
                  <a:pt x="0" y="125"/>
                  <a:pt x="14" y="156"/>
                  <a:pt x="18" y="169"/>
                </a:cubicBezTo>
                <a:cubicBezTo>
                  <a:pt x="22" y="182"/>
                  <a:pt x="21" y="183"/>
                  <a:pt x="26" y="187"/>
                </a:cubicBezTo>
                <a:close/>
              </a:path>
            </a:pathLst>
          </a:custGeom>
          <a:solidFill>
            <a:srgbClr val="BDBDB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8" name="Freeform 60"/>
          <p:cNvSpPr>
            <a:spLocks/>
          </p:cNvSpPr>
          <p:nvPr/>
        </p:nvSpPr>
        <p:spPr bwMode="auto">
          <a:xfrm rot="1345177">
            <a:off x="8134350" y="5559425"/>
            <a:ext cx="206375" cy="307975"/>
          </a:xfrm>
          <a:custGeom>
            <a:avLst/>
            <a:gdLst>
              <a:gd name="T0" fmla="*/ 65524063 w 130"/>
              <a:gd name="T1" fmla="*/ 471270013 h 194"/>
              <a:gd name="T2" fmla="*/ 126007813 w 130"/>
              <a:gd name="T3" fmla="*/ 486390950 h 194"/>
              <a:gd name="T4" fmla="*/ 186491563 w 130"/>
              <a:gd name="T5" fmla="*/ 486390950 h 194"/>
              <a:gd name="T6" fmla="*/ 231854375 w 130"/>
              <a:gd name="T7" fmla="*/ 476310325 h 194"/>
              <a:gd name="T8" fmla="*/ 257055938 w 130"/>
              <a:gd name="T9" fmla="*/ 451108763 h 194"/>
              <a:gd name="T10" fmla="*/ 327620313 w 130"/>
              <a:gd name="T11" fmla="*/ 249496263 h 194"/>
              <a:gd name="T12" fmla="*/ 257055938 w 130"/>
              <a:gd name="T13" fmla="*/ 57964388 h 194"/>
              <a:gd name="T14" fmla="*/ 246975313 w 130"/>
              <a:gd name="T15" fmla="*/ 27722513 h 194"/>
              <a:gd name="T16" fmla="*/ 196572188 w 130"/>
              <a:gd name="T17" fmla="*/ 7561263 h 194"/>
              <a:gd name="T18" fmla="*/ 161290000 w 130"/>
              <a:gd name="T19" fmla="*/ 7561263 h 194"/>
              <a:gd name="T20" fmla="*/ 95765938 w 130"/>
              <a:gd name="T21" fmla="*/ 12601575 h 194"/>
              <a:gd name="T22" fmla="*/ 70564375 w 130"/>
              <a:gd name="T23" fmla="*/ 37803138 h 194"/>
              <a:gd name="T24" fmla="*/ 5040313 w 130"/>
              <a:gd name="T25" fmla="*/ 249496263 h 194"/>
              <a:gd name="T26" fmla="*/ 45362813 w 130"/>
              <a:gd name="T27" fmla="*/ 425907200 h 194"/>
              <a:gd name="T28" fmla="*/ 65524063 w 130"/>
              <a:gd name="T29" fmla="*/ 471270013 h 19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30"/>
              <a:gd name="T46" fmla="*/ 0 h 194"/>
              <a:gd name="T47" fmla="*/ 130 w 130"/>
              <a:gd name="T48" fmla="*/ 194 h 19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30" h="194">
                <a:moveTo>
                  <a:pt x="26" y="187"/>
                </a:moveTo>
                <a:cubicBezTo>
                  <a:pt x="31" y="191"/>
                  <a:pt x="42" y="192"/>
                  <a:pt x="50" y="193"/>
                </a:cubicBezTo>
                <a:cubicBezTo>
                  <a:pt x="58" y="194"/>
                  <a:pt x="67" y="194"/>
                  <a:pt x="74" y="193"/>
                </a:cubicBezTo>
                <a:cubicBezTo>
                  <a:pt x="81" y="192"/>
                  <a:pt x="87" y="191"/>
                  <a:pt x="92" y="189"/>
                </a:cubicBezTo>
                <a:cubicBezTo>
                  <a:pt x="97" y="187"/>
                  <a:pt x="96" y="194"/>
                  <a:pt x="102" y="179"/>
                </a:cubicBezTo>
                <a:cubicBezTo>
                  <a:pt x="108" y="164"/>
                  <a:pt x="130" y="125"/>
                  <a:pt x="130" y="99"/>
                </a:cubicBezTo>
                <a:cubicBezTo>
                  <a:pt x="130" y="73"/>
                  <a:pt x="107" y="38"/>
                  <a:pt x="102" y="23"/>
                </a:cubicBezTo>
                <a:cubicBezTo>
                  <a:pt x="97" y="8"/>
                  <a:pt x="102" y="14"/>
                  <a:pt x="98" y="11"/>
                </a:cubicBezTo>
                <a:cubicBezTo>
                  <a:pt x="94" y="8"/>
                  <a:pt x="84" y="4"/>
                  <a:pt x="78" y="3"/>
                </a:cubicBezTo>
                <a:cubicBezTo>
                  <a:pt x="72" y="2"/>
                  <a:pt x="71" y="3"/>
                  <a:pt x="64" y="3"/>
                </a:cubicBezTo>
                <a:cubicBezTo>
                  <a:pt x="57" y="3"/>
                  <a:pt x="44" y="3"/>
                  <a:pt x="38" y="5"/>
                </a:cubicBezTo>
                <a:cubicBezTo>
                  <a:pt x="32" y="7"/>
                  <a:pt x="34" y="0"/>
                  <a:pt x="28" y="15"/>
                </a:cubicBezTo>
                <a:cubicBezTo>
                  <a:pt x="22" y="30"/>
                  <a:pt x="4" y="73"/>
                  <a:pt x="2" y="99"/>
                </a:cubicBezTo>
                <a:cubicBezTo>
                  <a:pt x="0" y="125"/>
                  <a:pt x="14" y="156"/>
                  <a:pt x="18" y="169"/>
                </a:cubicBezTo>
                <a:cubicBezTo>
                  <a:pt x="22" y="182"/>
                  <a:pt x="21" y="183"/>
                  <a:pt x="26" y="187"/>
                </a:cubicBezTo>
                <a:close/>
              </a:path>
            </a:pathLst>
          </a:custGeom>
          <a:solidFill>
            <a:srgbClr val="BDBDB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9" name="Oval 33"/>
          <p:cNvSpPr>
            <a:spLocks noChangeArrowheads="1"/>
          </p:cNvSpPr>
          <p:nvPr/>
        </p:nvSpPr>
        <p:spPr bwMode="auto">
          <a:xfrm>
            <a:off x="5105400" y="5562600"/>
            <a:ext cx="304800" cy="304800"/>
          </a:xfrm>
          <a:prstGeom prst="ellipse">
            <a:avLst/>
          </a:prstGeom>
          <a:solidFill>
            <a:srgbClr val="FFFB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0" name="Freeform 62"/>
          <p:cNvSpPr>
            <a:spLocks/>
          </p:cNvSpPr>
          <p:nvPr/>
        </p:nvSpPr>
        <p:spPr bwMode="auto">
          <a:xfrm>
            <a:off x="5102225" y="5565775"/>
            <a:ext cx="230188" cy="296863"/>
          </a:xfrm>
          <a:custGeom>
            <a:avLst/>
            <a:gdLst>
              <a:gd name="T0" fmla="*/ 181451644 w 145"/>
              <a:gd name="T1" fmla="*/ 0 h 187"/>
              <a:gd name="T2" fmla="*/ 231854879 w 145"/>
              <a:gd name="T3" fmla="*/ 20161284 h 187"/>
              <a:gd name="T4" fmla="*/ 267137143 w 145"/>
              <a:gd name="T5" fmla="*/ 40322568 h 187"/>
              <a:gd name="T6" fmla="*/ 302419407 w 145"/>
              <a:gd name="T7" fmla="*/ 80645136 h 187"/>
              <a:gd name="T8" fmla="*/ 342741994 w 145"/>
              <a:gd name="T9" fmla="*/ 126008025 h 187"/>
              <a:gd name="T10" fmla="*/ 357862965 w 145"/>
              <a:gd name="T11" fmla="*/ 191532198 h 187"/>
              <a:gd name="T12" fmla="*/ 362903288 w 145"/>
              <a:gd name="T13" fmla="*/ 252016049 h 187"/>
              <a:gd name="T14" fmla="*/ 342741994 w 145"/>
              <a:gd name="T15" fmla="*/ 327620864 h 187"/>
              <a:gd name="T16" fmla="*/ 297379083 w 145"/>
              <a:gd name="T17" fmla="*/ 403225679 h 187"/>
              <a:gd name="T18" fmla="*/ 236895202 w 145"/>
              <a:gd name="T19" fmla="*/ 438507926 h 187"/>
              <a:gd name="T20" fmla="*/ 186491968 w 145"/>
              <a:gd name="T21" fmla="*/ 468749852 h 187"/>
              <a:gd name="T22" fmla="*/ 105846792 w 145"/>
              <a:gd name="T23" fmla="*/ 428427284 h 187"/>
              <a:gd name="T24" fmla="*/ 60483881 w 145"/>
              <a:gd name="T25" fmla="*/ 393145037 h 187"/>
              <a:gd name="T26" fmla="*/ 20161294 w 145"/>
              <a:gd name="T27" fmla="*/ 337701506 h 187"/>
              <a:gd name="T28" fmla="*/ 10080647 w 145"/>
              <a:gd name="T29" fmla="*/ 267137012 h 187"/>
              <a:gd name="T30" fmla="*/ 5040323 w 145"/>
              <a:gd name="T31" fmla="*/ 191532198 h 187"/>
              <a:gd name="T32" fmla="*/ 35282264 w 145"/>
              <a:gd name="T33" fmla="*/ 110887062 h 187"/>
              <a:gd name="T34" fmla="*/ 90725822 w 145"/>
              <a:gd name="T35" fmla="*/ 45362889 h 187"/>
              <a:gd name="T36" fmla="*/ 156250027 w 145"/>
              <a:gd name="T37" fmla="*/ 15120963 h 187"/>
              <a:gd name="T38" fmla="*/ 181451644 w 145"/>
              <a:gd name="T39" fmla="*/ 0 h 18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5"/>
              <a:gd name="T61" fmla="*/ 0 h 187"/>
              <a:gd name="T62" fmla="*/ 145 w 145"/>
              <a:gd name="T63" fmla="*/ 187 h 18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5" h="187">
                <a:moveTo>
                  <a:pt x="72" y="0"/>
                </a:moveTo>
                <a:cubicBezTo>
                  <a:pt x="77" y="0"/>
                  <a:pt x="86" y="5"/>
                  <a:pt x="92" y="8"/>
                </a:cubicBezTo>
                <a:cubicBezTo>
                  <a:pt x="98" y="11"/>
                  <a:pt x="101" y="12"/>
                  <a:pt x="106" y="16"/>
                </a:cubicBezTo>
                <a:cubicBezTo>
                  <a:pt x="111" y="20"/>
                  <a:pt x="115" y="26"/>
                  <a:pt x="120" y="32"/>
                </a:cubicBezTo>
                <a:cubicBezTo>
                  <a:pt x="125" y="38"/>
                  <a:pt x="132" y="43"/>
                  <a:pt x="136" y="50"/>
                </a:cubicBezTo>
                <a:cubicBezTo>
                  <a:pt x="140" y="57"/>
                  <a:pt x="141" y="68"/>
                  <a:pt x="142" y="76"/>
                </a:cubicBezTo>
                <a:cubicBezTo>
                  <a:pt x="143" y="84"/>
                  <a:pt x="145" y="91"/>
                  <a:pt x="144" y="100"/>
                </a:cubicBezTo>
                <a:cubicBezTo>
                  <a:pt x="143" y="109"/>
                  <a:pt x="140" y="120"/>
                  <a:pt x="136" y="130"/>
                </a:cubicBezTo>
                <a:cubicBezTo>
                  <a:pt x="132" y="140"/>
                  <a:pt x="125" y="153"/>
                  <a:pt x="118" y="160"/>
                </a:cubicBezTo>
                <a:cubicBezTo>
                  <a:pt x="111" y="167"/>
                  <a:pt x="101" y="170"/>
                  <a:pt x="94" y="174"/>
                </a:cubicBezTo>
                <a:cubicBezTo>
                  <a:pt x="87" y="178"/>
                  <a:pt x="83" y="187"/>
                  <a:pt x="74" y="186"/>
                </a:cubicBezTo>
                <a:cubicBezTo>
                  <a:pt x="65" y="185"/>
                  <a:pt x="50" y="175"/>
                  <a:pt x="42" y="170"/>
                </a:cubicBezTo>
                <a:cubicBezTo>
                  <a:pt x="34" y="165"/>
                  <a:pt x="30" y="162"/>
                  <a:pt x="24" y="156"/>
                </a:cubicBezTo>
                <a:cubicBezTo>
                  <a:pt x="18" y="150"/>
                  <a:pt x="11" y="142"/>
                  <a:pt x="8" y="134"/>
                </a:cubicBezTo>
                <a:cubicBezTo>
                  <a:pt x="5" y="126"/>
                  <a:pt x="5" y="116"/>
                  <a:pt x="4" y="106"/>
                </a:cubicBezTo>
                <a:cubicBezTo>
                  <a:pt x="3" y="96"/>
                  <a:pt x="0" y="86"/>
                  <a:pt x="2" y="76"/>
                </a:cubicBezTo>
                <a:cubicBezTo>
                  <a:pt x="4" y="66"/>
                  <a:pt x="8" y="54"/>
                  <a:pt x="14" y="44"/>
                </a:cubicBezTo>
                <a:cubicBezTo>
                  <a:pt x="20" y="34"/>
                  <a:pt x="28" y="24"/>
                  <a:pt x="36" y="18"/>
                </a:cubicBezTo>
                <a:cubicBezTo>
                  <a:pt x="44" y="12"/>
                  <a:pt x="55" y="9"/>
                  <a:pt x="62" y="6"/>
                </a:cubicBezTo>
                <a:cubicBezTo>
                  <a:pt x="69" y="3"/>
                  <a:pt x="67" y="0"/>
                  <a:pt x="72" y="0"/>
                </a:cubicBezTo>
                <a:close/>
              </a:path>
            </a:pathLst>
          </a:custGeom>
          <a:solidFill>
            <a:srgbClr val="BDBDB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1" name="Text Box 63"/>
          <p:cNvSpPr txBox="1">
            <a:spLocks noChangeArrowheads="1"/>
          </p:cNvSpPr>
          <p:nvPr/>
        </p:nvSpPr>
        <p:spPr bwMode="auto">
          <a:xfrm>
            <a:off x="685800" y="1905000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part with holes</a:t>
            </a:r>
          </a:p>
        </p:txBody>
      </p:sp>
      <p:sp>
        <p:nvSpPr>
          <p:cNvPr id="104482" name="Text Box 64"/>
          <p:cNvSpPr txBox="1">
            <a:spLocks noChangeArrowheads="1"/>
          </p:cNvSpPr>
          <p:nvPr/>
        </p:nvSpPr>
        <p:spPr bwMode="auto">
          <a:xfrm>
            <a:off x="3524250" y="1905000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part with holes</a:t>
            </a:r>
          </a:p>
        </p:txBody>
      </p:sp>
      <p:sp>
        <p:nvSpPr>
          <p:cNvPr id="104483" name="Text Box 65"/>
          <p:cNvSpPr txBox="1">
            <a:spLocks noChangeArrowheads="1"/>
          </p:cNvSpPr>
          <p:nvPr/>
        </p:nvSpPr>
        <p:spPr bwMode="auto">
          <a:xfrm>
            <a:off x="6572250" y="1905000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part with holes</a:t>
            </a:r>
          </a:p>
        </p:txBody>
      </p:sp>
      <p:sp>
        <p:nvSpPr>
          <p:cNvPr id="104484" name="Text Box 66"/>
          <p:cNvSpPr txBox="1">
            <a:spLocks noChangeArrowheads="1"/>
          </p:cNvSpPr>
          <p:nvPr/>
        </p:nvSpPr>
        <p:spPr bwMode="auto">
          <a:xfrm>
            <a:off x="609600" y="3505200"/>
            <a:ext cx="1684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two dowel pins</a:t>
            </a:r>
          </a:p>
        </p:txBody>
      </p:sp>
      <p:sp>
        <p:nvSpPr>
          <p:cNvPr id="104485" name="Text Box 67"/>
          <p:cNvSpPr txBox="1">
            <a:spLocks noChangeArrowheads="1"/>
          </p:cNvSpPr>
          <p:nvPr/>
        </p:nvSpPr>
        <p:spPr bwMode="auto">
          <a:xfrm>
            <a:off x="609600" y="5105400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perfect (lucky) fit</a:t>
            </a:r>
          </a:p>
        </p:txBody>
      </p:sp>
      <p:sp>
        <p:nvSpPr>
          <p:cNvPr id="104486" name="Text Box 68"/>
          <p:cNvSpPr txBox="1">
            <a:spLocks noChangeArrowheads="1"/>
          </p:cNvSpPr>
          <p:nvPr/>
        </p:nvSpPr>
        <p:spPr bwMode="auto">
          <a:xfrm>
            <a:off x="381000" y="6096000"/>
            <a:ext cx="2268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but over-constrained</a:t>
            </a:r>
          </a:p>
        </p:txBody>
      </p:sp>
      <p:sp>
        <p:nvSpPr>
          <p:cNvPr id="104487" name="Text Box 69"/>
          <p:cNvSpPr txBox="1">
            <a:spLocks noChangeArrowheads="1"/>
          </p:cNvSpPr>
          <p:nvPr/>
        </p:nvSpPr>
        <p:spPr bwMode="auto">
          <a:xfrm>
            <a:off x="3505200" y="3505200"/>
            <a:ext cx="1938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wrong separation</a:t>
            </a:r>
          </a:p>
        </p:txBody>
      </p:sp>
      <p:sp>
        <p:nvSpPr>
          <p:cNvPr id="104488" name="Text Box 70"/>
          <p:cNvSpPr txBox="1">
            <a:spLocks noChangeArrowheads="1"/>
          </p:cNvSpPr>
          <p:nvPr/>
        </p:nvSpPr>
        <p:spPr bwMode="auto">
          <a:xfrm>
            <a:off x="3733800" y="51054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does not fit</a:t>
            </a:r>
          </a:p>
        </p:txBody>
      </p:sp>
      <p:sp>
        <p:nvSpPr>
          <p:cNvPr id="104489" name="Text Box 71"/>
          <p:cNvSpPr txBox="1">
            <a:spLocks noChangeArrowheads="1"/>
          </p:cNvSpPr>
          <p:nvPr/>
        </p:nvSpPr>
        <p:spPr bwMode="auto">
          <a:xfrm>
            <a:off x="2882900" y="4235450"/>
            <a:ext cx="2984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thermal stress, machining error</a:t>
            </a:r>
          </a:p>
        </p:txBody>
      </p:sp>
      <p:sp>
        <p:nvSpPr>
          <p:cNvPr id="104490" name="Text Box 72"/>
          <p:cNvSpPr txBox="1">
            <a:spLocks noChangeArrowheads="1"/>
          </p:cNvSpPr>
          <p:nvPr/>
        </p:nvSpPr>
        <p:spPr bwMode="auto">
          <a:xfrm>
            <a:off x="6629400" y="3124200"/>
            <a:ext cx="1149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dowel pin</a:t>
            </a:r>
          </a:p>
        </p:txBody>
      </p:sp>
      <p:sp>
        <p:nvSpPr>
          <p:cNvPr id="104491" name="Text Box 73"/>
          <p:cNvSpPr txBox="1">
            <a:spLocks noChangeArrowheads="1"/>
          </p:cNvSpPr>
          <p:nvPr/>
        </p:nvSpPr>
        <p:spPr bwMode="auto">
          <a:xfrm>
            <a:off x="6646863" y="3886200"/>
            <a:ext cx="1430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diamond pin</a:t>
            </a:r>
          </a:p>
        </p:txBody>
      </p:sp>
      <p:sp>
        <p:nvSpPr>
          <p:cNvPr id="104492" name="Oval 74"/>
          <p:cNvSpPr>
            <a:spLocks noChangeArrowheads="1"/>
          </p:cNvSpPr>
          <p:nvPr/>
        </p:nvSpPr>
        <p:spPr bwMode="auto">
          <a:xfrm>
            <a:off x="6324600" y="4724400"/>
            <a:ext cx="304800" cy="304800"/>
          </a:xfrm>
          <a:prstGeom prst="ellipse">
            <a:avLst/>
          </a:prstGeom>
          <a:solidFill>
            <a:srgbClr val="BDBDB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93" name="Line 75"/>
          <p:cNvSpPr>
            <a:spLocks noChangeShapeType="1"/>
          </p:cNvSpPr>
          <p:nvPr/>
        </p:nvSpPr>
        <p:spPr bwMode="auto">
          <a:xfrm>
            <a:off x="6477000" y="4876800"/>
            <a:ext cx="1752600" cy="83820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94" name="Line 76"/>
          <p:cNvSpPr>
            <a:spLocks noChangeShapeType="1"/>
          </p:cNvSpPr>
          <p:nvPr/>
        </p:nvSpPr>
        <p:spPr bwMode="auto">
          <a:xfrm flipV="1">
            <a:off x="8001000" y="5257800"/>
            <a:ext cx="457200" cy="99060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95" name="Text Box 77"/>
          <p:cNvSpPr txBox="1">
            <a:spLocks noChangeArrowheads="1"/>
          </p:cNvSpPr>
          <p:nvPr/>
        </p:nvSpPr>
        <p:spPr bwMode="auto">
          <a:xfrm>
            <a:off x="5535613" y="6062663"/>
            <a:ext cx="2535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>
                <a:solidFill>
                  <a:schemeClr val="accent2"/>
                </a:solidFill>
              </a:rPr>
              <a:t>constrains </a:t>
            </a:r>
            <a:r>
              <a:rPr lang="en-US" sz="1800" i="1">
                <a:solidFill>
                  <a:schemeClr val="accent2"/>
                </a:solidFill>
              </a:rPr>
              <a:t>only</a:t>
            </a:r>
            <a:r>
              <a:rPr lang="en-US" sz="1800">
                <a:solidFill>
                  <a:schemeClr val="accent2"/>
                </a:solidFill>
              </a:rPr>
              <a:t> rotation</a:t>
            </a:r>
          </a:p>
        </p:txBody>
      </p:sp>
      <p:sp>
        <p:nvSpPr>
          <p:cNvPr id="104496" name="Text Box 78"/>
          <p:cNvSpPr txBox="1">
            <a:spLocks noChangeArrowheads="1"/>
          </p:cNvSpPr>
          <p:nvPr/>
        </p:nvSpPr>
        <p:spPr bwMode="auto">
          <a:xfrm>
            <a:off x="1905000" y="6521450"/>
            <a:ext cx="6216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diamond pin must be ground on grinder from dowel pin: cannot buy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64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65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3E082D-B355-0A4E-90CC-C95DE4AE87C2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45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Kinematic Summary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/>
              <a:t>Combining these techniques, a part that must be located precisely will:</a:t>
            </a:r>
          </a:p>
          <a:p>
            <a:pPr lvl="1" eaLnBrk="1" hangingPunct="1">
              <a:defRPr/>
            </a:pPr>
            <a:r>
              <a:rPr lang="en-US"/>
              <a:t>sit on three legs or pads</a:t>
            </a:r>
          </a:p>
          <a:p>
            <a:pPr lvl="1" eaLnBrk="1" hangingPunct="1">
              <a:defRPr/>
            </a:pPr>
            <a:r>
              <a:rPr lang="en-US"/>
              <a:t>be constrained within the plane by a dowel pin and a diamond pin</a:t>
            </a:r>
          </a:p>
          <a:p>
            <a:pPr eaLnBrk="1" hangingPunct="1">
              <a:defRPr/>
            </a:pPr>
            <a:r>
              <a:rPr lang="en-US"/>
              <a:t>Reflective optics will often sit on three pads</a:t>
            </a:r>
          </a:p>
          <a:p>
            <a:pPr lvl="1" eaLnBrk="1" hangingPunct="1">
              <a:defRPr/>
            </a:pPr>
            <a:r>
              <a:rPr lang="en-US"/>
              <a:t>when making the baseplate, can leave three bumps in appropriate places</a:t>
            </a:r>
          </a:p>
          <a:p>
            <a:pPr lvl="2" eaLnBrk="1" hangingPunct="1">
              <a:defRPr/>
            </a:pPr>
            <a:r>
              <a:rPr lang="en-US"/>
              <a:t>only have to be 0.010 high or so</a:t>
            </a:r>
          </a:p>
          <a:p>
            <a:pPr lvl="1" eaLnBrk="1" hangingPunct="1">
              <a:defRPr/>
            </a:pPr>
            <a:r>
              <a:rPr lang="en-US"/>
              <a:t>use delrin-tipped (plastic) spring plungers to gently push mirror against pads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85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085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622E61-600A-3547-AC14-7A6FAA10CF23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46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References and Assignment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For more on mechanics:</a:t>
            </a:r>
          </a:p>
          <a:p>
            <a:pPr lvl="1" eaLnBrk="1" hangingPunct="1"/>
            <a:r>
              <a:rPr lang="en-US" i="1" dirty="0"/>
              <a:t>Mechanics of Materials</a:t>
            </a:r>
            <a:r>
              <a:rPr lang="en-US" dirty="0"/>
              <a:t>, by </a:t>
            </a:r>
            <a:r>
              <a:rPr lang="en-US" dirty="0" err="1"/>
              <a:t>Gere</a:t>
            </a:r>
            <a:r>
              <a:rPr lang="en-US" dirty="0"/>
              <a:t> and Timoshenko</a:t>
            </a:r>
          </a:p>
          <a:p>
            <a:pPr eaLnBrk="1" hangingPunct="1"/>
            <a:r>
              <a:rPr lang="en-US" dirty="0"/>
              <a:t>For a boatload of stress/strain/deflection examples worked out:</a:t>
            </a:r>
          </a:p>
          <a:p>
            <a:pPr lvl="1" eaLnBrk="1" hangingPunct="1"/>
            <a:r>
              <a:rPr lang="en-US" i="1" dirty="0"/>
              <a:t>Roark’s Formulas for Stress and Strain</a:t>
            </a:r>
            <a:endParaRPr lang="en-US" i="1" dirty="0" smtClean="0"/>
          </a:p>
          <a:p>
            <a:pPr eaLnBrk="1" hangingPunct="1"/>
            <a:r>
              <a:rPr lang="en-US" dirty="0" smtClean="0"/>
              <a:t>Suggested reading </a:t>
            </a:r>
            <a:r>
              <a:rPr lang="en-US" dirty="0"/>
              <a:t>from</a:t>
            </a:r>
            <a:r>
              <a:rPr lang="en-US" dirty="0" smtClean="0"/>
              <a:t> reference text</a:t>
            </a:r>
            <a:r>
              <a:rPr lang="en-US" dirty="0"/>
              <a:t>:</a:t>
            </a:r>
          </a:p>
          <a:p>
            <a:pPr lvl="1" eaLnBrk="1" hangingPunct="1"/>
            <a:r>
              <a:rPr lang="en-US" dirty="0"/>
              <a:t>Section 1.5; 1.5.1 &amp; 1.5.5; 1.6, 1.6.1, 1.6.5, 1.6.6 (3</a:t>
            </a:r>
            <a:r>
              <a:rPr lang="en-US" baseline="30000" dirty="0"/>
              <a:t>rd</a:t>
            </a:r>
            <a:r>
              <a:rPr lang="en-US" dirty="0"/>
              <a:t> ed.)</a:t>
            </a:r>
          </a:p>
          <a:p>
            <a:pPr lvl="1" eaLnBrk="1" hangingPunct="1"/>
            <a:r>
              <a:rPr lang="en-US" dirty="0"/>
              <a:t>Section 1.2.3; 1.6.1; 1.7 (1.7.1, 1.7.5, 1.7.6) (4</a:t>
            </a:r>
            <a:r>
              <a:rPr lang="en-US" baseline="30000" dirty="0"/>
              <a:t>th</a:t>
            </a:r>
            <a:r>
              <a:rPr lang="en-US" dirty="0"/>
              <a:t> ed.)</a:t>
            </a:r>
          </a:p>
          <a:p>
            <a:pPr eaLnBrk="1" hangingPunct="1"/>
            <a:r>
              <a:rPr lang="en-US" dirty="0">
                <a:effectLst/>
              </a:rPr>
              <a:t>Additional reading on Phys239 </a:t>
            </a:r>
            <a:r>
              <a:rPr lang="en-US" dirty="0" smtClean="0">
                <a:effectLst/>
              </a:rPr>
              <a:t>website</a:t>
            </a:r>
          </a:p>
          <a:p>
            <a:pPr lvl="1" eaLnBrk="1" hangingPunct="1"/>
            <a:r>
              <a:rPr lang="en-US" sz="1600" dirty="0" smtClean="0">
                <a:hlinkClick r:id="rId3"/>
              </a:rPr>
              <a:t>https://tmurphy.physics.ucsd.edu/phys239/lectures/phys239_2016_lec12.pdf</a:t>
            </a:r>
            <a:endParaRPr lang="en-US" dirty="0" smtClean="0"/>
          </a:p>
          <a:p>
            <a:pPr lvl="1" eaLnBrk="1" hangingPunct="1"/>
            <a:r>
              <a:rPr lang="en-US" dirty="0"/>
              <a:t>very similar development to this lecture, with more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BC120C-643C-5940-95E2-CAE045F668BA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5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Specific Heat (heat capacity)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Expressed as </a:t>
            </a:r>
            <a:r>
              <a:rPr lang="en-US" sz="2000">
                <a:sym typeface="Symbol" charset="2"/>
              </a:rPr>
              <a:t>c</a:t>
            </a:r>
            <a:r>
              <a:rPr lang="en-US" sz="2000" baseline="-25000">
                <a:sym typeface="Symbol" charset="2"/>
              </a:rPr>
              <a:t>p</a:t>
            </a:r>
            <a:r>
              <a:rPr lang="en-US" sz="2000"/>
              <a:t> in J kg</a:t>
            </a:r>
            <a:r>
              <a:rPr lang="en-US" sz="2000" baseline="30000"/>
              <a:t>-1</a:t>
            </a:r>
            <a:r>
              <a:rPr lang="en-US" sz="2000"/>
              <a:t> K</a:t>
            </a:r>
            <a:r>
              <a:rPr lang="en-US" sz="2000" baseline="30000"/>
              <a:t>-1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energy stored = c</a:t>
            </a:r>
            <a:r>
              <a:rPr lang="en-US" sz="1800" baseline="-25000"/>
              <a:t>p</a:t>
            </a:r>
            <a:r>
              <a:rPr lang="en-US" sz="1800">
                <a:sym typeface="Symbol" charset="2"/>
              </a:rPr>
              <a:t>·</a:t>
            </a:r>
            <a:r>
              <a:rPr lang="en-US" sz="1800" i="1">
                <a:sym typeface="Symbol" charset="2"/>
              </a:rPr>
              <a:t>m</a:t>
            </a:r>
            <a:r>
              <a:rPr lang="en-US" sz="1800">
                <a:sym typeface="Symbol" charset="2"/>
              </a:rPr>
              <a:t>·</a:t>
            </a:r>
            <a:r>
              <a:rPr lang="en-US" sz="1800" i="1">
                <a:sym typeface="Symbol" charset="2"/>
              </a:rPr>
              <a:t>T</a:t>
            </a:r>
            <a:endParaRPr lang="en-US" sz="1800">
              <a:sym typeface="Symbol" charset="2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>
                <a:sym typeface="Symbol" charset="2"/>
              </a:rPr>
              <a:t>where </a:t>
            </a:r>
            <a:r>
              <a:rPr lang="en-US" sz="1600" i="1">
                <a:sym typeface="Symbol" charset="2"/>
              </a:rPr>
              <a:t>m</a:t>
            </a:r>
            <a:r>
              <a:rPr lang="en-US" sz="1600">
                <a:sym typeface="Symbol" charset="2"/>
              </a:rPr>
              <a:t> is mass and </a:t>
            </a:r>
            <a:r>
              <a:rPr lang="en-US" sz="1600" i="1">
                <a:sym typeface="Symbol" charset="2"/>
              </a:rPr>
              <a:t>T</a:t>
            </a:r>
            <a:r>
              <a:rPr lang="en-US" sz="1600">
                <a:sym typeface="Symbol" charset="2"/>
              </a:rPr>
              <a:t> is the temperature change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i="1">
              <a:sym typeface="Symbol" charset="2"/>
            </a:endParaRPr>
          </a:p>
        </p:txBody>
      </p:sp>
      <p:graphicFrame>
        <p:nvGraphicFramePr>
          <p:cNvPr id="74810" name="Group 58"/>
          <p:cNvGraphicFramePr>
            <a:graphicFrameLocks noGrp="1"/>
          </p:cNvGraphicFramePr>
          <p:nvPr/>
        </p:nvGraphicFramePr>
        <p:xfrm>
          <a:off x="609600" y="2209800"/>
          <a:ext cx="8001000" cy="2327276"/>
        </p:xfrm>
        <a:graphic>
          <a:graphicData uri="http://schemas.openxmlformats.org/drawingml/2006/table">
            <a:tbl>
              <a:tblPr/>
              <a:tblGrid>
                <a:gridCol w="3048000"/>
                <a:gridCol w="1752600"/>
                <a:gridCol w="3200400"/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Material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c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p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 (J kg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-1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 K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-1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comments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water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4184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powerhouse heat capacitor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alcohol (and most liquids)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wood, air, aluminum, plastic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most things!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brass, copper, steel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platinum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7D2B7D-689C-7341-93D9-9732184A944C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6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Coefficient of Thermal Expansion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Expressed as </a:t>
            </a:r>
            <a:r>
              <a:rPr lang="en-US" sz="2000">
                <a:sym typeface="Symbol" charset="2"/>
              </a:rPr>
              <a:t> = </a:t>
            </a:r>
            <a:r>
              <a:rPr lang="en-US" sz="2000" i="1">
                <a:sym typeface="Symbol" charset="2"/>
              </a:rPr>
              <a:t>L</a:t>
            </a:r>
            <a:r>
              <a:rPr lang="en-US" sz="2000">
                <a:sym typeface="Symbol" charset="2"/>
              </a:rPr>
              <a:t>/</a:t>
            </a:r>
            <a:r>
              <a:rPr lang="en-US" sz="2000" i="1">
                <a:sym typeface="Symbol" charset="2"/>
              </a:rPr>
              <a:t>L</a:t>
            </a:r>
            <a:r>
              <a:rPr lang="en-US" sz="2000">
                <a:sym typeface="Symbol" charset="2"/>
              </a:rPr>
              <a:t> per degree K</a:t>
            </a:r>
            <a:endParaRPr lang="en-US" sz="2000" baseline="3000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length contraction =  </a:t>
            </a:r>
            <a:r>
              <a:rPr lang="en-US" sz="1800">
                <a:sym typeface="Symbol" charset="2"/>
              </a:rPr>
              <a:t>·</a:t>
            </a:r>
            <a:r>
              <a:rPr lang="en-US" sz="1800" i="1">
                <a:sym typeface="Symbol" charset="2"/>
              </a:rPr>
              <a:t>T</a:t>
            </a:r>
            <a:r>
              <a:rPr lang="en-US" sz="1800">
                <a:sym typeface="Symbol" charset="2"/>
              </a:rPr>
              <a:t>·</a:t>
            </a:r>
            <a:r>
              <a:rPr lang="en-US" sz="1800" i="1">
                <a:sym typeface="Symbol" charset="2"/>
              </a:rPr>
              <a:t>L</a:t>
            </a:r>
            <a:r>
              <a:rPr lang="en-US" sz="1800">
                <a:sym typeface="Symbol" charset="2"/>
              </a:rPr>
              <a:t>,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>
                <a:sym typeface="Symbol" charset="2"/>
              </a:rPr>
              <a:t>where </a:t>
            </a:r>
            <a:r>
              <a:rPr lang="en-US" sz="1600" i="1">
                <a:sym typeface="Symbol" charset="2"/>
              </a:rPr>
              <a:t>T</a:t>
            </a:r>
            <a:r>
              <a:rPr lang="en-US" sz="1600">
                <a:sym typeface="Symbol" charset="2"/>
              </a:rPr>
              <a:t> is the temperature change, and </a:t>
            </a:r>
            <a:r>
              <a:rPr lang="en-US" sz="1600" i="1">
                <a:sym typeface="Symbol" charset="2"/>
              </a:rPr>
              <a:t>L</a:t>
            </a:r>
            <a:r>
              <a:rPr lang="en-US" sz="1600">
                <a:sym typeface="Symbol" charset="2"/>
              </a:rPr>
              <a:t> is length of material</a:t>
            </a:r>
          </a:p>
        </p:txBody>
      </p:sp>
      <p:graphicFrame>
        <p:nvGraphicFramePr>
          <p:cNvPr id="75840" name="Group 64"/>
          <p:cNvGraphicFramePr>
            <a:graphicFrameLocks noGrp="1"/>
          </p:cNvGraphicFramePr>
          <p:nvPr/>
        </p:nvGraphicFramePr>
        <p:xfrm>
          <a:off x="1066800" y="2209800"/>
          <a:ext cx="7543800" cy="3879852"/>
        </p:xfrm>
        <a:graphic>
          <a:graphicData uri="http://schemas.openxmlformats.org/drawingml/2006/table">
            <a:tbl>
              <a:tblPr/>
              <a:tblGrid>
                <a:gridCol w="2590800"/>
                <a:gridCol w="1752600"/>
                <a:gridCol w="3200400"/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Material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 (10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-6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 K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-1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comments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Most Plastics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~100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Aluminum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Copper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Steel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G-10 Fiberglass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Wood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Normal Glass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3–5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Invar (Nickel/Iron alloy)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best structural choice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Fused Silica Glass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88626A-4BDA-4947-9AD9-57CDBFC2F280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7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Density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Expressed as </a:t>
            </a:r>
            <a:r>
              <a:rPr lang="en-US" sz="2000">
                <a:sym typeface="Symbol" charset="2"/>
              </a:rPr>
              <a:t> = </a:t>
            </a:r>
            <a:r>
              <a:rPr lang="en-US" sz="2000" i="1">
                <a:sym typeface="Symbol" charset="2"/>
              </a:rPr>
              <a:t>m</a:t>
            </a:r>
            <a:r>
              <a:rPr lang="en-US" sz="2000">
                <a:sym typeface="Symbol" charset="2"/>
              </a:rPr>
              <a:t>/</a:t>
            </a:r>
            <a:r>
              <a:rPr lang="en-US" sz="2000" i="1">
                <a:sym typeface="Symbol" charset="2"/>
              </a:rPr>
              <a:t>V</a:t>
            </a:r>
            <a:r>
              <a:rPr lang="en-US" sz="2000">
                <a:sym typeface="Symbol" charset="2"/>
              </a:rPr>
              <a:t> in kg·m</a:t>
            </a:r>
            <a:r>
              <a:rPr lang="en-US" sz="2000" baseline="30000">
                <a:sym typeface="Symbol" charset="2"/>
              </a:rPr>
              <a:t>-3</a:t>
            </a:r>
            <a:endParaRPr lang="en-US" sz="2000">
              <a:sym typeface="Symbol" charset="2"/>
            </a:endParaRPr>
          </a:p>
        </p:txBody>
      </p:sp>
      <p:graphicFrame>
        <p:nvGraphicFramePr>
          <p:cNvPr id="76853" name="Group 53"/>
          <p:cNvGraphicFramePr>
            <a:graphicFrameLocks noGrp="1"/>
          </p:cNvGraphicFramePr>
          <p:nvPr/>
        </p:nvGraphicFramePr>
        <p:xfrm>
          <a:off x="1066800" y="2209800"/>
          <a:ext cx="7543800" cy="3878264"/>
        </p:xfrm>
        <a:graphic>
          <a:graphicData uri="http://schemas.openxmlformats.org/drawingml/2006/table">
            <a:tbl>
              <a:tblPr/>
              <a:tblGrid>
                <a:gridCol w="2590800"/>
                <a:gridCol w="1752600"/>
                <a:gridCol w="3200400"/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Material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 (kg m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-3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  <a:sym typeface="Symbol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comments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Platinum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21452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19320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tell this to Indiana Jones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11349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Copper, Brass, Steels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7500–9200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Aluminum Alloys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2700–2900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glass and aluminum v. similar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G-10 Fiberglass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Water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Air at STP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4EECD2-2C22-4D46-8040-5A3DFADE495F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8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Stress and Strain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Everything is a spring!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nothing is </a:t>
            </a:r>
            <a:r>
              <a:rPr lang="en-US" i="1"/>
              <a:t>infinitely</a:t>
            </a:r>
            <a:r>
              <a:rPr lang="en-US"/>
              <a:t> rigid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You know Hooke’s Law: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i="1"/>
              <a:t>F = k·</a:t>
            </a:r>
            <a:r>
              <a:rPr lang="en-US" i="1">
                <a:sym typeface="Symbol" charset="2"/>
              </a:rPr>
              <a:t>L</a:t>
            </a:r>
            <a:endParaRPr lang="en-US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where </a:t>
            </a:r>
            <a:r>
              <a:rPr lang="en-US" i="1"/>
              <a:t>k</a:t>
            </a:r>
            <a:r>
              <a:rPr lang="en-US"/>
              <a:t> is the spring constant (N/m), </a:t>
            </a:r>
            <a:r>
              <a:rPr lang="en-US" i="1">
                <a:sym typeface="Symbol" charset="2"/>
              </a:rPr>
              <a:t></a:t>
            </a:r>
            <a:r>
              <a:rPr lang="en-US" i="1"/>
              <a:t>L</a:t>
            </a:r>
            <a:r>
              <a:rPr lang="en-US"/>
              <a:t> is length change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ym typeface="Symbol" charset="2"/>
              </a:rPr>
              <a:t>for a given material, </a:t>
            </a:r>
            <a:r>
              <a:rPr lang="en-US" i="1">
                <a:sym typeface="Symbol" charset="2"/>
              </a:rPr>
              <a:t>k</a:t>
            </a:r>
            <a:r>
              <a:rPr lang="en-US">
                <a:sym typeface="Symbol" charset="2"/>
              </a:rPr>
              <a:t> should be proportional to </a:t>
            </a:r>
            <a:r>
              <a:rPr lang="en-US" i="1">
                <a:sym typeface="Symbol" charset="2"/>
              </a:rPr>
              <a:t>A/L</a:t>
            </a:r>
            <a:endParaRPr lang="en-US">
              <a:sym typeface="Symbol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sym typeface="Symbol" charset="2"/>
              </a:rPr>
              <a:t>say </a:t>
            </a:r>
            <a:r>
              <a:rPr lang="en-US" i="1">
                <a:sym typeface="Symbol" charset="2"/>
              </a:rPr>
              <a:t>k = E</a:t>
            </a:r>
            <a:r>
              <a:rPr lang="en-US" i="1"/>
              <a:t>·A/L</a:t>
            </a:r>
            <a:r>
              <a:rPr lang="en-US"/>
              <a:t>, where </a:t>
            </a:r>
            <a:r>
              <a:rPr lang="en-US" i="1"/>
              <a:t>E</a:t>
            </a:r>
            <a:r>
              <a:rPr lang="en-US"/>
              <a:t> is some elastic constant of the material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Now divide by cross-sectional area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i="1">
                <a:sym typeface="Symbol" charset="2"/>
              </a:rPr>
              <a:t>F/A =  = </a:t>
            </a:r>
            <a:r>
              <a:rPr lang="en-US" i="1"/>
              <a:t>k·</a:t>
            </a:r>
            <a:r>
              <a:rPr lang="en-US" i="1">
                <a:sym typeface="Symbol" charset="2"/>
              </a:rPr>
              <a:t></a:t>
            </a:r>
            <a:r>
              <a:rPr lang="en-US" i="1"/>
              <a:t>L/A =</a:t>
            </a:r>
            <a:r>
              <a:rPr lang="en-US" i="1">
                <a:sym typeface="Symbol" charset="2"/>
              </a:rPr>
              <a:t> E</a:t>
            </a:r>
            <a:r>
              <a:rPr lang="en-US" i="1"/>
              <a:t>·</a:t>
            </a:r>
            <a:r>
              <a:rPr lang="en-US" i="1">
                <a:sym typeface="Symbol" charset="2"/>
              </a:rPr>
              <a:t>	</a:t>
            </a:r>
            <a:r>
              <a:rPr lang="en-US" i="1">
                <a:solidFill>
                  <a:schemeClr val="hlink"/>
                </a:solidFill>
                <a:sym typeface="Symbol" charset="2"/>
              </a:rPr>
              <a:t>	 </a:t>
            </a:r>
            <a:r>
              <a:rPr lang="en-US" sz="2400" i="1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2"/>
              </a:rPr>
              <a:t></a:t>
            </a:r>
            <a:r>
              <a:rPr lang="en-US" sz="2400" i="1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=</a:t>
            </a:r>
            <a:r>
              <a:rPr lang="en-US" sz="2400" i="1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2"/>
              </a:rPr>
              <a:t> E</a:t>
            </a:r>
            <a:r>
              <a:rPr lang="en-US" sz="2400" i="1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·</a:t>
            </a:r>
            <a:r>
              <a:rPr lang="en-US" sz="2400" i="1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2"/>
              </a:rPr>
              <a:t></a:t>
            </a:r>
            <a:endParaRPr lang="en-US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where </a:t>
            </a:r>
            <a:r>
              <a:rPr lang="en-US" i="1">
                <a:sym typeface="Symbol" charset="2"/>
              </a:rPr>
              <a:t></a:t>
            </a:r>
            <a:r>
              <a:rPr lang="en-US"/>
              <a:t> is </a:t>
            </a:r>
            <a:r>
              <a:rPr lang="en-US" i="1">
                <a:sym typeface="Symbol" charset="2"/>
              </a:rPr>
              <a:t>L/L</a:t>
            </a:r>
            <a:r>
              <a:rPr lang="en-US">
                <a:sym typeface="Symbol" charset="2"/>
              </a:rPr>
              <a:t>: the fractional change in length</a:t>
            </a:r>
            <a:endParaRPr lang="en-US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This is the stress-strain law for materials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>
                <a:sym typeface="Symbol" charset="2"/>
              </a:rPr>
              <a:t></a:t>
            </a:r>
            <a:r>
              <a:rPr lang="en-US">
                <a:sym typeface="Symbol" charset="2"/>
              </a:rPr>
              <a:t> is the </a:t>
            </a:r>
            <a:r>
              <a:rPr lang="en-US" i="1">
                <a:sym typeface="Symbol" charset="2"/>
              </a:rPr>
              <a:t>stress</a:t>
            </a:r>
            <a:r>
              <a:rPr lang="en-US">
                <a:sym typeface="Symbol" charset="2"/>
              </a:rPr>
              <a:t>, and has units of pressure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>
                <a:sym typeface="Symbol" charset="2"/>
              </a:rPr>
              <a:t></a:t>
            </a:r>
            <a:r>
              <a:rPr lang="en-US">
                <a:sym typeface="Symbol" charset="2"/>
              </a:rPr>
              <a:t> is the </a:t>
            </a:r>
            <a:r>
              <a:rPr lang="en-US" i="1">
                <a:sym typeface="Symbol" charset="2"/>
              </a:rPr>
              <a:t>strain</a:t>
            </a:r>
            <a:r>
              <a:rPr lang="en-US">
                <a:sym typeface="Symbol" charset="2"/>
              </a:rPr>
              <a:t>, and is unitless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Lecture 3: Materials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27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t>UCSD Physics 122</a:t>
            </a:r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27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C74BC3-3C6C-4A48-96D9-37982284858F}" type="slidenum">
              <a:rPr lang="en-US" smtClean="0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9</a:t>
            </a:fld>
            <a:endParaRPr lang="en-US" smtClean="0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2773" name="Oval 8"/>
          <p:cNvSpPr>
            <a:spLocks noChangeArrowheads="1"/>
          </p:cNvSpPr>
          <p:nvPr/>
        </p:nvSpPr>
        <p:spPr bwMode="auto">
          <a:xfrm>
            <a:off x="7502525" y="2362200"/>
            <a:ext cx="533400" cy="914400"/>
          </a:xfrm>
          <a:prstGeom prst="ellipse">
            <a:avLst/>
          </a:prstGeom>
          <a:solidFill>
            <a:srgbClr val="EAE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Stress and Strain, Illustrated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46482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A bar of material, with a force </a:t>
            </a:r>
            <a:r>
              <a:rPr lang="en-US" sz="2000" i="1"/>
              <a:t>F</a:t>
            </a:r>
            <a:r>
              <a:rPr lang="en-US" sz="2000"/>
              <a:t> applied, will change its size by:</a:t>
            </a:r>
          </a:p>
          <a:p>
            <a:pPr lvl="1" eaLnBrk="1" hangingPunct="1">
              <a:buFontTx/>
              <a:buNone/>
              <a:defRPr/>
            </a:pPr>
            <a:r>
              <a:rPr lang="en-US" sz="1800" i="1">
                <a:sym typeface="Symbol" charset="2"/>
              </a:rPr>
              <a:t></a:t>
            </a:r>
            <a:r>
              <a:rPr lang="en-US" sz="1800" i="1"/>
              <a:t>L/L</a:t>
            </a:r>
            <a:r>
              <a:rPr lang="en-US" sz="1800"/>
              <a:t> = </a:t>
            </a:r>
            <a:r>
              <a:rPr lang="en-US" sz="1800" i="1">
                <a:sym typeface="Symbol" charset="2"/>
              </a:rPr>
              <a:t> = /E = F/AE</a:t>
            </a:r>
            <a:endParaRPr lang="en-US" sz="1800"/>
          </a:p>
          <a:p>
            <a:pPr eaLnBrk="1" hangingPunct="1">
              <a:defRPr/>
            </a:pPr>
            <a:r>
              <a:rPr lang="en-US" sz="2000"/>
              <a:t>Strain is a very useful number, being dimensionless</a:t>
            </a:r>
          </a:p>
          <a:p>
            <a:pPr eaLnBrk="1" hangingPunct="1">
              <a:defRPr/>
            </a:pPr>
            <a:r>
              <a:rPr lang="en-US" sz="2000"/>
              <a:t>Example: Standing on an aluminum rod:</a:t>
            </a:r>
          </a:p>
          <a:p>
            <a:pPr lvl="1" eaLnBrk="1" hangingPunct="1">
              <a:defRPr/>
            </a:pPr>
            <a:r>
              <a:rPr lang="en-US" sz="1800" i="1"/>
              <a:t>E</a:t>
            </a:r>
            <a:r>
              <a:rPr lang="en-US" sz="1800"/>
              <a:t> = 70</a:t>
            </a:r>
            <a:r>
              <a:rPr lang="en-US" sz="1800">
                <a:sym typeface="Symbol" charset="2"/>
              </a:rPr>
              <a:t>10</a:t>
            </a:r>
            <a:r>
              <a:rPr lang="en-US" sz="1800" baseline="30000">
                <a:sym typeface="Symbol" charset="2"/>
              </a:rPr>
              <a:t>9</a:t>
            </a:r>
            <a:r>
              <a:rPr lang="en-US" sz="1800">
                <a:sym typeface="Symbol" charset="2"/>
              </a:rPr>
              <a:t> N·m</a:t>
            </a:r>
            <a:r>
              <a:rPr lang="en-US" sz="1800" baseline="30000">
                <a:sym typeface="Symbol" charset="2"/>
              </a:rPr>
              <a:t>2</a:t>
            </a:r>
            <a:r>
              <a:rPr lang="en-US" sz="1800">
                <a:sym typeface="Symbol" charset="2"/>
              </a:rPr>
              <a:t> (Pa)</a:t>
            </a:r>
          </a:p>
          <a:p>
            <a:pPr lvl="1" eaLnBrk="1" hangingPunct="1">
              <a:defRPr/>
            </a:pPr>
            <a:r>
              <a:rPr lang="en-US" sz="1800">
                <a:sym typeface="Symbol" charset="2"/>
              </a:rPr>
              <a:t>say area is 1 cm</a:t>
            </a:r>
            <a:r>
              <a:rPr lang="en-US" sz="1800" baseline="30000">
                <a:sym typeface="Symbol" charset="2"/>
              </a:rPr>
              <a:t>2</a:t>
            </a:r>
            <a:r>
              <a:rPr lang="en-US" sz="1800">
                <a:sym typeface="Symbol" charset="2"/>
              </a:rPr>
              <a:t> = 0.0001 m</a:t>
            </a:r>
            <a:r>
              <a:rPr lang="en-US" sz="1800" baseline="30000">
                <a:sym typeface="Symbol" charset="2"/>
              </a:rPr>
              <a:t>2</a:t>
            </a:r>
            <a:endParaRPr lang="en-US" sz="1800">
              <a:sym typeface="Symbol" charset="2"/>
            </a:endParaRPr>
          </a:p>
          <a:p>
            <a:pPr lvl="1" eaLnBrk="1" hangingPunct="1">
              <a:defRPr/>
            </a:pPr>
            <a:r>
              <a:rPr lang="en-US" sz="1800">
                <a:sym typeface="Symbol" charset="2"/>
              </a:rPr>
              <a:t>say length is 1 m</a:t>
            </a:r>
          </a:p>
          <a:p>
            <a:pPr lvl="1" eaLnBrk="1" hangingPunct="1">
              <a:defRPr/>
            </a:pPr>
            <a:r>
              <a:rPr lang="en-US" sz="1800">
                <a:sym typeface="Symbol" charset="2"/>
              </a:rPr>
              <a:t>weight is 700 N</a:t>
            </a:r>
          </a:p>
          <a:p>
            <a:pPr lvl="1" eaLnBrk="1" hangingPunct="1">
              <a:defRPr/>
            </a:pPr>
            <a:r>
              <a:rPr lang="en-US" sz="1800" i="1">
                <a:sym typeface="Symbol" charset="2"/>
              </a:rPr>
              <a:t> = </a:t>
            </a:r>
            <a:r>
              <a:rPr lang="en-US" sz="1800">
                <a:sym typeface="Symbol" charset="2"/>
              </a:rPr>
              <a:t>710</a:t>
            </a:r>
            <a:r>
              <a:rPr lang="en-US" sz="1800" baseline="30000">
                <a:sym typeface="Symbol" charset="2"/>
              </a:rPr>
              <a:t>6</a:t>
            </a:r>
            <a:r>
              <a:rPr lang="en-US" sz="1800">
                <a:sym typeface="Symbol" charset="2"/>
              </a:rPr>
              <a:t> N/m</a:t>
            </a:r>
            <a:r>
              <a:rPr lang="en-US" sz="1800" baseline="30000">
                <a:sym typeface="Symbol" charset="2"/>
              </a:rPr>
              <a:t>2</a:t>
            </a:r>
            <a:endParaRPr lang="en-US" sz="1800">
              <a:sym typeface="Symbol" charset="2"/>
            </a:endParaRPr>
          </a:p>
          <a:p>
            <a:pPr lvl="1" eaLnBrk="1" hangingPunct="1">
              <a:defRPr/>
            </a:pPr>
            <a:r>
              <a:rPr lang="en-US" sz="1800" i="1">
                <a:sym typeface="Symbol" charset="2"/>
              </a:rPr>
              <a:t></a:t>
            </a:r>
            <a:r>
              <a:rPr lang="en-US" sz="1800">
                <a:sym typeface="Symbol" charset="2"/>
              </a:rPr>
              <a:t> = 10</a:t>
            </a:r>
            <a:r>
              <a:rPr lang="en-US" sz="1800" baseline="30000">
                <a:sym typeface="Symbol" charset="2"/>
              </a:rPr>
              <a:t>4</a:t>
            </a:r>
            <a:r>
              <a:rPr lang="en-US" sz="1800">
                <a:sym typeface="Symbol" charset="2"/>
              </a:rPr>
              <a:t>  </a:t>
            </a:r>
            <a:r>
              <a:rPr lang="en-US" sz="1800" i="1">
                <a:solidFill>
                  <a:schemeClr val="hlink"/>
                </a:solidFill>
                <a:sym typeface="Symbol" charset="2"/>
              </a:rPr>
              <a:t></a:t>
            </a:r>
            <a:r>
              <a:rPr lang="en-US" sz="1800" i="1">
                <a:solidFill>
                  <a:schemeClr val="hlink"/>
                </a:solidFill>
              </a:rPr>
              <a:t>L</a:t>
            </a:r>
            <a:r>
              <a:rPr lang="en-US" sz="1800">
                <a:solidFill>
                  <a:schemeClr val="hlink"/>
                </a:solidFill>
              </a:rPr>
              <a:t> = 100 </a:t>
            </a:r>
            <a:r>
              <a:rPr lang="en-US" sz="1800" i="1">
                <a:solidFill>
                  <a:schemeClr val="hlink"/>
                </a:solidFill>
                <a:sym typeface="Symbol" charset="2"/>
              </a:rPr>
              <a:t></a:t>
            </a:r>
            <a:r>
              <a:rPr lang="en-US" sz="1800">
                <a:solidFill>
                  <a:schemeClr val="hlink"/>
                </a:solidFill>
                <a:sym typeface="Symbol" charset="2"/>
              </a:rPr>
              <a:t>m</a:t>
            </a:r>
          </a:p>
          <a:p>
            <a:pPr lvl="1" eaLnBrk="1" hangingPunct="1">
              <a:defRPr/>
            </a:pPr>
            <a:r>
              <a:rPr lang="en-US" sz="1800">
                <a:sym typeface="Symbol" charset="2"/>
              </a:rPr>
              <a:t>compression is width of human hair </a:t>
            </a:r>
          </a:p>
        </p:txBody>
      </p:sp>
      <p:sp>
        <p:nvSpPr>
          <p:cNvPr id="32776" name="Rectangle 5"/>
          <p:cNvSpPr>
            <a:spLocks noChangeArrowheads="1"/>
          </p:cNvSpPr>
          <p:nvPr/>
        </p:nvSpPr>
        <p:spPr bwMode="auto">
          <a:xfrm>
            <a:off x="6096000" y="2362200"/>
            <a:ext cx="1676400" cy="914400"/>
          </a:xfrm>
          <a:prstGeom prst="rect">
            <a:avLst/>
          </a:prstGeom>
          <a:solidFill>
            <a:srgbClr val="EAEB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7" name="Oval 6"/>
          <p:cNvSpPr>
            <a:spLocks noChangeArrowheads="1"/>
          </p:cNvSpPr>
          <p:nvPr/>
        </p:nvSpPr>
        <p:spPr bwMode="auto">
          <a:xfrm>
            <a:off x="5791200" y="2362200"/>
            <a:ext cx="533400" cy="914400"/>
          </a:xfrm>
          <a:prstGeom prst="ellipse">
            <a:avLst/>
          </a:prstGeom>
          <a:solidFill>
            <a:srgbClr val="EAEB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8" name="Oval 7"/>
          <p:cNvSpPr>
            <a:spLocks noChangeArrowheads="1"/>
          </p:cNvSpPr>
          <p:nvPr/>
        </p:nvSpPr>
        <p:spPr bwMode="auto">
          <a:xfrm>
            <a:off x="7496175" y="2368550"/>
            <a:ext cx="533400" cy="901700"/>
          </a:xfrm>
          <a:prstGeom prst="ellipse">
            <a:avLst/>
          </a:prstGeom>
          <a:solidFill>
            <a:srgbClr val="EAEBE5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9" name="Freeform 10"/>
          <p:cNvSpPr>
            <a:spLocks/>
          </p:cNvSpPr>
          <p:nvPr/>
        </p:nvSpPr>
        <p:spPr bwMode="auto">
          <a:xfrm>
            <a:off x="7524750" y="2365375"/>
            <a:ext cx="260350" cy="911225"/>
          </a:xfrm>
          <a:custGeom>
            <a:avLst/>
            <a:gdLst>
              <a:gd name="T0" fmla="*/ 35282188 w 164"/>
              <a:gd name="T1" fmla="*/ 0 h 574"/>
              <a:gd name="T2" fmla="*/ 105846563 w 164"/>
              <a:gd name="T3" fmla="*/ 20161250 h 574"/>
              <a:gd name="T4" fmla="*/ 161290000 w 164"/>
              <a:gd name="T5" fmla="*/ 55443438 h 574"/>
              <a:gd name="T6" fmla="*/ 231854375 w 164"/>
              <a:gd name="T7" fmla="*/ 131048125 h 574"/>
              <a:gd name="T8" fmla="*/ 302418750 w 164"/>
              <a:gd name="T9" fmla="*/ 241935000 h 574"/>
              <a:gd name="T10" fmla="*/ 367942813 w 164"/>
              <a:gd name="T11" fmla="*/ 408265313 h 574"/>
              <a:gd name="T12" fmla="*/ 403225000 w 164"/>
              <a:gd name="T13" fmla="*/ 579635938 h 574"/>
              <a:gd name="T14" fmla="*/ 408265313 w 164"/>
              <a:gd name="T15" fmla="*/ 841732188 h 574"/>
              <a:gd name="T16" fmla="*/ 367942813 w 164"/>
              <a:gd name="T17" fmla="*/ 1038304375 h 574"/>
              <a:gd name="T18" fmla="*/ 282257500 w 164"/>
              <a:gd name="T19" fmla="*/ 1249997500 h 574"/>
              <a:gd name="T20" fmla="*/ 186491563 w 164"/>
              <a:gd name="T21" fmla="*/ 1350803750 h 574"/>
              <a:gd name="T22" fmla="*/ 115927188 w 164"/>
              <a:gd name="T23" fmla="*/ 1401206875 h 574"/>
              <a:gd name="T24" fmla="*/ 50403125 w 164"/>
              <a:gd name="T25" fmla="*/ 1436489063 h 574"/>
              <a:gd name="T26" fmla="*/ 0 w 164"/>
              <a:gd name="T27" fmla="*/ 1446569688 h 57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4"/>
              <a:gd name="T43" fmla="*/ 0 h 574"/>
              <a:gd name="T44" fmla="*/ 164 w 164"/>
              <a:gd name="T45" fmla="*/ 574 h 57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4" h="574">
                <a:moveTo>
                  <a:pt x="14" y="0"/>
                </a:moveTo>
                <a:cubicBezTo>
                  <a:pt x="24" y="2"/>
                  <a:pt x="34" y="4"/>
                  <a:pt x="42" y="8"/>
                </a:cubicBezTo>
                <a:cubicBezTo>
                  <a:pt x="50" y="12"/>
                  <a:pt x="56" y="15"/>
                  <a:pt x="64" y="22"/>
                </a:cubicBezTo>
                <a:cubicBezTo>
                  <a:pt x="72" y="29"/>
                  <a:pt x="83" y="40"/>
                  <a:pt x="92" y="52"/>
                </a:cubicBezTo>
                <a:cubicBezTo>
                  <a:pt x="101" y="64"/>
                  <a:pt x="111" y="78"/>
                  <a:pt x="120" y="96"/>
                </a:cubicBezTo>
                <a:cubicBezTo>
                  <a:pt x="129" y="114"/>
                  <a:pt x="139" y="140"/>
                  <a:pt x="146" y="162"/>
                </a:cubicBezTo>
                <a:cubicBezTo>
                  <a:pt x="153" y="184"/>
                  <a:pt x="157" y="201"/>
                  <a:pt x="160" y="230"/>
                </a:cubicBezTo>
                <a:cubicBezTo>
                  <a:pt x="163" y="259"/>
                  <a:pt x="164" y="304"/>
                  <a:pt x="162" y="334"/>
                </a:cubicBezTo>
                <a:cubicBezTo>
                  <a:pt x="160" y="364"/>
                  <a:pt x="154" y="385"/>
                  <a:pt x="146" y="412"/>
                </a:cubicBezTo>
                <a:cubicBezTo>
                  <a:pt x="138" y="439"/>
                  <a:pt x="124" y="475"/>
                  <a:pt x="112" y="496"/>
                </a:cubicBezTo>
                <a:cubicBezTo>
                  <a:pt x="100" y="517"/>
                  <a:pt x="85" y="526"/>
                  <a:pt x="74" y="536"/>
                </a:cubicBezTo>
                <a:cubicBezTo>
                  <a:pt x="63" y="546"/>
                  <a:pt x="55" y="550"/>
                  <a:pt x="46" y="556"/>
                </a:cubicBezTo>
                <a:cubicBezTo>
                  <a:pt x="37" y="562"/>
                  <a:pt x="28" y="567"/>
                  <a:pt x="20" y="570"/>
                </a:cubicBezTo>
                <a:cubicBezTo>
                  <a:pt x="12" y="573"/>
                  <a:pt x="6" y="573"/>
                  <a:pt x="0" y="574"/>
                </a:cubicBezTo>
              </a:path>
            </a:pathLst>
          </a:custGeom>
          <a:solidFill>
            <a:srgbClr val="EAEBE5"/>
          </a:soli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5181600" y="2819400"/>
            <a:ext cx="8382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032750" y="2819400"/>
            <a:ext cx="8382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5165725" y="238125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>
                <a:solidFill>
                  <a:schemeClr val="folHlink"/>
                </a:solidFill>
              </a:rPr>
              <a:t>F</a:t>
            </a:r>
            <a:endParaRPr lang="en-US" sz="2000"/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8194675" y="236220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>
                <a:solidFill>
                  <a:schemeClr val="folHlink"/>
                </a:solidFill>
              </a:rPr>
              <a:t>F</a:t>
            </a:r>
            <a:endParaRPr lang="en-US" sz="2000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5894388" y="2819400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A</a:t>
            </a:r>
          </a:p>
        </p:txBody>
      </p:sp>
      <p:sp>
        <p:nvSpPr>
          <p:cNvPr id="32785" name="Line 19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6" name="Line 20"/>
          <p:cNvSpPr>
            <a:spLocks noChangeShapeType="1"/>
          </p:cNvSpPr>
          <p:nvPr/>
        </p:nvSpPr>
        <p:spPr bwMode="auto">
          <a:xfrm>
            <a:off x="77724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7" name="Line 21"/>
          <p:cNvSpPr>
            <a:spLocks noChangeShapeType="1"/>
          </p:cNvSpPr>
          <p:nvPr/>
        </p:nvSpPr>
        <p:spPr bwMode="auto">
          <a:xfrm>
            <a:off x="7239000" y="3505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8" name="Line 22"/>
          <p:cNvSpPr>
            <a:spLocks noChangeShapeType="1"/>
          </p:cNvSpPr>
          <p:nvPr/>
        </p:nvSpPr>
        <p:spPr bwMode="auto">
          <a:xfrm flipH="1">
            <a:off x="7772400" y="3505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9" name="Text Box 23"/>
          <p:cNvSpPr txBox="1">
            <a:spLocks noChangeArrowheads="1"/>
          </p:cNvSpPr>
          <p:nvPr/>
        </p:nvSpPr>
        <p:spPr bwMode="auto">
          <a:xfrm>
            <a:off x="8077200" y="3352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>
                <a:sym typeface="Symbol" pitchFamily="-104" charset="2"/>
              </a:rPr>
              <a:t></a:t>
            </a:r>
            <a:r>
              <a:rPr lang="en-US" sz="2000" i="1"/>
              <a:t>L</a:t>
            </a:r>
            <a:endParaRPr lang="en-US" sz="2000"/>
          </a:p>
        </p:txBody>
      </p:sp>
      <p:sp>
        <p:nvSpPr>
          <p:cNvPr id="32790" name="Line 24"/>
          <p:cNvSpPr>
            <a:spLocks noChangeShapeType="1"/>
          </p:cNvSpPr>
          <p:nvPr/>
        </p:nvSpPr>
        <p:spPr bwMode="auto">
          <a:xfrm>
            <a:off x="60198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1" name="Line 25"/>
          <p:cNvSpPr>
            <a:spLocks noChangeShapeType="1"/>
          </p:cNvSpPr>
          <p:nvPr/>
        </p:nvSpPr>
        <p:spPr bwMode="auto">
          <a:xfrm>
            <a:off x="77724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2" name="Line 26"/>
          <p:cNvSpPr>
            <a:spLocks noChangeShapeType="1"/>
          </p:cNvSpPr>
          <p:nvPr/>
        </p:nvSpPr>
        <p:spPr bwMode="auto">
          <a:xfrm>
            <a:off x="5715000" y="220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3" name="Line 27"/>
          <p:cNvSpPr>
            <a:spLocks noChangeShapeType="1"/>
          </p:cNvSpPr>
          <p:nvPr/>
        </p:nvSpPr>
        <p:spPr bwMode="auto">
          <a:xfrm flipH="1">
            <a:off x="7772400" y="220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4" name="Text Box 28"/>
          <p:cNvSpPr txBox="1">
            <a:spLocks noChangeArrowheads="1"/>
          </p:cNvSpPr>
          <p:nvPr/>
        </p:nvSpPr>
        <p:spPr bwMode="auto">
          <a:xfrm>
            <a:off x="8077200" y="204628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/>
              <a:t>L</a:t>
            </a:r>
            <a:endParaRPr lang="en-US" sz="2000"/>
          </a:p>
        </p:txBody>
      </p:sp>
      <p:sp>
        <p:nvSpPr>
          <p:cNvPr id="81949" name="Text Box 29"/>
          <p:cNvSpPr txBox="1">
            <a:spLocks noChangeArrowheads="1"/>
          </p:cNvSpPr>
          <p:nvPr/>
        </p:nvSpPr>
        <p:spPr bwMode="auto">
          <a:xfrm>
            <a:off x="6308725" y="3840163"/>
            <a:ext cx="10636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 typeface="Symbol" charset="2"/>
              <a:buNone/>
              <a:defRPr/>
            </a:pPr>
            <a:r>
              <a:rPr lang="en-US" sz="2000" i="1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</a:t>
            </a:r>
            <a:r>
              <a:rPr lang="en-US" sz="2000" i="1">
                <a:latin typeface="Arial" charset="0"/>
                <a:ea typeface="ＭＳ Ｐゴシック" charset="-128"/>
                <a:cs typeface="ＭＳ Ｐゴシック" charset="-128"/>
              </a:rPr>
              <a:t> = F/A</a:t>
            </a:r>
            <a:endParaRPr lang="en-US" sz="20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>
              <a:buFont typeface="Symbol" charset="2"/>
              <a:buNone/>
              <a:defRPr/>
            </a:pPr>
            <a:endParaRPr lang="en-US" sz="20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>
              <a:buFont typeface="Symbol" charset="2"/>
              <a:buChar char="e"/>
              <a:defRPr/>
            </a:pPr>
            <a:r>
              <a:rPr lang="en-US" sz="2000" i="1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 = </a:t>
            </a:r>
            <a:r>
              <a:rPr lang="en-US" sz="2000" i="1">
                <a:latin typeface="Arial" charset="0"/>
                <a:ea typeface="ＭＳ Ｐゴシック" charset="-128"/>
                <a:cs typeface="ＭＳ Ｐゴシック" charset="-128"/>
              </a:rPr>
              <a:t>L/L</a:t>
            </a:r>
          </a:p>
          <a:p>
            <a:pPr>
              <a:buFont typeface="Symbol" charset="2"/>
              <a:buChar char="e"/>
              <a:defRPr/>
            </a:pPr>
            <a:endParaRPr lang="en-US" sz="2000" i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  <a:p>
            <a:pPr>
              <a:buFont typeface="Symbol" charset="2"/>
              <a:buNone/>
              <a:defRPr/>
            </a:pPr>
            <a:r>
              <a:rPr lang="en-US" sz="2000" i="1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 = E</a:t>
            </a:r>
            <a:r>
              <a:rPr lang="en-US" i="1">
                <a:latin typeface="Arial" charset="0"/>
                <a:ea typeface="ＭＳ Ｐゴシック" charset="-128"/>
                <a:cs typeface="ＭＳ Ｐゴシック" charset="-128"/>
              </a:rPr>
              <a:t>·</a:t>
            </a:r>
            <a:r>
              <a:rPr lang="en-US" sz="2000" i="1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4835</Words>
  <Application>Microsoft Macintosh PowerPoint</Application>
  <PresentationFormat>On-screen Show (4:3)</PresentationFormat>
  <Paragraphs>879</Paragraphs>
  <Slides>46</Slides>
  <Notes>46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Materials</vt:lpstr>
      <vt:lpstr>Why we need to know about materials</vt:lpstr>
      <vt:lpstr>Electrical Resistivity</vt:lpstr>
      <vt:lpstr>Thermal Conductivity</vt:lpstr>
      <vt:lpstr>Specific Heat (heat capacity)</vt:lpstr>
      <vt:lpstr>Coefficient of Thermal Expansion</vt:lpstr>
      <vt:lpstr>Density</vt:lpstr>
      <vt:lpstr>Stress and Strain</vt:lpstr>
      <vt:lpstr>Stress and Strain, Illustrated</vt:lpstr>
      <vt:lpstr>Elastic Modulus</vt:lpstr>
      <vt:lpstr>Bending Beams</vt:lpstr>
      <vt:lpstr>In the Moment</vt:lpstr>
      <vt:lpstr>What’s it take to bend it?</vt:lpstr>
      <vt:lpstr>Energy in the bent beam</vt:lpstr>
      <vt:lpstr>Calculating beam deflection</vt:lpstr>
      <vt:lpstr>Tallying the forces/moments</vt:lpstr>
      <vt:lpstr>A Simpler Example</vt:lpstr>
      <vt:lpstr>What’s the deflection?</vt:lpstr>
      <vt:lpstr>Calculating the curve</vt:lpstr>
      <vt:lpstr>Bending Curve, Illustrated</vt:lpstr>
      <vt:lpstr>End-loaded cantilever beam</vt:lpstr>
      <vt:lpstr>Simply-supported beam under own weight</vt:lpstr>
      <vt:lpstr>Simply-supported beam with centered weight</vt:lpstr>
      <vt:lpstr>S-flex beam</vt:lpstr>
      <vt:lpstr>Cantilevered beam formulae</vt:lpstr>
      <vt:lpstr>Simply Supported beam formulae</vt:lpstr>
      <vt:lpstr>Lessons to be learned</vt:lpstr>
      <vt:lpstr>Getting a feel for the I-thingy</vt:lpstr>
      <vt:lpstr>Moments Later</vt:lpstr>
      <vt:lpstr>And more moments</vt:lpstr>
      <vt:lpstr>The final moment</vt:lpstr>
      <vt:lpstr>Lessons on moments</vt:lpstr>
      <vt:lpstr>Beyond Elasticity</vt:lpstr>
      <vt:lpstr>Breaking Stuff</vt:lpstr>
      <vt:lpstr>Notes on Yield Stress</vt:lpstr>
      <vt:lpstr>Shear Stress</vt:lpstr>
      <vt:lpstr>Practical applications of stress/strain</vt:lpstr>
      <vt:lpstr>Applications, continued</vt:lpstr>
      <vt:lpstr>Flexure Design</vt:lpstr>
      <vt:lpstr>Flexure Design, cont.</vt:lpstr>
      <vt:lpstr>Notes on Bent Member Flexure Design</vt:lpstr>
      <vt:lpstr>Kinematic Design</vt:lpstr>
      <vt:lpstr>Basic Principles</vt:lpstr>
      <vt:lpstr>Diamond Pin Idea</vt:lpstr>
      <vt:lpstr>Kinematic Summary</vt:lpstr>
      <vt:lpstr>References and Assignment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Murphy</dc:creator>
  <cp:lastModifiedBy>Tom Murphy</cp:lastModifiedBy>
  <cp:revision>11</cp:revision>
  <dcterms:created xsi:type="dcterms:W3CDTF">2019-09-23T23:59:00Z</dcterms:created>
  <dcterms:modified xsi:type="dcterms:W3CDTF">2019-09-24T01:14:09Z</dcterms:modified>
</cp:coreProperties>
</file>