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notesSlides/notesSlide28.xml" ContentType="application/vnd.openxmlformats-officedocument.presentationml.notes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26.xml" ContentType="application/vnd.openxmlformats-officedocument.presentationml.notes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37"/>
  </p:notesMasterIdLst>
  <p:handoutMasterIdLst>
    <p:handoutMasterId r:id="rId3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2" d="100"/>
          <a:sy n="112" d="100"/>
        </p:scale>
        <p:origin x="-66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0FBD6F3-DCF3-C246-9223-9867FCEAA229}" type="datetimeFigureOut">
              <a:rPr lang="en-US" smtClean="0"/>
              <a:pPr/>
              <a:t>10/16/19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4623B5-6B56-DE4E-A003-212EDD76797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ECCA3C-E4BF-A141-8B9B-1D3F128F901E}" type="datetimeFigureOut">
              <a:rPr lang="en-US" smtClean="0"/>
              <a:pPr/>
              <a:t>10/16/19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F917AC-CE41-0D47-9B9A-B7799E61C4DD}"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17411"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17412" name="Rectangle 7"/>
          <p:cNvSpPr>
            <a:spLocks noGrp="1" noChangeArrowheads="1"/>
          </p:cNvSpPr>
          <p:nvPr>
            <p:ph type="sldNum" sz="quarter" idx="5"/>
          </p:nvPr>
        </p:nvSpPr>
        <p:spPr>
          <a:noFill/>
        </p:spPr>
        <p:txBody>
          <a:bodyPr/>
          <a:lstStyle/>
          <a:p>
            <a:fld id="{9FD40494-4D84-7144-85FB-54FB24090650}" type="slidenum">
              <a:rPr lang="en-US">
                <a:latin typeface="Arial" pitchFamily="-104" charset="0"/>
                <a:ea typeface="ＭＳ Ｐゴシック" pitchFamily="-104" charset="-128"/>
                <a:cs typeface="ＭＳ Ｐゴシック" pitchFamily="-104" charset="-128"/>
              </a:rPr>
              <a:pPr/>
              <a:t>1</a:t>
            </a:fld>
            <a:endParaRPr lang="en-US">
              <a:latin typeface="Arial" pitchFamily="-104" charset="0"/>
              <a:ea typeface="ＭＳ Ｐゴシック" pitchFamily="-104" charset="-128"/>
              <a:cs typeface="ＭＳ Ｐゴシック" pitchFamily="-104" charset="-128"/>
            </a:endParaRPr>
          </a:p>
        </p:txBody>
      </p:sp>
      <p:sp>
        <p:nvSpPr>
          <p:cNvPr id="17413" name="Rectangle 2"/>
          <p:cNvSpPr>
            <a:spLocks noChangeArrowheads="1" noTextEdit="1"/>
          </p:cNvSpPr>
          <p:nvPr>
            <p:ph type="sldImg"/>
          </p:nvPr>
        </p:nvSpPr>
        <p:spPr>
          <a:ln/>
        </p:spPr>
      </p:sp>
      <p:sp>
        <p:nvSpPr>
          <p:cNvPr id="17414"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35843"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35844" name="Rectangle 7"/>
          <p:cNvSpPr>
            <a:spLocks noGrp="1" noChangeArrowheads="1"/>
          </p:cNvSpPr>
          <p:nvPr>
            <p:ph type="sldNum" sz="quarter" idx="5"/>
          </p:nvPr>
        </p:nvSpPr>
        <p:spPr>
          <a:noFill/>
        </p:spPr>
        <p:txBody>
          <a:bodyPr/>
          <a:lstStyle/>
          <a:p>
            <a:fld id="{01B3B371-EC2F-1B4B-98A4-02E36C456548}" type="slidenum">
              <a:rPr lang="en-US">
                <a:latin typeface="Arial" pitchFamily="-104" charset="0"/>
                <a:ea typeface="ＭＳ Ｐゴシック" pitchFamily="-104" charset="-128"/>
                <a:cs typeface="ＭＳ Ｐゴシック" pitchFamily="-104" charset="-128"/>
              </a:rPr>
              <a:pPr/>
              <a:t>10</a:t>
            </a:fld>
            <a:endParaRPr lang="en-US">
              <a:latin typeface="Arial" pitchFamily="-104" charset="0"/>
              <a:ea typeface="ＭＳ Ｐゴシック" pitchFamily="-104" charset="-128"/>
              <a:cs typeface="ＭＳ Ｐゴシック" pitchFamily="-104" charset="-128"/>
            </a:endParaRPr>
          </a:p>
        </p:txBody>
      </p:sp>
      <p:sp>
        <p:nvSpPr>
          <p:cNvPr id="35845" name="Rectangle 2"/>
          <p:cNvSpPr>
            <a:spLocks noChangeArrowheads="1" noTextEdit="1"/>
          </p:cNvSpPr>
          <p:nvPr>
            <p:ph type="sldImg"/>
          </p:nvPr>
        </p:nvSpPr>
        <p:spPr>
          <a:ln/>
        </p:spPr>
      </p:sp>
      <p:sp>
        <p:nvSpPr>
          <p:cNvPr id="35846"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37891"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37892" name="Rectangle 7"/>
          <p:cNvSpPr>
            <a:spLocks noGrp="1" noChangeArrowheads="1"/>
          </p:cNvSpPr>
          <p:nvPr>
            <p:ph type="sldNum" sz="quarter" idx="5"/>
          </p:nvPr>
        </p:nvSpPr>
        <p:spPr>
          <a:noFill/>
        </p:spPr>
        <p:txBody>
          <a:bodyPr/>
          <a:lstStyle/>
          <a:p>
            <a:fld id="{0EE93272-5EC8-EB4E-A382-1A6B1E4720A3}" type="slidenum">
              <a:rPr lang="en-US">
                <a:latin typeface="Arial" pitchFamily="-104" charset="0"/>
                <a:ea typeface="ＭＳ Ｐゴシック" pitchFamily="-104" charset="-128"/>
                <a:cs typeface="ＭＳ Ｐゴシック" pitchFamily="-104" charset="-128"/>
              </a:rPr>
              <a:pPr/>
              <a:t>11</a:t>
            </a:fld>
            <a:endParaRPr lang="en-US">
              <a:latin typeface="Arial" pitchFamily="-104" charset="0"/>
              <a:ea typeface="ＭＳ Ｐゴシック" pitchFamily="-104" charset="-128"/>
              <a:cs typeface="ＭＳ Ｐゴシック" pitchFamily="-104" charset="-128"/>
            </a:endParaRPr>
          </a:p>
        </p:txBody>
      </p:sp>
      <p:sp>
        <p:nvSpPr>
          <p:cNvPr id="37893" name="Rectangle 2"/>
          <p:cNvSpPr>
            <a:spLocks noChangeArrowheads="1" noTextEdit="1"/>
          </p:cNvSpPr>
          <p:nvPr>
            <p:ph type="sldImg"/>
          </p:nvPr>
        </p:nvSpPr>
        <p:spPr>
          <a:ln/>
        </p:spPr>
      </p:sp>
      <p:sp>
        <p:nvSpPr>
          <p:cNvPr id="37894"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39939"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39940" name="Rectangle 7"/>
          <p:cNvSpPr>
            <a:spLocks noGrp="1" noChangeArrowheads="1"/>
          </p:cNvSpPr>
          <p:nvPr>
            <p:ph type="sldNum" sz="quarter" idx="5"/>
          </p:nvPr>
        </p:nvSpPr>
        <p:spPr>
          <a:noFill/>
        </p:spPr>
        <p:txBody>
          <a:bodyPr/>
          <a:lstStyle/>
          <a:p>
            <a:fld id="{9A9BE8B8-26B5-CC41-8CDA-16D1870965AB}" type="slidenum">
              <a:rPr lang="en-US">
                <a:latin typeface="Arial" pitchFamily="-104" charset="0"/>
                <a:ea typeface="ＭＳ Ｐゴシック" pitchFamily="-104" charset="-128"/>
                <a:cs typeface="ＭＳ Ｐゴシック" pitchFamily="-104" charset="-128"/>
              </a:rPr>
              <a:pPr/>
              <a:t>12</a:t>
            </a:fld>
            <a:endParaRPr lang="en-US">
              <a:latin typeface="Arial" pitchFamily="-104" charset="0"/>
              <a:ea typeface="ＭＳ Ｐゴシック" pitchFamily="-104" charset="-128"/>
              <a:cs typeface="ＭＳ Ｐゴシック" pitchFamily="-104" charset="-128"/>
            </a:endParaRPr>
          </a:p>
        </p:txBody>
      </p:sp>
      <p:sp>
        <p:nvSpPr>
          <p:cNvPr id="39941" name="Rectangle 2"/>
          <p:cNvSpPr>
            <a:spLocks noChangeArrowheads="1" noTextEdit="1"/>
          </p:cNvSpPr>
          <p:nvPr>
            <p:ph type="sldImg"/>
          </p:nvPr>
        </p:nvSpPr>
        <p:spPr>
          <a:ln/>
        </p:spPr>
      </p:sp>
      <p:sp>
        <p:nvSpPr>
          <p:cNvPr id="39942"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41987"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41988" name="Rectangle 7"/>
          <p:cNvSpPr>
            <a:spLocks noGrp="1" noChangeArrowheads="1"/>
          </p:cNvSpPr>
          <p:nvPr>
            <p:ph type="sldNum" sz="quarter" idx="5"/>
          </p:nvPr>
        </p:nvSpPr>
        <p:spPr>
          <a:noFill/>
        </p:spPr>
        <p:txBody>
          <a:bodyPr/>
          <a:lstStyle/>
          <a:p>
            <a:fld id="{C5A46C62-B1A3-D447-8DFC-E3A9A149008A}" type="slidenum">
              <a:rPr lang="en-US">
                <a:latin typeface="Arial" pitchFamily="-104" charset="0"/>
                <a:ea typeface="ＭＳ Ｐゴシック" pitchFamily="-104" charset="-128"/>
                <a:cs typeface="ＭＳ Ｐゴシック" pitchFamily="-104" charset="-128"/>
              </a:rPr>
              <a:pPr/>
              <a:t>13</a:t>
            </a:fld>
            <a:endParaRPr lang="en-US">
              <a:latin typeface="Arial" pitchFamily="-104" charset="0"/>
              <a:ea typeface="ＭＳ Ｐゴシック" pitchFamily="-104" charset="-128"/>
              <a:cs typeface="ＭＳ Ｐゴシック" pitchFamily="-104" charset="-128"/>
            </a:endParaRPr>
          </a:p>
        </p:txBody>
      </p:sp>
      <p:sp>
        <p:nvSpPr>
          <p:cNvPr id="41989" name="Rectangle 2"/>
          <p:cNvSpPr>
            <a:spLocks noChangeArrowheads="1" noTextEdit="1"/>
          </p:cNvSpPr>
          <p:nvPr>
            <p:ph type="sldImg"/>
          </p:nvPr>
        </p:nvSpPr>
        <p:spPr>
          <a:ln/>
        </p:spPr>
      </p:sp>
      <p:sp>
        <p:nvSpPr>
          <p:cNvPr id="41990"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44035"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44036" name="Rectangle 7"/>
          <p:cNvSpPr>
            <a:spLocks noGrp="1" noChangeArrowheads="1"/>
          </p:cNvSpPr>
          <p:nvPr>
            <p:ph type="sldNum" sz="quarter" idx="5"/>
          </p:nvPr>
        </p:nvSpPr>
        <p:spPr>
          <a:noFill/>
        </p:spPr>
        <p:txBody>
          <a:bodyPr/>
          <a:lstStyle/>
          <a:p>
            <a:fld id="{D5F25359-9550-1B4D-BED5-1B3CCA62B412}" type="slidenum">
              <a:rPr lang="en-US">
                <a:latin typeface="Arial" pitchFamily="-104" charset="0"/>
                <a:ea typeface="ＭＳ Ｐゴシック" pitchFamily="-104" charset="-128"/>
                <a:cs typeface="ＭＳ Ｐゴシック" pitchFamily="-104" charset="-128"/>
              </a:rPr>
              <a:pPr/>
              <a:t>14</a:t>
            </a:fld>
            <a:endParaRPr lang="en-US">
              <a:latin typeface="Arial" pitchFamily="-104" charset="0"/>
              <a:ea typeface="ＭＳ Ｐゴシック" pitchFamily="-104" charset="-128"/>
              <a:cs typeface="ＭＳ Ｐゴシック" pitchFamily="-104" charset="-128"/>
            </a:endParaRPr>
          </a:p>
        </p:txBody>
      </p:sp>
      <p:sp>
        <p:nvSpPr>
          <p:cNvPr id="44037" name="Rectangle 2"/>
          <p:cNvSpPr>
            <a:spLocks noChangeArrowheads="1" noTextEdit="1"/>
          </p:cNvSpPr>
          <p:nvPr>
            <p:ph type="sldImg"/>
          </p:nvPr>
        </p:nvSpPr>
        <p:spPr>
          <a:ln/>
        </p:spPr>
      </p:sp>
      <p:sp>
        <p:nvSpPr>
          <p:cNvPr id="44038"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46083"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46084" name="Rectangle 7"/>
          <p:cNvSpPr>
            <a:spLocks noGrp="1" noChangeArrowheads="1"/>
          </p:cNvSpPr>
          <p:nvPr>
            <p:ph type="sldNum" sz="quarter" idx="5"/>
          </p:nvPr>
        </p:nvSpPr>
        <p:spPr>
          <a:noFill/>
        </p:spPr>
        <p:txBody>
          <a:bodyPr/>
          <a:lstStyle/>
          <a:p>
            <a:fld id="{58860410-AEB1-2540-92EA-905A1297FD20}" type="slidenum">
              <a:rPr lang="en-US">
                <a:latin typeface="Arial" pitchFamily="-104" charset="0"/>
                <a:ea typeface="ＭＳ Ｐゴシック" pitchFamily="-104" charset="-128"/>
                <a:cs typeface="ＭＳ Ｐゴシック" pitchFamily="-104" charset="-128"/>
              </a:rPr>
              <a:pPr/>
              <a:t>15</a:t>
            </a:fld>
            <a:endParaRPr lang="en-US">
              <a:latin typeface="Arial" pitchFamily="-104" charset="0"/>
              <a:ea typeface="ＭＳ Ｐゴシック" pitchFamily="-104" charset="-128"/>
              <a:cs typeface="ＭＳ Ｐゴシック" pitchFamily="-104" charset="-128"/>
            </a:endParaRPr>
          </a:p>
        </p:txBody>
      </p:sp>
      <p:sp>
        <p:nvSpPr>
          <p:cNvPr id="46085" name="Rectangle 2"/>
          <p:cNvSpPr>
            <a:spLocks noChangeArrowheads="1" noTextEdit="1"/>
          </p:cNvSpPr>
          <p:nvPr>
            <p:ph type="sldImg"/>
          </p:nvPr>
        </p:nvSpPr>
        <p:spPr>
          <a:ln/>
        </p:spPr>
      </p:sp>
      <p:sp>
        <p:nvSpPr>
          <p:cNvPr id="46086"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48131"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48132" name="Rectangle 7"/>
          <p:cNvSpPr>
            <a:spLocks noGrp="1" noChangeArrowheads="1"/>
          </p:cNvSpPr>
          <p:nvPr>
            <p:ph type="sldNum" sz="quarter" idx="5"/>
          </p:nvPr>
        </p:nvSpPr>
        <p:spPr>
          <a:noFill/>
        </p:spPr>
        <p:txBody>
          <a:bodyPr/>
          <a:lstStyle/>
          <a:p>
            <a:fld id="{C92977EE-4EAF-5447-BB9B-D0CE3262A557}" type="slidenum">
              <a:rPr lang="en-US">
                <a:latin typeface="Arial" pitchFamily="-104" charset="0"/>
                <a:ea typeface="ＭＳ Ｐゴシック" pitchFamily="-104" charset="-128"/>
                <a:cs typeface="ＭＳ Ｐゴシック" pitchFamily="-104" charset="-128"/>
              </a:rPr>
              <a:pPr/>
              <a:t>16</a:t>
            </a:fld>
            <a:endParaRPr lang="en-US">
              <a:latin typeface="Arial" pitchFamily="-104" charset="0"/>
              <a:ea typeface="ＭＳ Ｐゴシック" pitchFamily="-104" charset="-128"/>
              <a:cs typeface="ＭＳ Ｐゴシック" pitchFamily="-104" charset="-128"/>
            </a:endParaRPr>
          </a:p>
        </p:txBody>
      </p:sp>
      <p:sp>
        <p:nvSpPr>
          <p:cNvPr id="48133" name="Rectangle 2"/>
          <p:cNvSpPr>
            <a:spLocks noChangeArrowheads="1" noTextEdit="1"/>
          </p:cNvSpPr>
          <p:nvPr>
            <p:ph type="sldImg"/>
          </p:nvPr>
        </p:nvSpPr>
        <p:spPr>
          <a:ln/>
        </p:spPr>
      </p:sp>
      <p:sp>
        <p:nvSpPr>
          <p:cNvPr id="48134"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50179"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50180" name="Rectangle 7"/>
          <p:cNvSpPr>
            <a:spLocks noGrp="1" noChangeArrowheads="1"/>
          </p:cNvSpPr>
          <p:nvPr>
            <p:ph type="sldNum" sz="quarter" idx="5"/>
          </p:nvPr>
        </p:nvSpPr>
        <p:spPr>
          <a:noFill/>
        </p:spPr>
        <p:txBody>
          <a:bodyPr/>
          <a:lstStyle/>
          <a:p>
            <a:fld id="{EDE86A5F-5962-6045-9484-2E2D476B6DE1}" type="slidenum">
              <a:rPr lang="en-US">
                <a:latin typeface="Arial" pitchFamily="-104" charset="0"/>
                <a:ea typeface="ＭＳ Ｐゴシック" pitchFamily="-104" charset="-128"/>
                <a:cs typeface="ＭＳ Ｐゴシック" pitchFamily="-104" charset="-128"/>
              </a:rPr>
              <a:pPr/>
              <a:t>17</a:t>
            </a:fld>
            <a:endParaRPr lang="en-US">
              <a:latin typeface="Arial" pitchFamily="-104" charset="0"/>
              <a:ea typeface="ＭＳ Ｐゴシック" pitchFamily="-104" charset="-128"/>
              <a:cs typeface="ＭＳ Ｐゴシック" pitchFamily="-104" charset="-128"/>
            </a:endParaRPr>
          </a:p>
        </p:txBody>
      </p:sp>
      <p:sp>
        <p:nvSpPr>
          <p:cNvPr id="50181" name="Rectangle 2"/>
          <p:cNvSpPr>
            <a:spLocks noChangeArrowheads="1" noTextEdit="1"/>
          </p:cNvSpPr>
          <p:nvPr>
            <p:ph type="sldImg"/>
          </p:nvPr>
        </p:nvSpPr>
        <p:spPr>
          <a:ln/>
        </p:spPr>
      </p:sp>
      <p:sp>
        <p:nvSpPr>
          <p:cNvPr id="50182"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52227"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52228" name="Rectangle 7"/>
          <p:cNvSpPr>
            <a:spLocks noGrp="1" noChangeArrowheads="1"/>
          </p:cNvSpPr>
          <p:nvPr>
            <p:ph type="sldNum" sz="quarter" idx="5"/>
          </p:nvPr>
        </p:nvSpPr>
        <p:spPr>
          <a:noFill/>
        </p:spPr>
        <p:txBody>
          <a:bodyPr/>
          <a:lstStyle/>
          <a:p>
            <a:fld id="{F399BDDB-717D-0C49-817F-EE5AB9C3A5D1}" type="slidenum">
              <a:rPr lang="en-US">
                <a:latin typeface="Arial" pitchFamily="-104" charset="0"/>
                <a:ea typeface="ＭＳ Ｐゴシック" pitchFamily="-104" charset="-128"/>
                <a:cs typeface="ＭＳ Ｐゴシック" pitchFamily="-104" charset="-128"/>
              </a:rPr>
              <a:pPr/>
              <a:t>18</a:t>
            </a:fld>
            <a:endParaRPr lang="en-US">
              <a:latin typeface="Arial" pitchFamily="-104" charset="0"/>
              <a:ea typeface="ＭＳ Ｐゴシック" pitchFamily="-104" charset="-128"/>
              <a:cs typeface="ＭＳ Ｐゴシック" pitchFamily="-104" charset="-128"/>
            </a:endParaRPr>
          </a:p>
        </p:txBody>
      </p:sp>
      <p:sp>
        <p:nvSpPr>
          <p:cNvPr id="52229" name="Rectangle 2"/>
          <p:cNvSpPr>
            <a:spLocks noChangeArrowheads="1" noTextEdit="1"/>
          </p:cNvSpPr>
          <p:nvPr>
            <p:ph type="sldImg"/>
          </p:nvPr>
        </p:nvSpPr>
        <p:spPr>
          <a:ln/>
        </p:spPr>
      </p:sp>
      <p:sp>
        <p:nvSpPr>
          <p:cNvPr id="52230"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54275"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54276" name="Rectangle 7"/>
          <p:cNvSpPr>
            <a:spLocks noGrp="1" noChangeArrowheads="1"/>
          </p:cNvSpPr>
          <p:nvPr>
            <p:ph type="sldNum" sz="quarter" idx="5"/>
          </p:nvPr>
        </p:nvSpPr>
        <p:spPr>
          <a:noFill/>
        </p:spPr>
        <p:txBody>
          <a:bodyPr/>
          <a:lstStyle/>
          <a:p>
            <a:fld id="{8947244D-15C9-3049-9BFB-9D4709589333}" type="slidenum">
              <a:rPr lang="en-US">
                <a:latin typeface="Arial" pitchFamily="-104" charset="0"/>
                <a:ea typeface="ＭＳ Ｐゴシック" pitchFamily="-104" charset="-128"/>
                <a:cs typeface="ＭＳ Ｐゴシック" pitchFamily="-104" charset="-128"/>
              </a:rPr>
              <a:pPr/>
              <a:t>19</a:t>
            </a:fld>
            <a:endParaRPr lang="en-US">
              <a:latin typeface="Arial" pitchFamily="-104" charset="0"/>
              <a:ea typeface="ＭＳ Ｐゴシック" pitchFamily="-104" charset="-128"/>
              <a:cs typeface="ＭＳ Ｐゴシック" pitchFamily="-104" charset="-128"/>
            </a:endParaRPr>
          </a:p>
        </p:txBody>
      </p:sp>
      <p:sp>
        <p:nvSpPr>
          <p:cNvPr id="54277" name="Rectangle 2"/>
          <p:cNvSpPr>
            <a:spLocks noChangeArrowheads="1" noTextEdit="1"/>
          </p:cNvSpPr>
          <p:nvPr>
            <p:ph type="sldImg"/>
          </p:nvPr>
        </p:nvSpPr>
        <p:spPr>
          <a:ln/>
        </p:spPr>
      </p:sp>
      <p:sp>
        <p:nvSpPr>
          <p:cNvPr id="54278"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19459"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19460" name="Rectangle 7"/>
          <p:cNvSpPr>
            <a:spLocks noGrp="1" noChangeArrowheads="1"/>
          </p:cNvSpPr>
          <p:nvPr>
            <p:ph type="sldNum" sz="quarter" idx="5"/>
          </p:nvPr>
        </p:nvSpPr>
        <p:spPr>
          <a:noFill/>
        </p:spPr>
        <p:txBody>
          <a:bodyPr/>
          <a:lstStyle/>
          <a:p>
            <a:fld id="{4B0A0A1A-BCF4-C247-9E83-EB6FB04E1DE9}" type="slidenum">
              <a:rPr lang="en-US">
                <a:latin typeface="Arial" pitchFamily="-104" charset="0"/>
                <a:ea typeface="ＭＳ Ｐゴシック" pitchFamily="-104" charset="-128"/>
                <a:cs typeface="ＭＳ Ｐゴシック" pitchFamily="-104" charset="-128"/>
              </a:rPr>
              <a:pPr/>
              <a:t>2</a:t>
            </a:fld>
            <a:endParaRPr lang="en-US">
              <a:latin typeface="Arial" pitchFamily="-104" charset="0"/>
              <a:ea typeface="ＭＳ Ｐゴシック" pitchFamily="-104" charset="-128"/>
              <a:cs typeface="ＭＳ Ｐゴシック" pitchFamily="-104" charset="-128"/>
            </a:endParaRPr>
          </a:p>
        </p:txBody>
      </p:sp>
      <p:sp>
        <p:nvSpPr>
          <p:cNvPr id="19461" name="Rectangle 2"/>
          <p:cNvSpPr>
            <a:spLocks noChangeArrowheads="1" noTextEdit="1"/>
          </p:cNvSpPr>
          <p:nvPr>
            <p:ph type="sldImg"/>
          </p:nvPr>
        </p:nvSpPr>
        <p:spPr>
          <a:ln/>
        </p:spPr>
      </p:sp>
      <p:sp>
        <p:nvSpPr>
          <p:cNvPr id="19462"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56323"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56324" name="Rectangle 7"/>
          <p:cNvSpPr>
            <a:spLocks noGrp="1" noChangeArrowheads="1"/>
          </p:cNvSpPr>
          <p:nvPr>
            <p:ph type="sldNum" sz="quarter" idx="5"/>
          </p:nvPr>
        </p:nvSpPr>
        <p:spPr>
          <a:noFill/>
        </p:spPr>
        <p:txBody>
          <a:bodyPr/>
          <a:lstStyle/>
          <a:p>
            <a:fld id="{C71AAB4F-5C6B-7449-936A-21029978C85A}" type="slidenum">
              <a:rPr lang="en-US">
                <a:latin typeface="Arial" pitchFamily="-104" charset="0"/>
                <a:ea typeface="ＭＳ Ｐゴシック" pitchFamily="-104" charset="-128"/>
                <a:cs typeface="ＭＳ Ｐゴシック" pitchFamily="-104" charset="-128"/>
              </a:rPr>
              <a:pPr/>
              <a:t>20</a:t>
            </a:fld>
            <a:endParaRPr lang="en-US">
              <a:latin typeface="Arial" pitchFamily="-104" charset="0"/>
              <a:ea typeface="ＭＳ Ｐゴシック" pitchFamily="-104" charset="-128"/>
              <a:cs typeface="ＭＳ Ｐゴシック" pitchFamily="-104" charset="-128"/>
            </a:endParaRPr>
          </a:p>
        </p:txBody>
      </p:sp>
      <p:sp>
        <p:nvSpPr>
          <p:cNvPr id="56325" name="Rectangle 2"/>
          <p:cNvSpPr>
            <a:spLocks noChangeArrowheads="1"/>
          </p:cNvSpPr>
          <p:nvPr>
            <p:ph type="sldImg"/>
          </p:nvPr>
        </p:nvSpPr>
        <p:spPr>
          <a:solidFill>
            <a:srgbClr val="FFFFFF"/>
          </a:solidFill>
          <a:ln/>
        </p:spPr>
      </p:sp>
      <p:sp>
        <p:nvSpPr>
          <p:cNvPr id="56326" name="Rectangle 3"/>
          <p:cNvSpPr>
            <a:spLocks noChangeArrowheads="1"/>
          </p:cNvSpPr>
          <p:nvPr>
            <p:ph type="body" idx="1"/>
          </p:nvPr>
        </p:nvSpPr>
        <p:spPr>
          <a:solidFill>
            <a:srgbClr val="FFFFFF"/>
          </a:solidFill>
          <a:ln>
            <a:solidFill>
              <a:srgbClr val="000000"/>
            </a:solid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58371"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58372" name="Rectangle 7"/>
          <p:cNvSpPr>
            <a:spLocks noGrp="1" noChangeArrowheads="1"/>
          </p:cNvSpPr>
          <p:nvPr>
            <p:ph type="sldNum" sz="quarter" idx="5"/>
          </p:nvPr>
        </p:nvSpPr>
        <p:spPr>
          <a:noFill/>
        </p:spPr>
        <p:txBody>
          <a:bodyPr/>
          <a:lstStyle/>
          <a:p>
            <a:fld id="{4778EB87-C1BF-674B-932F-CB5E8C640500}" type="slidenum">
              <a:rPr lang="en-US">
                <a:latin typeface="Arial" pitchFamily="-104" charset="0"/>
                <a:ea typeface="ＭＳ Ｐゴシック" pitchFamily="-104" charset="-128"/>
                <a:cs typeface="ＭＳ Ｐゴシック" pitchFamily="-104" charset="-128"/>
              </a:rPr>
              <a:pPr/>
              <a:t>21</a:t>
            </a:fld>
            <a:endParaRPr lang="en-US">
              <a:latin typeface="Arial" pitchFamily="-104" charset="0"/>
              <a:ea typeface="ＭＳ Ｐゴシック" pitchFamily="-104" charset="-128"/>
              <a:cs typeface="ＭＳ Ｐゴシック" pitchFamily="-104" charset="-128"/>
            </a:endParaRPr>
          </a:p>
        </p:txBody>
      </p:sp>
      <p:sp>
        <p:nvSpPr>
          <p:cNvPr id="58373" name="Rectangle 2"/>
          <p:cNvSpPr>
            <a:spLocks noChangeArrowheads="1" noTextEdit="1"/>
          </p:cNvSpPr>
          <p:nvPr>
            <p:ph type="sldImg"/>
          </p:nvPr>
        </p:nvSpPr>
        <p:spPr>
          <a:ln/>
        </p:spPr>
      </p:sp>
      <p:sp>
        <p:nvSpPr>
          <p:cNvPr id="58374"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60419"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60420" name="Rectangle 7"/>
          <p:cNvSpPr>
            <a:spLocks noGrp="1" noChangeArrowheads="1"/>
          </p:cNvSpPr>
          <p:nvPr>
            <p:ph type="sldNum" sz="quarter" idx="5"/>
          </p:nvPr>
        </p:nvSpPr>
        <p:spPr>
          <a:noFill/>
        </p:spPr>
        <p:txBody>
          <a:bodyPr/>
          <a:lstStyle/>
          <a:p>
            <a:fld id="{3457002D-933B-3244-A80B-914A31667465}" type="slidenum">
              <a:rPr lang="en-US">
                <a:latin typeface="Arial" pitchFamily="-104" charset="0"/>
                <a:ea typeface="ＭＳ Ｐゴシック" pitchFamily="-104" charset="-128"/>
                <a:cs typeface="ＭＳ Ｐゴシック" pitchFamily="-104" charset="-128"/>
              </a:rPr>
              <a:pPr/>
              <a:t>22</a:t>
            </a:fld>
            <a:endParaRPr lang="en-US">
              <a:latin typeface="Arial" pitchFamily="-104" charset="0"/>
              <a:ea typeface="ＭＳ Ｐゴシック" pitchFamily="-104" charset="-128"/>
              <a:cs typeface="ＭＳ Ｐゴシック" pitchFamily="-104" charset="-128"/>
            </a:endParaRPr>
          </a:p>
        </p:txBody>
      </p:sp>
      <p:sp>
        <p:nvSpPr>
          <p:cNvPr id="60421" name="Rectangle 2"/>
          <p:cNvSpPr>
            <a:spLocks noChangeArrowheads="1" noTextEdit="1"/>
          </p:cNvSpPr>
          <p:nvPr>
            <p:ph type="sldImg"/>
          </p:nvPr>
        </p:nvSpPr>
        <p:spPr>
          <a:ln/>
        </p:spPr>
      </p:sp>
      <p:sp>
        <p:nvSpPr>
          <p:cNvPr id="60422"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62467"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62468" name="Rectangle 7"/>
          <p:cNvSpPr>
            <a:spLocks noGrp="1" noChangeArrowheads="1"/>
          </p:cNvSpPr>
          <p:nvPr>
            <p:ph type="sldNum" sz="quarter" idx="5"/>
          </p:nvPr>
        </p:nvSpPr>
        <p:spPr>
          <a:noFill/>
        </p:spPr>
        <p:txBody>
          <a:bodyPr/>
          <a:lstStyle/>
          <a:p>
            <a:fld id="{5340742C-49EC-9C49-BEED-6C837DC24D70}" type="slidenum">
              <a:rPr lang="en-US">
                <a:latin typeface="Arial" pitchFamily="-104" charset="0"/>
                <a:ea typeface="ＭＳ Ｐゴシック" pitchFamily="-104" charset="-128"/>
                <a:cs typeface="ＭＳ Ｐゴシック" pitchFamily="-104" charset="-128"/>
              </a:rPr>
              <a:pPr/>
              <a:t>23</a:t>
            </a:fld>
            <a:endParaRPr lang="en-US">
              <a:latin typeface="Arial" pitchFamily="-104" charset="0"/>
              <a:ea typeface="ＭＳ Ｐゴシック" pitchFamily="-104" charset="-128"/>
              <a:cs typeface="ＭＳ Ｐゴシック" pitchFamily="-104" charset="-128"/>
            </a:endParaRPr>
          </a:p>
        </p:txBody>
      </p:sp>
      <p:sp>
        <p:nvSpPr>
          <p:cNvPr id="62469" name="Rectangle 2"/>
          <p:cNvSpPr>
            <a:spLocks noChangeArrowheads="1" noTextEdit="1"/>
          </p:cNvSpPr>
          <p:nvPr>
            <p:ph type="sldImg"/>
          </p:nvPr>
        </p:nvSpPr>
        <p:spPr>
          <a:ln/>
        </p:spPr>
      </p:sp>
      <p:sp>
        <p:nvSpPr>
          <p:cNvPr id="62470"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66563"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66564" name="Rectangle 7"/>
          <p:cNvSpPr>
            <a:spLocks noGrp="1" noChangeArrowheads="1"/>
          </p:cNvSpPr>
          <p:nvPr>
            <p:ph type="sldNum" sz="quarter" idx="5"/>
          </p:nvPr>
        </p:nvSpPr>
        <p:spPr>
          <a:noFill/>
        </p:spPr>
        <p:txBody>
          <a:bodyPr/>
          <a:lstStyle/>
          <a:p>
            <a:fld id="{171D47A6-F22E-7B47-A567-2C9CE75BE9C8}" type="slidenum">
              <a:rPr lang="en-US">
                <a:latin typeface="Arial" pitchFamily="-104" charset="0"/>
                <a:ea typeface="ＭＳ Ｐゴシック" pitchFamily="-104" charset="-128"/>
                <a:cs typeface="ＭＳ Ｐゴシック" pitchFamily="-104" charset="-128"/>
              </a:rPr>
              <a:pPr/>
              <a:t>24</a:t>
            </a:fld>
            <a:endParaRPr lang="en-US">
              <a:latin typeface="Arial" pitchFamily="-104" charset="0"/>
              <a:ea typeface="ＭＳ Ｐゴシック" pitchFamily="-104" charset="-128"/>
              <a:cs typeface="ＭＳ Ｐゴシック" pitchFamily="-104" charset="-128"/>
            </a:endParaRPr>
          </a:p>
        </p:txBody>
      </p:sp>
      <p:sp>
        <p:nvSpPr>
          <p:cNvPr id="66565" name="Rectangle 2"/>
          <p:cNvSpPr>
            <a:spLocks noChangeArrowheads="1" noTextEdit="1"/>
          </p:cNvSpPr>
          <p:nvPr>
            <p:ph type="sldImg"/>
          </p:nvPr>
        </p:nvSpPr>
        <p:spPr>
          <a:ln/>
        </p:spPr>
      </p:sp>
      <p:sp>
        <p:nvSpPr>
          <p:cNvPr id="66566"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68611"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68612" name="Rectangle 7"/>
          <p:cNvSpPr>
            <a:spLocks noGrp="1" noChangeArrowheads="1"/>
          </p:cNvSpPr>
          <p:nvPr>
            <p:ph type="sldNum" sz="quarter" idx="5"/>
          </p:nvPr>
        </p:nvSpPr>
        <p:spPr>
          <a:noFill/>
        </p:spPr>
        <p:txBody>
          <a:bodyPr/>
          <a:lstStyle/>
          <a:p>
            <a:fld id="{007AE008-DAE5-E844-8EBB-3000835C20A3}" type="slidenum">
              <a:rPr lang="en-US">
                <a:latin typeface="Arial" pitchFamily="-104" charset="0"/>
                <a:ea typeface="ＭＳ Ｐゴシック" pitchFamily="-104" charset="-128"/>
                <a:cs typeface="ＭＳ Ｐゴシック" pitchFamily="-104" charset="-128"/>
              </a:rPr>
              <a:pPr/>
              <a:t>25</a:t>
            </a:fld>
            <a:endParaRPr lang="en-US">
              <a:latin typeface="Arial" pitchFamily="-104" charset="0"/>
              <a:ea typeface="ＭＳ Ｐゴシック" pitchFamily="-104" charset="-128"/>
              <a:cs typeface="ＭＳ Ｐゴシック" pitchFamily="-104" charset="-128"/>
            </a:endParaRPr>
          </a:p>
        </p:txBody>
      </p:sp>
      <p:sp>
        <p:nvSpPr>
          <p:cNvPr id="68613" name="Rectangle 2"/>
          <p:cNvSpPr>
            <a:spLocks noChangeArrowheads="1" noTextEdit="1"/>
          </p:cNvSpPr>
          <p:nvPr>
            <p:ph type="sldImg"/>
          </p:nvPr>
        </p:nvSpPr>
        <p:spPr>
          <a:ln/>
        </p:spPr>
      </p:sp>
      <p:sp>
        <p:nvSpPr>
          <p:cNvPr id="68614"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70659"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70660" name="Rectangle 7"/>
          <p:cNvSpPr>
            <a:spLocks noGrp="1" noChangeArrowheads="1"/>
          </p:cNvSpPr>
          <p:nvPr>
            <p:ph type="sldNum" sz="quarter" idx="5"/>
          </p:nvPr>
        </p:nvSpPr>
        <p:spPr>
          <a:noFill/>
        </p:spPr>
        <p:txBody>
          <a:bodyPr/>
          <a:lstStyle/>
          <a:p>
            <a:fld id="{D8BB78E1-1843-294D-AFE0-27245DD35616}" type="slidenum">
              <a:rPr lang="en-US">
                <a:latin typeface="Arial" pitchFamily="-104" charset="0"/>
                <a:ea typeface="ＭＳ Ｐゴシック" pitchFamily="-104" charset="-128"/>
                <a:cs typeface="ＭＳ Ｐゴシック" pitchFamily="-104" charset="-128"/>
              </a:rPr>
              <a:pPr/>
              <a:t>26</a:t>
            </a:fld>
            <a:endParaRPr lang="en-US">
              <a:latin typeface="Arial" pitchFamily="-104" charset="0"/>
              <a:ea typeface="ＭＳ Ｐゴシック" pitchFamily="-104" charset="-128"/>
              <a:cs typeface="ＭＳ Ｐゴシック" pitchFamily="-104" charset="-128"/>
            </a:endParaRPr>
          </a:p>
        </p:txBody>
      </p:sp>
      <p:sp>
        <p:nvSpPr>
          <p:cNvPr id="70661" name="Rectangle 2"/>
          <p:cNvSpPr>
            <a:spLocks noChangeArrowheads="1" noTextEdit="1"/>
          </p:cNvSpPr>
          <p:nvPr>
            <p:ph type="sldImg"/>
          </p:nvPr>
        </p:nvSpPr>
        <p:spPr>
          <a:ln/>
        </p:spPr>
      </p:sp>
      <p:sp>
        <p:nvSpPr>
          <p:cNvPr id="70662"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72707"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72708" name="Rectangle 7"/>
          <p:cNvSpPr>
            <a:spLocks noGrp="1" noChangeArrowheads="1"/>
          </p:cNvSpPr>
          <p:nvPr>
            <p:ph type="sldNum" sz="quarter" idx="5"/>
          </p:nvPr>
        </p:nvSpPr>
        <p:spPr>
          <a:noFill/>
        </p:spPr>
        <p:txBody>
          <a:bodyPr/>
          <a:lstStyle/>
          <a:p>
            <a:fld id="{00DF7C93-A298-B149-A6F4-672241F35FC2}" type="slidenum">
              <a:rPr lang="en-US">
                <a:latin typeface="Arial" pitchFamily="-104" charset="0"/>
                <a:ea typeface="ＭＳ Ｐゴシック" pitchFamily="-104" charset="-128"/>
                <a:cs typeface="ＭＳ Ｐゴシック" pitchFamily="-104" charset="-128"/>
              </a:rPr>
              <a:pPr/>
              <a:t>27</a:t>
            </a:fld>
            <a:endParaRPr lang="en-US">
              <a:latin typeface="Arial" pitchFamily="-104" charset="0"/>
              <a:ea typeface="ＭＳ Ｐゴシック" pitchFamily="-104" charset="-128"/>
              <a:cs typeface="ＭＳ Ｐゴシック" pitchFamily="-104" charset="-128"/>
            </a:endParaRPr>
          </a:p>
        </p:txBody>
      </p:sp>
      <p:sp>
        <p:nvSpPr>
          <p:cNvPr id="72709" name="Rectangle 2"/>
          <p:cNvSpPr>
            <a:spLocks noChangeArrowheads="1" noTextEdit="1"/>
          </p:cNvSpPr>
          <p:nvPr>
            <p:ph type="sldImg"/>
          </p:nvPr>
        </p:nvSpPr>
        <p:spPr>
          <a:ln/>
        </p:spPr>
      </p:sp>
      <p:sp>
        <p:nvSpPr>
          <p:cNvPr id="72710"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74755"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74756" name="Rectangle 7"/>
          <p:cNvSpPr>
            <a:spLocks noGrp="1" noChangeArrowheads="1"/>
          </p:cNvSpPr>
          <p:nvPr>
            <p:ph type="sldNum" sz="quarter" idx="5"/>
          </p:nvPr>
        </p:nvSpPr>
        <p:spPr>
          <a:noFill/>
        </p:spPr>
        <p:txBody>
          <a:bodyPr/>
          <a:lstStyle/>
          <a:p>
            <a:fld id="{0C7122DA-DAF0-1B4F-ADE8-DE3369E24729}" type="slidenum">
              <a:rPr lang="en-US">
                <a:latin typeface="Arial" pitchFamily="-104" charset="0"/>
                <a:ea typeface="ＭＳ Ｐゴシック" pitchFamily="-104" charset="-128"/>
                <a:cs typeface="ＭＳ Ｐゴシック" pitchFamily="-104" charset="-128"/>
              </a:rPr>
              <a:pPr/>
              <a:t>28</a:t>
            </a:fld>
            <a:endParaRPr lang="en-US">
              <a:latin typeface="Arial" pitchFamily="-104" charset="0"/>
              <a:ea typeface="ＭＳ Ｐゴシック" pitchFamily="-104" charset="-128"/>
              <a:cs typeface="ＭＳ Ｐゴシック" pitchFamily="-104" charset="-128"/>
            </a:endParaRPr>
          </a:p>
        </p:txBody>
      </p:sp>
      <p:sp>
        <p:nvSpPr>
          <p:cNvPr id="74757" name="Rectangle 2"/>
          <p:cNvSpPr>
            <a:spLocks noChangeArrowheads="1" noTextEdit="1"/>
          </p:cNvSpPr>
          <p:nvPr>
            <p:ph type="sldImg"/>
          </p:nvPr>
        </p:nvSpPr>
        <p:spPr>
          <a:ln/>
        </p:spPr>
      </p:sp>
      <p:sp>
        <p:nvSpPr>
          <p:cNvPr id="74758"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76803"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76804" name="Rectangle 7"/>
          <p:cNvSpPr>
            <a:spLocks noGrp="1" noChangeArrowheads="1"/>
          </p:cNvSpPr>
          <p:nvPr>
            <p:ph type="sldNum" sz="quarter" idx="5"/>
          </p:nvPr>
        </p:nvSpPr>
        <p:spPr>
          <a:noFill/>
        </p:spPr>
        <p:txBody>
          <a:bodyPr/>
          <a:lstStyle/>
          <a:p>
            <a:fld id="{0995C7B9-D621-3A4D-BAE5-D40CF2F43B8A}" type="slidenum">
              <a:rPr lang="en-US">
                <a:latin typeface="Arial" pitchFamily="-104" charset="0"/>
                <a:ea typeface="ＭＳ Ｐゴシック" pitchFamily="-104" charset="-128"/>
                <a:cs typeface="ＭＳ Ｐゴシック" pitchFamily="-104" charset="-128"/>
              </a:rPr>
              <a:pPr/>
              <a:t>29</a:t>
            </a:fld>
            <a:endParaRPr lang="en-US">
              <a:latin typeface="Arial" pitchFamily="-104" charset="0"/>
              <a:ea typeface="ＭＳ Ｐゴシック" pitchFamily="-104" charset="-128"/>
              <a:cs typeface="ＭＳ Ｐゴシック" pitchFamily="-104" charset="-128"/>
            </a:endParaRPr>
          </a:p>
        </p:txBody>
      </p:sp>
      <p:sp>
        <p:nvSpPr>
          <p:cNvPr id="76805" name="Rectangle 2"/>
          <p:cNvSpPr>
            <a:spLocks noChangeArrowheads="1" noTextEdit="1"/>
          </p:cNvSpPr>
          <p:nvPr>
            <p:ph type="sldImg"/>
          </p:nvPr>
        </p:nvSpPr>
        <p:spPr>
          <a:ln/>
        </p:spPr>
      </p:sp>
      <p:sp>
        <p:nvSpPr>
          <p:cNvPr id="76806"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21507"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21508" name="Rectangle 7"/>
          <p:cNvSpPr>
            <a:spLocks noGrp="1" noChangeArrowheads="1"/>
          </p:cNvSpPr>
          <p:nvPr>
            <p:ph type="sldNum" sz="quarter" idx="5"/>
          </p:nvPr>
        </p:nvSpPr>
        <p:spPr>
          <a:noFill/>
        </p:spPr>
        <p:txBody>
          <a:bodyPr/>
          <a:lstStyle/>
          <a:p>
            <a:fld id="{41DD30CD-A2CA-FC43-8803-ECFEE2674317}" type="slidenum">
              <a:rPr lang="en-US">
                <a:latin typeface="Arial" pitchFamily="-104" charset="0"/>
                <a:ea typeface="ＭＳ Ｐゴシック" pitchFamily="-104" charset="-128"/>
                <a:cs typeface="ＭＳ Ｐゴシック" pitchFamily="-104" charset="-128"/>
              </a:rPr>
              <a:pPr/>
              <a:t>3</a:t>
            </a:fld>
            <a:endParaRPr lang="en-US">
              <a:latin typeface="Arial" pitchFamily="-104" charset="0"/>
              <a:ea typeface="ＭＳ Ｐゴシック" pitchFamily="-104" charset="-128"/>
              <a:cs typeface="ＭＳ Ｐゴシック" pitchFamily="-104" charset="-128"/>
            </a:endParaRPr>
          </a:p>
        </p:txBody>
      </p:sp>
      <p:sp>
        <p:nvSpPr>
          <p:cNvPr id="21509" name="Rectangle 2"/>
          <p:cNvSpPr>
            <a:spLocks noChangeArrowheads="1" noTextEdit="1"/>
          </p:cNvSpPr>
          <p:nvPr>
            <p:ph type="sldImg"/>
          </p:nvPr>
        </p:nvSpPr>
        <p:spPr>
          <a:ln/>
        </p:spPr>
      </p:sp>
      <p:sp>
        <p:nvSpPr>
          <p:cNvPr id="21510"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23555"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23556" name="Rectangle 7"/>
          <p:cNvSpPr>
            <a:spLocks noGrp="1" noChangeArrowheads="1"/>
          </p:cNvSpPr>
          <p:nvPr>
            <p:ph type="sldNum" sz="quarter" idx="5"/>
          </p:nvPr>
        </p:nvSpPr>
        <p:spPr>
          <a:noFill/>
        </p:spPr>
        <p:txBody>
          <a:bodyPr/>
          <a:lstStyle/>
          <a:p>
            <a:fld id="{242BF378-745D-F741-9AE8-437103EB18AA}" type="slidenum">
              <a:rPr lang="en-US">
                <a:latin typeface="Arial" pitchFamily="-104" charset="0"/>
                <a:ea typeface="ＭＳ Ｐゴシック" pitchFamily="-104" charset="-128"/>
                <a:cs typeface="ＭＳ Ｐゴシック" pitchFamily="-104" charset="-128"/>
              </a:rPr>
              <a:pPr/>
              <a:t>4</a:t>
            </a:fld>
            <a:endParaRPr lang="en-US">
              <a:latin typeface="Arial" pitchFamily="-104" charset="0"/>
              <a:ea typeface="ＭＳ Ｐゴシック" pitchFamily="-104" charset="-128"/>
              <a:cs typeface="ＭＳ Ｐゴシック" pitchFamily="-104" charset="-128"/>
            </a:endParaRPr>
          </a:p>
        </p:txBody>
      </p:sp>
      <p:sp>
        <p:nvSpPr>
          <p:cNvPr id="23557" name="Rectangle 2"/>
          <p:cNvSpPr>
            <a:spLocks noChangeArrowheads="1" noTextEdit="1"/>
          </p:cNvSpPr>
          <p:nvPr>
            <p:ph type="sldImg"/>
          </p:nvPr>
        </p:nvSpPr>
        <p:spPr>
          <a:ln/>
        </p:spPr>
      </p:sp>
      <p:sp>
        <p:nvSpPr>
          <p:cNvPr id="23558"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25603"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25604" name="Rectangle 7"/>
          <p:cNvSpPr>
            <a:spLocks noGrp="1" noChangeArrowheads="1"/>
          </p:cNvSpPr>
          <p:nvPr>
            <p:ph type="sldNum" sz="quarter" idx="5"/>
          </p:nvPr>
        </p:nvSpPr>
        <p:spPr>
          <a:noFill/>
        </p:spPr>
        <p:txBody>
          <a:bodyPr/>
          <a:lstStyle/>
          <a:p>
            <a:fld id="{2FC55910-F26B-3948-A8F7-F924F422BA7B}" type="slidenum">
              <a:rPr lang="en-US">
                <a:latin typeface="Arial" pitchFamily="-104" charset="0"/>
                <a:ea typeface="ＭＳ Ｐゴシック" pitchFamily="-104" charset="-128"/>
                <a:cs typeface="ＭＳ Ｐゴシック" pitchFamily="-104" charset="-128"/>
              </a:rPr>
              <a:pPr/>
              <a:t>5</a:t>
            </a:fld>
            <a:endParaRPr lang="en-US">
              <a:latin typeface="Arial" pitchFamily="-104" charset="0"/>
              <a:ea typeface="ＭＳ Ｐゴシック" pitchFamily="-104" charset="-128"/>
              <a:cs typeface="ＭＳ Ｐゴシック" pitchFamily="-104" charset="-128"/>
            </a:endParaRPr>
          </a:p>
        </p:txBody>
      </p:sp>
      <p:sp>
        <p:nvSpPr>
          <p:cNvPr id="25605" name="Rectangle 2"/>
          <p:cNvSpPr>
            <a:spLocks noChangeArrowheads="1" noTextEdit="1"/>
          </p:cNvSpPr>
          <p:nvPr>
            <p:ph type="sldImg"/>
          </p:nvPr>
        </p:nvSpPr>
        <p:spPr>
          <a:ln/>
        </p:spPr>
      </p:sp>
      <p:sp>
        <p:nvSpPr>
          <p:cNvPr id="25606"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27651"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27652" name="Rectangle 7"/>
          <p:cNvSpPr>
            <a:spLocks noGrp="1" noChangeArrowheads="1"/>
          </p:cNvSpPr>
          <p:nvPr>
            <p:ph type="sldNum" sz="quarter" idx="5"/>
          </p:nvPr>
        </p:nvSpPr>
        <p:spPr>
          <a:noFill/>
        </p:spPr>
        <p:txBody>
          <a:bodyPr/>
          <a:lstStyle/>
          <a:p>
            <a:fld id="{4BE8841E-0413-494F-9640-7E251D3463CD}" type="slidenum">
              <a:rPr lang="en-US">
                <a:latin typeface="Arial" pitchFamily="-104" charset="0"/>
                <a:ea typeface="ＭＳ Ｐゴシック" pitchFamily="-104" charset="-128"/>
                <a:cs typeface="ＭＳ Ｐゴシック" pitchFamily="-104" charset="-128"/>
              </a:rPr>
              <a:pPr/>
              <a:t>6</a:t>
            </a:fld>
            <a:endParaRPr lang="en-US">
              <a:latin typeface="Arial" pitchFamily="-104" charset="0"/>
              <a:ea typeface="ＭＳ Ｐゴシック" pitchFamily="-104" charset="-128"/>
              <a:cs typeface="ＭＳ Ｐゴシック" pitchFamily="-104" charset="-128"/>
            </a:endParaRPr>
          </a:p>
        </p:txBody>
      </p:sp>
      <p:sp>
        <p:nvSpPr>
          <p:cNvPr id="27653" name="Rectangle 2"/>
          <p:cNvSpPr>
            <a:spLocks noChangeArrowheads="1" noTextEdit="1"/>
          </p:cNvSpPr>
          <p:nvPr>
            <p:ph type="sldImg"/>
          </p:nvPr>
        </p:nvSpPr>
        <p:spPr>
          <a:ln/>
        </p:spPr>
      </p:sp>
      <p:sp>
        <p:nvSpPr>
          <p:cNvPr id="27654"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29699"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29700" name="Rectangle 7"/>
          <p:cNvSpPr>
            <a:spLocks noGrp="1" noChangeArrowheads="1"/>
          </p:cNvSpPr>
          <p:nvPr>
            <p:ph type="sldNum" sz="quarter" idx="5"/>
          </p:nvPr>
        </p:nvSpPr>
        <p:spPr>
          <a:noFill/>
        </p:spPr>
        <p:txBody>
          <a:bodyPr/>
          <a:lstStyle/>
          <a:p>
            <a:fld id="{D5350BF6-03F1-3C48-9BCF-E5E6C1A3BF9C}" type="slidenum">
              <a:rPr lang="en-US">
                <a:latin typeface="Arial" pitchFamily="-104" charset="0"/>
                <a:ea typeface="ＭＳ Ｐゴシック" pitchFamily="-104" charset="-128"/>
                <a:cs typeface="ＭＳ Ｐゴシック" pitchFamily="-104" charset="-128"/>
              </a:rPr>
              <a:pPr/>
              <a:t>7</a:t>
            </a:fld>
            <a:endParaRPr lang="en-US">
              <a:latin typeface="Arial" pitchFamily="-104" charset="0"/>
              <a:ea typeface="ＭＳ Ｐゴシック" pitchFamily="-104" charset="-128"/>
              <a:cs typeface="ＭＳ Ｐゴシック" pitchFamily="-104" charset="-128"/>
            </a:endParaRPr>
          </a:p>
        </p:txBody>
      </p:sp>
      <p:sp>
        <p:nvSpPr>
          <p:cNvPr id="29701" name="Rectangle 2"/>
          <p:cNvSpPr>
            <a:spLocks noChangeArrowheads="1" noTextEdit="1"/>
          </p:cNvSpPr>
          <p:nvPr>
            <p:ph type="sldImg"/>
          </p:nvPr>
        </p:nvSpPr>
        <p:spPr>
          <a:ln/>
        </p:spPr>
      </p:sp>
      <p:sp>
        <p:nvSpPr>
          <p:cNvPr id="29702"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31747"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31748" name="Rectangle 7"/>
          <p:cNvSpPr>
            <a:spLocks noGrp="1" noChangeArrowheads="1"/>
          </p:cNvSpPr>
          <p:nvPr>
            <p:ph type="sldNum" sz="quarter" idx="5"/>
          </p:nvPr>
        </p:nvSpPr>
        <p:spPr>
          <a:noFill/>
        </p:spPr>
        <p:txBody>
          <a:bodyPr/>
          <a:lstStyle/>
          <a:p>
            <a:fld id="{232F66BB-BF84-2040-A220-472B7E262104}" type="slidenum">
              <a:rPr lang="en-US">
                <a:latin typeface="Arial" pitchFamily="-104" charset="0"/>
                <a:ea typeface="ＭＳ Ｐゴシック" pitchFamily="-104" charset="-128"/>
                <a:cs typeface="ＭＳ Ｐゴシック" pitchFamily="-104" charset="-128"/>
              </a:rPr>
              <a:pPr/>
              <a:t>8</a:t>
            </a:fld>
            <a:endParaRPr lang="en-US">
              <a:latin typeface="Arial" pitchFamily="-104" charset="0"/>
              <a:ea typeface="ＭＳ Ｐゴシック" pitchFamily="-104" charset="-128"/>
              <a:cs typeface="ＭＳ Ｐゴシック" pitchFamily="-104" charset="-128"/>
            </a:endParaRPr>
          </a:p>
        </p:txBody>
      </p:sp>
      <p:sp>
        <p:nvSpPr>
          <p:cNvPr id="31749" name="Rectangle 2"/>
          <p:cNvSpPr>
            <a:spLocks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latin typeface="Arial" pitchFamily="-104" charset="0"/>
                <a:ea typeface="ＭＳ Ｐゴシック" pitchFamily="-104" charset="-128"/>
                <a:cs typeface="ＭＳ Ｐゴシック" pitchFamily="-104" charset="-128"/>
              </a:rPr>
              <a:t>Thermal Considerations</a:t>
            </a:r>
          </a:p>
        </p:txBody>
      </p:sp>
      <p:sp>
        <p:nvSpPr>
          <p:cNvPr id="33795" name="Rectangle 6"/>
          <p:cNvSpPr>
            <a:spLocks noGrp="1" noChangeArrowheads="1"/>
          </p:cNvSpPr>
          <p:nvPr>
            <p:ph type="ftr" sz="quarter" idx="4"/>
          </p:nvPr>
        </p:nvSpPr>
        <p:spPr>
          <a:noFill/>
        </p:spPr>
        <p:txBody>
          <a:bodyPr/>
          <a:lstStyle/>
          <a:p>
            <a:r>
              <a:rPr lang="en-US" smtClean="0">
                <a:latin typeface="Arial" pitchFamily="-104" charset="0"/>
                <a:ea typeface="ＭＳ Ｐゴシック" pitchFamily="-104" charset="-128"/>
                <a:cs typeface="ＭＳ Ｐゴシック" pitchFamily="-104" charset="-128"/>
              </a:rPr>
              <a:t>Lecture 4</a:t>
            </a:r>
          </a:p>
        </p:txBody>
      </p:sp>
      <p:sp>
        <p:nvSpPr>
          <p:cNvPr id="33796" name="Rectangle 7"/>
          <p:cNvSpPr>
            <a:spLocks noGrp="1" noChangeArrowheads="1"/>
          </p:cNvSpPr>
          <p:nvPr>
            <p:ph type="sldNum" sz="quarter" idx="5"/>
          </p:nvPr>
        </p:nvSpPr>
        <p:spPr>
          <a:noFill/>
        </p:spPr>
        <p:txBody>
          <a:bodyPr/>
          <a:lstStyle/>
          <a:p>
            <a:fld id="{D2F301FC-FA82-F44A-941A-31BCF6EA19E7}" type="slidenum">
              <a:rPr lang="en-US">
                <a:latin typeface="Arial" pitchFamily="-104" charset="0"/>
                <a:ea typeface="ＭＳ Ｐゴシック" pitchFamily="-104" charset="-128"/>
                <a:cs typeface="ＭＳ Ｐゴシック" pitchFamily="-104" charset="-128"/>
              </a:rPr>
              <a:pPr/>
              <a:t>9</a:t>
            </a:fld>
            <a:endParaRPr lang="en-US">
              <a:latin typeface="Arial" pitchFamily="-104" charset="0"/>
              <a:ea typeface="ＭＳ Ｐゴシック" pitchFamily="-104" charset="-128"/>
              <a:cs typeface="ＭＳ Ｐゴシック" pitchFamily="-104" charset="-128"/>
            </a:endParaRPr>
          </a:p>
        </p:txBody>
      </p:sp>
      <p:sp>
        <p:nvSpPr>
          <p:cNvPr id="33797" name="Rectangle 2"/>
          <p:cNvSpPr>
            <a:spLocks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eaLnBrk="1" hangingPunct="1"/>
            <a:endParaRPr lang="en-US">
              <a:latin typeface="Arial" pitchFamily="-104" charset="0"/>
              <a:ea typeface="ＭＳ Ｐゴシック" pitchFamily="-104" charset="-128"/>
              <a:cs typeface="ＭＳ Ｐゴシック" pitchFamily="-10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Lecture 5: Thermal</a:t>
            </a:r>
            <a:endParaRPr lang="en-US"/>
          </a:p>
        </p:txBody>
      </p:sp>
      <p:sp>
        <p:nvSpPr>
          <p:cNvPr id="5" name="Footer Placeholder 4"/>
          <p:cNvSpPr>
            <a:spLocks noGrp="1"/>
          </p:cNvSpPr>
          <p:nvPr>
            <p:ph type="ftr" sz="quarter" idx="11"/>
          </p:nvPr>
        </p:nvSpPr>
        <p:spPr/>
        <p:txBody>
          <a:bodyPr/>
          <a:lstStyle/>
          <a:p>
            <a:r>
              <a:rPr lang="en-US" smtClean="0"/>
              <a:t>UCSD Physics 122</a:t>
            </a:r>
            <a:endParaRPr lang="en-US"/>
          </a:p>
        </p:txBody>
      </p:sp>
      <p:sp>
        <p:nvSpPr>
          <p:cNvPr id="6" name="Slide Number Placeholder 5"/>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Lecture 5: Thermal</a:t>
            </a:r>
            <a:endParaRPr lang="en-US"/>
          </a:p>
        </p:txBody>
      </p:sp>
      <p:sp>
        <p:nvSpPr>
          <p:cNvPr id="5" name="Footer Placeholder 4"/>
          <p:cNvSpPr>
            <a:spLocks noGrp="1"/>
          </p:cNvSpPr>
          <p:nvPr>
            <p:ph type="ftr" sz="quarter" idx="11"/>
          </p:nvPr>
        </p:nvSpPr>
        <p:spPr/>
        <p:txBody>
          <a:bodyPr/>
          <a:lstStyle/>
          <a:p>
            <a:r>
              <a:rPr lang="en-US" smtClean="0"/>
              <a:t>UCSD Physics 122</a:t>
            </a:r>
            <a:endParaRPr lang="en-US"/>
          </a:p>
        </p:txBody>
      </p:sp>
      <p:sp>
        <p:nvSpPr>
          <p:cNvPr id="6" name="Slide Number Placeholder 5"/>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Lecture 5: Thermal</a:t>
            </a:r>
            <a:endParaRPr lang="en-US"/>
          </a:p>
        </p:txBody>
      </p:sp>
      <p:sp>
        <p:nvSpPr>
          <p:cNvPr id="5" name="Footer Placeholder 4"/>
          <p:cNvSpPr>
            <a:spLocks noGrp="1"/>
          </p:cNvSpPr>
          <p:nvPr>
            <p:ph type="ftr" sz="quarter" idx="11"/>
          </p:nvPr>
        </p:nvSpPr>
        <p:spPr/>
        <p:txBody>
          <a:bodyPr/>
          <a:lstStyle/>
          <a:p>
            <a:r>
              <a:rPr lang="en-US" smtClean="0"/>
              <a:t>UCSD Physics 122</a:t>
            </a:r>
            <a:endParaRPr lang="en-US"/>
          </a:p>
        </p:txBody>
      </p:sp>
      <p:sp>
        <p:nvSpPr>
          <p:cNvPr id="6" name="Slide Number Placeholder 5"/>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219200"/>
            <a:ext cx="7772400" cy="5029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Lecture 5: Thermal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UCSD Physics 122</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4B9C65-A91D-E548-ACB6-75417D167AC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Lecture 5: Thermal</a:t>
            </a:r>
            <a:endParaRPr lang="en-US"/>
          </a:p>
        </p:txBody>
      </p:sp>
      <p:sp>
        <p:nvSpPr>
          <p:cNvPr id="5" name="Footer Placeholder 4"/>
          <p:cNvSpPr>
            <a:spLocks noGrp="1"/>
          </p:cNvSpPr>
          <p:nvPr>
            <p:ph type="ftr" sz="quarter" idx="11"/>
          </p:nvPr>
        </p:nvSpPr>
        <p:spPr/>
        <p:txBody>
          <a:bodyPr/>
          <a:lstStyle/>
          <a:p>
            <a:r>
              <a:rPr lang="en-US" smtClean="0"/>
              <a:t>UCSD Physics 122</a:t>
            </a:r>
            <a:endParaRPr lang="en-US"/>
          </a:p>
        </p:txBody>
      </p:sp>
      <p:sp>
        <p:nvSpPr>
          <p:cNvPr id="6" name="Slide Number Placeholder 5"/>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Lecture 5: Thermal</a:t>
            </a:r>
            <a:endParaRPr lang="en-US"/>
          </a:p>
        </p:txBody>
      </p:sp>
      <p:sp>
        <p:nvSpPr>
          <p:cNvPr id="5" name="Footer Placeholder 4"/>
          <p:cNvSpPr>
            <a:spLocks noGrp="1"/>
          </p:cNvSpPr>
          <p:nvPr>
            <p:ph type="ftr" sz="quarter" idx="11"/>
          </p:nvPr>
        </p:nvSpPr>
        <p:spPr/>
        <p:txBody>
          <a:bodyPr/>
          <a:lstStyle/>
          <a:p>
            <a:r>
              <a:rPr lang="en-US" smtClean="0"/>
              <a:t>UCSD Physics 122</a:t>
            </a:r>
            <a:endParaRPr lang="en-US"/>
          </a:p>
        </p:txBody>
      </p:sp>
      <p:sp>
        <p:nvSpPr>
          <p:cNvPr id="6" name="Slide Number Placeholder 5"/>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Lecture 5: Thermal</a:t>
            </a:r>
            <a:endParaRPr lang="en-US"/>
          </a:p>
        </p:txBody>
      </p:sp>
      <p:sp>
        <p:nvSpPr>
          <p:cNvPr id="6" name="Footer Placeholder 5"/>
          <p:cNvSpPr>
            <a:spLocks noGrp="1"/>
          </p:cNvSpPr>
          <p:nvPr>
            <p:ph type="ftr" sz="quarter" idx="11"/>
          </p:nvPr>
        </p:nvSpPr>
        <p:spPr/>
        <p:txBody>
          <a:bodyPr/>
          <a:lstStyle/>
          <a:p>
            <a:r>
              <a:rPr lang="en-US" smtClean="0"/>
              <a:t>UCSD Physics 122</a:t>
            </a:r>
            <a:endParaRPr lang="en-US"/>
          </a:p>
        </p:txBody>
      </p:sp>
      <p:sp>
        <p:nvSpPr>
          <p:cNvPr id="7" name="Slide Number Placeholder 6"/>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Lecture 5: Thermal</a:t>
            </a:r>
            <a:endParaRPr lang="en-US"/>
          </a:p>
        </p:txBody>
      </p:sp>
      <p:sp>
        <p:nvSpPr>
          <p:cNvPr id="8" name="Footer Placeholder 7"/>
          <p:cNvSpPr>
            <a:spLocks noGrp="1"/>
          </p:cNvSpPr>
          <p:nvPr>
            <p:ph type="ftr" sz="quarter" idx="11"/>
          </p:nvPr>
        </p:nvSpPr>
        <p:spPr/>
        <p:txBody>
          <a:bodyPr/>
          <a:lstStyle/>
          <a:p>
            <a:r>
              <a:rPr lang="en-US" smtClean="0"/>
              <a:t>UCSD Physics 122</a:t>
            </a:r>
            <a:endParaRPr lang="en-US"/>
          </a:p>
        </p:txBody>
      </p:sp>
      <p:sp>
        <p:nvSpPr>
          <p:cNvPr id="9" name="Slide Number Placeholder 8"/>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Lecture 5: Thermal</a:t>
            </a:r>
            <a:endParaRPr lang="en-US"/>
          </a:p>
        </p:txBody>
      </p:sp>
      <p:sp>
        <p:nvSpPr>
          <p:cNvPr id="4" name="Footer Placeholder 3"/>
          <p:cNvSpPr>
            <a:spLocks noGrp="1"/>
          </p:cNvSpPr>
          <p:nvPr>
            <p:ph type="ftr" sz="quarter" idx="11"/>
          </p:nvPr>
        </p:nvSpPr>
        <p:spPr/>
        <p:txBody>
          <a:bodyPr/>
          <a:lstStyle/>
          <a:p>
            <a:r>
              <a:rPr lang="en-US" smtClean="0"/>
              <a:t>UCSD Physics 122</a:t>
            </a:r>
            <a:endParaRPr lang="en-US"/>
          </a:p>
        </p:txBody>
      </p:sp>
      <p:sp>
        <p:nvSpPr>
          <p:cNvPr id="5" name="Slide Number Placeholder 4"/>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Lecture 5: Thermal</a:t>
            </a:r>
            <a:endParaRPr lang="en-US"/>
          </a:p>
        </p:txBody>
      </p:sp>
      <p:sp>
        <p:nvSpPr>
          <p:cNvPr id="3" name="Footer Placeholder 2"/>
          <p:cNvSpPr>
            <a:spLocks noGrp="1"/>
          </p:cNvSpPr>
          <p:nvPr>
            <p:ph type="ftr" sz="quarter" idx="11"/>
          </p:nvPr>
        </p:nvSpPr>
        <p:spPr/>
        <p:txBody>
          <a:bodyPr/>
          <a:lstStyle/>
          <a:p>
            <a:r>
              <a:rPr lang="en-US" smtClean="0"/>
              <a:t>UCSD Physics 122</a:t>
            </a:r>
            <a:endParaRPr lang="en-US"/>
          </a:p>
        </p:txBody>
      </p:sp>
      <p:sp>
        <p:nvSpPr>
          <p:cNvPr id="4" name="Slide Number Placeholder 3"/>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Lecture 5: Thermal</a:t>
            </a:r>
            <a:endParaRPr lang="en-US"/>
          </a:p>
        </p:txBody>
      </p:sp>
      <p:sp>
        <p:nvSpPr>
          <p:cNvPr id="6" name="Footer Placeholder 5"/>
          <p:cNvSpPr>
            <a:spLocks noGrp="1"/>
          </p:cNvSpPr>
          <p:nvPr>
            <p:ph type="ftr" sz="quarter" idx="11"/>
          </p:nvPr>
        </p:nvSpPr>
        <p:spPr/>
        <p:txBody>
          <a:bodyPr/>
          <a:lstStyle/>
          <a:p>
            <a:r>
              <a:rPr lang="en-US" smtClean="0"/>
              <a:t>UCSD Physics 122</a:t>
            </a:r>
            <a:endParaRPr lang="en-US"/>
          </a:p>
        </p:txBody>
      </p:sp>
      <p:sp>
        <p:nvSpPr>
          <p:cNvPr id="7" name="Slide Number Placeholder 6"/>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Lecture 5: Thermal</a:t>
            </a:r>
            <a:endParaRPr lang="en-US"/>
          </a:p>
        </p:txBody>
      </p:sp>
      <p:sp>
        <p:nvSpPr>
          <p:cNvPr id="6" name="Footer Placeholder 5"/>
          <p:cNvSpPr>
            <a:spLocks noGrp="1"/>
          </p:cNvSpPr>
          <p:nvPr>
            <p:ph type="ftr" sz="quarter" idx="11"/>
          </p:nvPr>
        </p:nvSpPr>
        <p:spPr/>
        <p:txBody>
          <a:bodyPr/>
          <a:lstStyle/>
          <a:p>
            <a:r>
              <a:rPr lang="en-US" smtClean="0"/>
              <a:t>UCSD Physics 122</a:t>
            </a:r>
            <a:endParaRPr lang="en-US"/>
          </a:p>
        </p:txBody>
      </p:sp>
      <p:sp>
        <p:nvSpPr>
          <p:cNvPr id="7" name="Slide Number Placeholder 6"/>
          <p:cNvSpPr>
            <a:spLocks noGrp="1"/>
          </p:cNvSpPr>
          <p:nvPr>
            <p:ph type="sldNum" sz="quarter" idx="12"/>
          </p:nvPr>
        </p:nvSpPr>
        <p:spPr/>
        <p:txBody>
          <a:bodyPr/>
          <a:lstStyle/>
          <a:p>
            <a:fld id="{A25919DB-7A11-8540-AEA9-5B727F63182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Lecture 5: Thermal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UCSD Physics 122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919DB-7A11-8540-AEA9-5B727F63182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685800" y="4267200"/>
            <a:ext cx="7772400" cy="1143000"/>
          </a:xfrm>
        </p:spPr>
        <p:txBody>
          <a:bodyPr/>
          <a:lstStyle/>
          <a:p>
            <a:pPr eaLnBrk="1" hangingPunct="1">
              <a:defRPr/>
            </a:pPr>
            <a:r>
              <a:rPr lang="en-US"/>
              <a:t>Thermal Design</a:t>
            </a:r>
          </a:p>
        </p:txBody>
      </p:sp>
      <p:sp>
        <p:nvSpPr>
          <p:cNvPr id="2055" name="Rectangle 7"/>
          <p:cNvSpPr>
            <a:spLocks noGrp="1" noChangeArrowheads="1"/>
          </p:cNvSpPr>
          <p:nvPr>
            <p:ph type="subTitle" idx="1"/>
          </p:nvPr>
        </p:nvSpPr>
        <p:spPr>
          <a:xfrm>
            <a:off x="1371600" y="5486400"/>
            <a:ext cx="6400800" cy="990600"/>
          </a:xfrm>
        </p:spPr>
        <p:txBody>
          <a:bodyPr>
            <a:normAutofit fontScale="70000" lnSpcReduction="20000"/>
          </a:bodyPr>
          <a:lstStyle/>
          <a:p>
            <a:pPr eaLnBrk="1" hangingPunct="1">
              <a:defRPr/>
            </a:pPr>
            <a:r>
              <a:rPr lang="en-US"/>
              <a:t>Heat Transfer</a:t>
            </a:r>
          </a:p>
          <a:p>
            <a:pPr eaLnBrk="1" hangingPunct="1">
              <a:defRPr/>
            </a:pPr>
            <a:r>
              <a:rPr lang="en-US"/>
              <a:t>Temperature Measurement</a:t>
            </a:r>
          </a:p>
          <a:p>
            <a:pPr eaLnBrk="1" hangingPunct="1">
              <a:defRPr/>
            </a:pPr>
            <a:r>
              <a:rPr lang="en-US"/>
              <a:t>The prevalence of the number 5.7</a:t>
            </a:r>
          </a:p>
        </p:txBody>
      </p:sp>
      <p:pic>
        <p:nvPicPr>
          <p:cNvPr id="16388" name="Picture 10" descr="adelie_penguin2"/>
          <p:cNvPicPr>
            <a:picLocks noChangeAspect="1" noChangeArrowheads="1"/>
          </p:cNvPicPr>
          <p:nvPr/>
        </p:nvPicPr>
        <p:blipFill>
          <a:blip r:embed="rId3"/>
          <a:srcRect/>
          <a:stretch>
            <a:fillRect/>
          </a:stretch>
        </p:blipFill>
        <p:spPr bwMode="auto">
          <a:xfrm>
            <a:off x="1266825" y="0"/>
            <a:ext cx="6608763" cy="4392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34819"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34820" name="Slide Number Placeholder 5"/>
          <p:cNvSpPr>
            <a:spLocks noGrp="1"/>
          </p:cNvSpPr>
          <p:nvPr>
            <p:ph type="sldNum" sz="quarter" idx="12"/>
          </p:nvPr>
        </p:nvSpPr>
        <p:spPr>
          <a:noFill/>
        </p:spPr>
        <p:txBody>
          <a:bodyPr/>
          <a:lstStyle/>
          <a:p>
            <a:fld id="{8E5336E7-92DF-6E41-BE51-11FE02915A62}" type="slidenum">
              <a:rPr lang="en-US" smtClean="0">
                <a:latin typeface="Arial" pitchFamily="-104" charset="0"/>
                <a:ea typeface="ＭＳ Ｐゴシック" pitchFamily="-104" charset="-128"/>
                <a:cs typeface="ＭＳ Ｐゴシック" pitchFamily="-104" charset="-128"/>
              </a:rPr>
              <a:pPr/>
              <a:t>10</a:t>
            </a:fld>
            <a:endParaRPr lang="en-US" smtClean="0">
              <a:latin typeface="Arial" pitchFamily="-104" charset="0"/>
              <a:ea typeface="ＭＳ Ｐゴシック" pitchFamily="-104" charset="-128"/>
              <a:cs typeface="ＭＳ Ｐゴシック" pitchFamily="-104" charset="-128"/>
            </a:endParaRPr>
          </a:p>
        </p:txBody>
      </p:sp>
      <p:sp>
        <p:nvSpPr>
          <p:cNvPr id="79874" name="Rectangle 2"/>
          <p:cNvSpPr>
            <a:spLocks noGrp="1" noChangeArrowheads="1"/>
          </p:cNvSpPr>
          <p:nvPr>
            <p:ph type="title"/>
          </p:nvPr>
        </p:nvSpPr>
        <p:spPr/>
        <p:txBody>
          <a:bodyPr/>
          <a:lstStyle/>
          <a:p>
            <a:pPr eaLnBrk="1" hangingPunct="1">
              <a:defRPr/>
            </a:pPr>
            <a:r>
              <a:rPr lang="en-US"/>
              <a:t>Convection Examples</a:t>
            </a:r>
          </a:p>
        </p:txBody>
      </p:sp>
      <p:sp>
        <p:nvSpPr>
          <p:cNvPr id="79875" name="Rectangle 3"/>
          <p:cNvSpPr>
            <a:spLocks noGrp="1" noChangeArrowheads="1"/>
          </p:cNvSpPr>
          <p:nvPr>
            <p:ph type="body" idx="1"/>
          </p:nvPr>
        </p:nvSpPr>
        <p:spPr/>
        <p:txBody>
          <a:bodyPr>
            <a:normAutofit lnSpcReduction="10000"/>
          </a:bodyPr>
          <a:lstStyle/>
          <a:p>
            <a:pPr eaLnBrk="1" hangingPunct="1">
              <a:defRPr/>
            </a:pPr>
            <a:r>
              <a:rPr lang="en-US"/>
              <a:t>Standing unclothed in a 20</a:t>
            </a:r>
            <a:r>
              <a:rPr lang="en-US">
                <a:sym typeface="Symbol" charset="2"/>
              </a:rPr>
              <a:t> C light breeze</a:t>
            </a:r>
          </a:p>
          <a:p>
            <a:pPr lvl="1" eaLnBrk="1" hangingPunct="1">
              <a:defRPr/>
            </a:pPr>
            <a:r>
              <a:rPr lang="en-US" i="1"/>
              <a:t>h</a:t>
            </a:r>
            <a:r>
              <a:rPr lang="en-US"/>
              <a:t> </a:t>
            </a:r>
            <a:r>
              <a:rPr lang="en-US">
                <a:sym typeface="Symbol" charset="2"/>
              </a:rPr>
              <a:t></a:t>
            </a:r>
            <a:r>
              <a:rPr lang="en-US"/>
              <a:t> 5 W/K/m</a:t>
            </a:r>
            <a:r>
              <a:rPr lang="en-US" baseline="30000"/>
              <a:t>2</a:t>
            </a:r>
            <a:endParaRPr lang="en-US"/>
          </a:p>
          <a:p>
            <a:pPr lvl="1" eaLnBrk="1" hangingPunct="1">
              <a:defRPr/>
            </a:pPr>
            <a:r>
              <a:rPr lang="en-US" i="1">
                <a:sym typeface="Symbol" charset="2"/>
              </a:rPr>
              <a:t>T</a:t>
            </a:r>
            <a:r>
              <a:rPr lang="en-US">
                <a:sym typeface="Symbol" charset="2"/>
              </a:rPr>
              <a:t> = 17 C</a:t>
            </a:r>
          </a:p>
          <a:p>
            <a:pPr lvl="1" eaLnBrk="1" hangingPunct="1">
              <a:defRPr/>
            </a:pPr>
            <a:r>
              <a:rPr lang="en-US" i="1">
                <a:sym typeface="Symbol" charset="2"/>
              </a:rPr>
              <a:t>A</a:t>
            </a:r>
            <a:r>
              <a:rPr lang="en-US">
                <a:sym typeface="Symbol" charset="2"/>
              </a:rPr>
              <a:t>  1 m</a:t>
            </a:r>
            <a:r>
              <a:rPr lang="en-US" baseline="30000">
                <a:sym typeface="Symbol" charset="2"/>
              </a:rPr>
              <a:t>2</a:t>
            </a:r>
            <a:endParaRPr lang="en-US">
              <a:sym typeface="Symbol" charset="2"/>
            </a:endParaRPr>
          </a:p>
          <a:p>
            <a:pPr lvl="1" eaLnBrk="1" hangingPunct="1">
              <a:defRPr/>
            </a:pPr>
            <a:r>
              <a:rPr lang="en-US" i="1">
                <a:sym typeface="Symbol" charset="2"/>
              </a:rPr>
              <a:t>P</a:t>
            </a:r>
            <a:r>
              <a:rPr lang="en-US">
                <a:sym typeface="Symbol" charset="2"/>
              </a:rPr>
              <a:t>  (5)(17)(1) = 85 W</a:t>
            </a:r>
          </a:p>
          <a:p>
            <a:pPr eaLnBrk="1" hangingPunct="1">
              <a:defRPr/>
            </a:pPr>
            <a:r>
              <a:rPr lang="en-US">
                <a:sym typeface="Symbol" charset="2"/>
              </a:rPr>
              <a:t>Our hut from before:</a:t>
            </a:r>
          </a:p>
          <a:p>
            <a:pPr lvl="1" eaLnBrk="1" hangingPunct="1">
              <a:defRPr/>
            </a:pPr>
            <a:r>
              <a:rPr lang="en-US" i="1"/>
              <a:t>h</a:t>
            </a:r>
            <a:r>
              <a:rPr lang="en-US"/>
              <a:t> </a:t>
            </a:r>
            <a:r>
              <a:rPr lang="en-US">
                <a:sym typeface="Symbol" charset="2"/>
              </a:rPr>
              <a:t></a:t>
            </a:r>
            <a:r>
              <a:rPr lang="en-US"/>
              <a:t> 5 W/K/m</a:t>
            </a:r>
            <a:r>
              <a:rPr lang="en-US" baseline="30000"/>
              <a:t>2</a:t>
            </a:r>
            <a:endParaRPr lang="en-US"/>
          </a:p>
          <a:p>
            <a:pPr lvl="1" eaLnBrk="1" hangingPunct="1">
              <a:defRPr/>
            </a:pPr>
            <a:r>
              <a:rPr lang="en-US" i="1">
                <a:sym typeface="Symbol" charset="2"/>
              </a:rPr>
              <a:t>T</a:t>
            </a:r>
            <a:r>
              <a:rPr lang="en-US">
                <a:sym typeface="Symbol" charset="2"/>
              </a:rPr>
              <a:t> = 30 C (if the skin is at the hot temperature)</a:t>
            </a:r>
          </a:p>
          <a:p>
            <a:pPr lvl="1" eaLnBrk="1" hangingPunct="1">
              <a:defRPr/>
            </a:pPr>
            <a:r>
              <a:rPr lang="en-US" i="1">
                <a:sym typeface="Symbol" charset="2"/>
              </a:rPr>
              <a:t>A</a:t>
            </a:r>
            <a:r>
              <a:rPr lang="en-US">
                <a:sym typeface="Symbol" charset="2"/>
              </a:rPr>
              <a:t>  12 m</a:t>
            </a:r>
            <a:r>
              <a:rPr lang="en-US" baseline="30000">
                <a:sym typeface="Symbol" charset="2"/>
              </a:rPr>
              <a:t>2</a:t>
            </a:r>
            <a:endParaRPr lang="en-US">
              <a:sym typeface="Symbol" charset="2"/>
            </a:endParaRPr>
          </a:p>
          <a:p>
            <a:pPr lvl="1" eaLnBrk="1" hangingPunct="1">
              <a:defRPr/>
            </a:pPr>
            <a:r>
              <a:rPr lang="en-US" i="1">
                <a:sym typeface="Symbol" charset="2"/>
              </a:rPr>
              <a:t>P</a:t>
            </a:r>
            <a:r>
              <a:rPr lang="en-US">
                <a:sym typeface="Symbol" charset="2"/>
              </a:rPr>
              <a:t>  (5)(30)(12) = 1800 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36867"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36868" name="Slide Number Placeholder 5"/>
          <p:cNvSpPr>
            <a:spLocks noGrp="1"/>
          </p:cNvSpPr>
          <p:nvPr>
            <p:ph type="sldNum" sz="quarter" idx="12"/>
          </p:nvPr>
        </p:nvSpPr>
        <p:spPr>
          <a:noFill/>
        </p:spPr>
        <p:txBody>
          <a:bodyPr/>
          <a:lstStyle/>
          <a:p>
            <a:fld id="{8B301520-BBDF-A940-A9B0-234B2557179C}" type="slidenum">
              <a:rPr lang="en-US" smtClean="0">
                <a:latin typeface="Arial" pitchFamily="-104" charset="0"/>
                <a:ea typeface="ＭＳ Ｐゴシック" pitchFamily="-104" charset="-128"/>
                <a:cs typeface="ＭＳ Ｐゴシック" pitchFamily="-104" charset="-128"/>
              </a:rPr>
              <a:pPr/>
              <a:t>11</a:t>
            </a:fld>
            <a:endParaRPr lang="en-US" smtClean="0">
              <a:latin typeface="Arial" pitchFamily="-104" charset="0"/>
              <a:ea typeface="ＭＳ Ｐゴシック" pitchFamily="-104" charset="-128"/>
              <a:cs typeface="ＭＳ Ｐゴシック" pitchFamily="-104" charset="-128"/>
            </a:endParaRPr>
          </a:p>
        </p:txBody>
      </p:sp>
      <p:sp>
        <p:nvSpPr>
          <p:cNvPr id="75778" name="Rectangle 2"/>
          <p:cNvSpPr>
            <a:spLocks noGrp="1" noChangeArrowheads="1"/>
          </p:cNvSpPr>
          <p:nvPr>
            <p:ph type="title"/>
          </p:nvPr>
        </p:nvSpPr>
        <p:spPr/>
        <p:txBody>
          <a:bodyPr/>
          <a:lstStyle/>
          <a:p>
            <a:pPr eaLnBrk="1" hangingPunct="1">
              <a:defRPr/>
            </a:pPr>
            <a:r>
              <a:rPr lang="en-US"/>
              <a:t>Radiative Heat Exchange</a:t>
            </a:r>
          </a:p>
        </p:txBody>
      </p:sp>
      <p:sp>
        <p:nvSpPr>
          <p:cNvPr id="75779" name="Rectangle 3"/>
          <p:cNvSpPr>
            <a:spLocks noGrp="1" noChangeArrowheads="1"/>
          </p:cNvSpPr>
          <p:nvPr>
            <p:ph type="body" idx="1"/>
          </p:nvPr>
        </p:nvSpPr>
        <p:spPr>
          <a:xfrm>
            <a:off x="304800" y="1219200"/>
            <a:ext cx="8839200" cy="5257800"/>
          </a:xfrm>
        </p:spPr>
        <p:txBody>
          <a:bodyPr>
            <a:normAutofit fontScale="92500" lnSpcReduction="20000"/>
          </a:bodyPr>
          <a:lstStyle/>
          <a:p>
            <a:pPr eaLnBrk="1" hangingPunct="1">
              <a:defRPr/>
            </a:pPr>
            <a:r>
              <a:rPr lang="en-US"/>
              <a:t>The Stephan-Boltzmann law tells us:</a:t>
            </a:r>
          </a:p>
          <a:p>
            <a:pPr lvl="1" eaLnBrk="1" hangingPunct="1">
              <a:defRPr/>
            </a:pPr>
            <a:r>
              <a:rPr lang="en-US" i="1"/>
              <a:t>P = </a:t>
            </a:r>
            <a:r>
              <a:rPr lang="en-US" i="1">
                <a:sym typeface="Symbol" charset="2"/>
              </a:rPr>
              <a:t>A(T</a:t>
            </a:r>
            <a:r>
              <a:rPr lang="en-US" i="1" baseline="-25000">
                <a:sym typeface="Symbol" charset="2"/>
              </a:rPr>
              <a:t>h</a:t>
            </a:r>
            <a:r>
              <a:rPr lang="en-US" baseline="30000">
                <a:sym typeface="Symbol" charset="2"/>
              </a:rPr>
              <a:t>4</a:t>
            </a:r>
            <a:r>
              <a:rPr lang="en-US">
                <a:sym typeface="Symbol" charset="2"/>
              </a:rPr>
              <a:t> </a:t>
            </a:r>
            <a:r>
              <a:rPr lang="en-US" baseline="30000">
                <a:sym typeface="Symbol" charset="2"/>
              </a:rPr>
              <a:t> </a:t>
            </a:r>
            <a:r>
              <a:rPr lang="en-US" i="1">
                <a:sym typeface="Symbol" charset="2"/>
              </a:rPr>
              <a:t>T</a:t>
            </a:r>
            <a:r>
              <a:rPr lang="en-US" i="1" baseline="-25000">
                <a:sym typeface="Symbol" charset="2"/>
              </a:rPr>
              <a:t>c</a:t>
            </a:r>
            <a:r>
              <a:rPr lang="en-US" baseline="30000">
                <a:sym typeface="Symbol" charset="2"/>
              </a:rPr>
              <a:t>4</a:t>
            </a:r>
            <a:r>
              <a:rPr lang="en-US">
                <a:sym typeface="Symbol" charset="2"/>
              </a:rPr>
              <a:t>)</a:t>
            </a:r>
          </a:p>
          <a:p>
            <a:pPr lvl="1" eaLnBrk="1" hangingPunct="1">
              <a:defRPr/>
            </a:pPr>
            <a:r>
              <a:rPr lang="en-US">
                <a:sym typeface="Symbol" charset="2"/>
              </a:rPr>
              <a:t>The Stephan-Boltzmann constant, </a:t>
            </a:r>
            <a:r>
              <a:rPr lang="en-US" i="1">
                <a:sym typeface="Symbol" charset="2"/>
              </a:rPr>
              <a:t></a:t>
            </a:r>
            <a:r>
              <a:rPr lang="en-US">
                <a:sym typeface="Symbol" charset="2"/>
              </a:rPr>
              <a:t> = </a:t>
            </a:r>
            <a:r>
              <a:rPr lang="en-US">
                <a:solidFill>
                  <a:schemeClr val="accent2"/>
                </a:solidFill>
                <a:sym typeface="Symbol" charset="2"/>
              </a:rPr>
              <a:t>5.67</a:t>
            </a:r>
            <a:r>
              <a:rPr lang="en-US">
                <a:sym typeface="Symbol" charset="2"/>
              </a:rPr>
              <a:t>10</a:t>
            </a:r>
            <a:r>
              <a:rPr lang="en-US" baseline="30000">
                <a:sym typeface="Symbol" charset="2"/>
              </a:rPr>
              <a:t>-8</a:t>
            </a:r>
            <a:r>
              <a:rPr lang="en-US">
                <a:sym typeface="Symbol" charset="2"/>
              </a:rPr>
              <a:t> W/m</a:t>
            </a:r>
            <a:r>
              <a:rPr lang="en-US" baseline="30000">
                <a:sym typeface="Symbol" charset="2"/>
              </a:rPr>
              <a:t>2</a:t>
            </a:r>
            <a:r>
              <a:rPr lang="en-US">
                <a:sym typeface="Symbol" charset="2"/>
              </a:rPr>
              <a:t>/K</a:t>
            </a:r>
            <a:r>
              <a:rPr lang="en-US" baseline="30000">
                <a:sym typeface="Symbol" charset="2"/>
              </a:rPr>
              <a:t>4</a:t>
            </a:r>
          </a:p>
          <a:p>
            <a:pPr lvl="1" eaLnBrk="1" hangingPunct="1">
              <a:defRPr/>
            </a:pPr>
            <a:r>
              <a:rPr lang="en-US">
                <a:sym typeface="Symbol" charset="2"/>
              </a:rPr>
              <a:t>in thermal equilibrium (</a:t>
            </a:r>
            <a:r>
              <a:rPr lang="en-US" i="1">
                <a:sym typeface="Symbol" charset="2"/>
              </a:rPr>
              <a:t>T</a:t>
            </a:r>
            <a:r>
              <a:rPr lang="en-US" i="1" baseline="-25000">
                <a:sym typeface="Symbol" charset="2"/>
              </a:rPr>
              <a:t>h</a:t>
            </a:r>
            <a:r>
              <a:rPr lang="en-US" i="1">
                <a:sym typeface="Symbol" charset="2"/>
              </a:rPr>
              <a:t> = T</a:t>
            </a:r>
            <a:r>
              <a:rPr lang="en-US" i="1" baseline="-25000">
                <a:sym typeface="Symbol" charset="2"/>
              </a:rPr>
              <a:t>c</a:t>
            </a:r>
            <a:r>
              <a:rPr lang="en-US">
                <a:sym typeface="Symbol" charset="2"/>
              </a:rPr>
              <a:t>), there is radiative balance, and </a:t>
            </a:r>
            <a:r>
              <a:rPr lang="en-US" i="1">
                <a:sym typeface="Symbol" charset="2"/>
              </a:rPr>
              <a:t>P</a:t>
            </a:r>
            <a:r>
              <a:rPr lang="en-US">
                <a:sym typeface="Symbol" charset="2"/>
              </a:rPr>
              <a:t> = 0</a:t>
            </a:r>
          </a:p>
          <a:p>
            <a:pPr lvl="1" eaLnBrk="1" hangingPunct="1">
              <a:defRPr/>
            </a:pPr>
            <a:r>
              <a:rPr lang="en-US">
                <a:sym typeface="Symbol" charset="2"/>
              </a:rPr>
              <a:t>the emissivity ranges from 0 (shiny) to 1 (black)</a:t>
            </a:r>
          </a:p>
          <a:p>
            <a:pPr lvl="1" eaLnBrk="1" hangingPunct="1">
              <a:defRPr/>
            </a:pPr>
            <a:r>
              <a:rPr lang="en-US">
                <a:sym typeface="Symbol" charset="2"/>
              </a:rPr>
              <a:t>“black” in the thermal infrared band (  10 m) might not be intuitive</a:t>
            </a:r>
          </a:p>
          <a:p>
            <a:pPr lvl="2" eaLnBrk="1" hangingPunct="1">
              <a:defRPr/>
            </a:pPr>
            <a:r>
              <a:rPr lang="en-US">
                <a:sym typeface="Symbol" charset="2"/>
              </a:rPr>
              <a:t>your skin is nearly black (</a:t>
            </a:r>
            <a:r>
              <a:rPr lang="en-US" i="1">
                <a:sym typeface="Symbol" charset="2"/>
              </a:rPr>
              <a:t> </a:t>
            </a:r>
            <a:r>
              <a:rPr lang="en-US">
                <a:sym typeface="Symbol" charset="2"/>
              </a:rPr>
              <a:t> 0.8)</a:t>
            </a:r>
          </a:p>
          <a:p>
            <a:pPr lvl="2" eaLnBrk="1" hangingPunct="1">
              <a:defRPr/>
            </a:pPr>
            <a:r>
              <a:rPr lang="en-US">
                <a:sym typeface="Symbol" charset="2"/>
              </a:rPr>
              <a:t>plastics/organic stuff is nearly black (</a:t>
            </a:r>
            <a:r>
              <a:rPr lang="en-US" i="1">
                <a:sym typeface="Symbol" charset="2"/>
              </a:rPr>
              <a:t> </a:t>
            </a:r>
            <a:r>
              <a:rPr lang="en-US">
                <a:sym typeface="Symbol" charset="2"/>
              </a:rPr>
              <a:t> 0.8–1.0)</a:t>
            </a:r>
          </a:p>
          <a:p>
            <a:pPr lvl="2" eaLnBrk="1" hangingPunct="1">
              <a:defRPr/>
            </a:pPr>
            <a:r>
              <a:rPr lang="en-US">
                <a:sym typeface="Symbol" charset="2"/>
              </a:rPr>
              <a:t>even white paint is black in the thermal infrared</a:t>
            </a:r>
          </a:p>
          <a:p>
            <a:pPr lvl="2" eaLnBrk="1" hangingPunct="1">
              <a:defRPr/>
            </a:pPr>
            <a:r>
              <a:rPr lang="en-US">
                <a:sym typeface="Symbol" charset="2"/>
              </a:rPr>
              <a:t>metals are almost the only exception</a:t>
            </a:r>
          </a:p>
          <a:p>
            <a:pPr lvl="1" eaLnBrk="1" hangingPunct="1">
              <a:defRPr/>
            </a:pPr>
            <a:r>
              <a:rPr lang="en-US">
                <a:sym typeface="Symbol" charset="2"/>
              </a:rPr>
              <a:t>for small </a:t>
            </a:r>
            <a:r>
              <a:rPr lang="en-US" i="1">
                <a:sym typeface="Symbol" charset="2"/>
              </a:rPr>
              <a:t>T </a:t>
            </a:r>
            <a:r>
              <a:rPr lang="en-US">
                <a:sym typeface="Symbol" charset="2"/>
              </a:rPr>
              <a:t>around</a:t>
            </a:r>
            <a:r>
              <a:rPr lang="en-US" i="1">
                <a:sym typeface="Symbol" charset="2"/>
              </a:rPr>
              <a:t> T</a:t>
            </a:r>
            <a:r>
              <a:rPr lang="en-US">
                <a:sym typeface="Symbol" charset="2"/>
              </a:rPr>
              <a:t>, </a:t>
            </a:r>
            <a:r>
              <a:rPr lang="en-US" i="1">
                <a:sym typeface="Symbol" charset="2"/>
              </a:rPr>
              <a:t>P</a:t>
            </a:r>
            <a:r>
              <a:rPr lang="en-US">
                <a:sym typeface="Symbol" charset="2"/>
              </a:rPr>
              <a:t>  4</a:t>
            </a:r>
            <a:r>
              <a:rPr lang="en-US" i="1">
                <a:sym typeface="Symbol" charset="2"/>
              </a:rPr>
              <a:t>AT</a:t>
            </a:r>
            <a:r>
              <a:rPr lang="en-US" i="1" baseline="30000">
                <a:sym typeface="Symbol" charset="2"/>
              </a:rPr>
              <a:t>3 </a:t>
            </a:r>
            <a:r>
              <a:rPr lang="en-US" i="1">
                <a:sym typeface="Symbol" charset="2"/>
              </a:rPr>
              <a:t>T = </a:t>
            </a:r>
            <a:r>
              <a:rPr lang="en-US">
                <a:sym typeface="Symbol" charset="2"/>
              </a:rPr>
              <a:t>(4</a:t>
            </a:r>
            <a:r>
              <a:rPr lang="en-US" i="1">
                <a:sym typeface="Symbol" charset="2"/>
              </a:rPr>
              <a:t>T</a:t>
            </a:r>
            <a:r>
              <a:rPr lang="en-US" i="1" baseline="30000">
                <a:sym typeface="Symbol" charset="2"/>
              </a:rPr>
              <a:t>3</a:t>
            </a:r>
            <a:r>
              <a:rPr lang="en-US">
                <a:sym typeface="Symbol" charset="2"/>
              </a:rPr>
              <a:t>)</a:t>
            </a:r>
            <a:r>
              <a:rPr lang="en-US" i="1">
                <a:sym typeface="Symbol" charset="2"/>
              </a:rPr>
              <a:t>·A·T</a:t>
            </a:r>
            <a:endParaRPr lang="en-US">
              <a:sym typeface="Symbol" charset="2"/>
            </a:endParaRPr>
          </a:p>
          <a:p>
            <a:pPr lvl="1" eaLnBrk="1" hangingPunct="1">
              <a:defRPr/>
            </a:pPr>
            <a:r>
              <a:rPr lang="en-US">
                <a:sym typeface="Symbol" charset="2"/>
              </a:rPr>
              <a:t>which looks like convection, with </a:t>
            </a:r>
            <a:r>
              <a:rPr lang="en-US" i="1">
                <a:sym typeface="Symbol" charset="2"/>
              </a:rPr>
              <a:t>h</a:t>
            </a:r>
            <a:r>
              <a:rPr lang="en-US">
                <a:sym typeface="Symbol" charset="2"/>
              </a:rPr>
              <a:t> = 4</a:t>
            </a:r>
            <a:r>
              <a:rPr lang="en-US" i="1">
                <a:sym typeface="Symbol" charset="2"/>
              </a:rPr>
              <a:t>T</a:t>
            </a:r>
            <a:r>
              <a:rPr lang="en-US" i="1" baseline="30000">
                <a:sym typeface="Symbol" charset="2"/>
              </a:rPr>
              <a:t>3</a:t>
            </a:r>
            <a:endParaRPr lang="en-US">
              <a:sym typeface="Symbol" charset="2"/>
            </a:endParaRPr>
          </a:p>
          <a:p>
            <a:pPr lvl="1" eaLnBrk="1" hangingPunct="1">
              <a:defRPr/>
            </a:pPr>
            <a:r>
              <a:rPr lang="en-US">
                <a:sym typeface="Symbol" charset="2"/>
              </a:rPr>
              <a:t>for room temperature, </a:t>
            </a:r>
            <a:r>
              <a:rPr lang="en-US" i="1">
                <a:sym typeface="Symbol" charset="2"/>
              </a:rPr>
              <a:t>h</a:t>
            </a:r>
            <a:r>
              <a:rPr lang="en-US">
                <a:sym typeface="Symbol" charset="2"/>
              </a:rPr>
              <a:t>  </a:t>
            </a:r>
            <a:r>
              <a:rPr lang="en-US">
                <a:solidFill>
                  <a:schemeClr val="accent2"/>
                </a:solidFill>
                <a:sym typeface="Symbol" charset="2"/>
              </a:rPr>
              <a:t>5.7</a:t>
            </a:r>
            <a:r>
              <a:rPr lang="en-US" i="1">
                <a:sym typeface="Symbol" charset="2"/>
              </a:rPr>
              <a:t></a:t>
            </a:r>
            <a:r>
              <a:rPr lang="en-US">
                <a:sym typeface="Symbol" charset="2"/>
              </a:rPr>
              <a:t> W/K/m</a:t>
            </a:r>
            <a:r>
              <a:rPr lang="en-US" baseline="30000">
                <a:sym typeface="Symbol" charset="2"/>
              </a:rPr>
              <a:t>2</a:t>
            </a:r>
            <a:r>
              <a:rPr lang="en-US">
                <a:sym typeface="Symbol" charset="2"/>
              </a:rPr>
              <a:t>, so similar in magnitude to convection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38915"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38916" name="Slide Number Placeholder 5"/>
          <p:cNvSpPr>
            <a:spLocks noGrp="1"/>
          </p:cNvSpPr>
          <p:nvPr>
            <p:ph type="sldNum" sz="quarter" idx="12"/>
          </p:nvPr>
        </p:nvSpPr>
        <p:spPr>
          <a:noFill/>
        </p:spPr>
        <p:txBody>
          <a:bodyPr/>
          <a:lstStyle/>
          <a:p>
            <a:fld id="{948AC589-3AB6-4C40-98A3-CDF780074A9B}" type="slidenum">
              <a:rPr lang="en-US" smtClean="0">
                <a:latin typeface="Arial" pitchFamily="-104" charset="0"/>
                <a:ea typeface="ＭＳ Ｐゴシック" pitchFamily="-104" charset="-128"/>
                <a:cs typeface="ＭＳ Ｐゴシック" pitchFamily="-104" charset="-128"/>
              </a:rPr>
              <a:pPr/>
              <a:t>12</a:t>
            </a:fld>
            <a:endParaRPr lang="en-US" smtClean="0">
              <a:latin typeface="Arial" pitchFamily="-104" charset="0"/>
              <a:ea typeface="ＭＳ Ｐゴシック" pitchFamily="-104" charset="-128"/>
              <a:cs typeface="ＭＳ Ｐゴシック" pitchFamily="-104" charset="-128"/>
            </a:endParaRPr>
          </a:p>
        </p:txBody>
      </p:sp>
      <p:sp>
        <p:nvSpPr>
          <p:cNvPr id="80898" name="Rectangle 2"/>
          <p:cNvSpPr>
            <a:spLocks noGrp="1" noChangeArrowheads="1"/>
          </p:cNvSpPr>
          <p:nvPr>
            <p:ph type="title"/>
          </p:nvPr>
        </p:nvSpPr>
        <p:spPr/>
        <p:txBody>
          <a:bodyPr/>
          <a:lstStyle/>
          <a:p>
            <a:pPr eaLnBrk="1" hangingPunct="1">
              <a:defRPr/>
            </a:pPr>
            <a:r>
              <a:rPr lang="en-US"/>
              <a:t>Radiative Examples</a:t>
            </a:r>
          </a:p>
        </p:txBody>
      </p:sp>
      <p:sp>
        <p:nvSpPr>
          <p:cNvPr id="80899" name="Rectangle 3"/>
          <p:cNvSpPr>
            <a:spLocks noGrp="1" noChangeArrowheads="1"/>
          </p:cNvSpPr>
          <p:nvPr>
            <p:ph type="body" idx="1"/>
          </p:nvPr>
        </p:nvSpPr>
        <p:spPr/>
        <p:txBody>
          <a:bodyPr>
            <a:normAutofit fontScale="92500" lnSpcReduction="20000"/>
          </a:bodyPr>
          <a:lstStyle/>
          <a:p>
            <a:pPr eaLnBrk="1" hangingPunct="1">
              <a:defRPr/>
            </a:pPr>
            <a:r>
              <a:rPr lang="en-US"/>
              <a:t>Standing unclothed in room with </a:t>
            </a:r>
            <a:r>
              <a:rPr lang="en-US">
                <a:sym typeface="Symbol" charset="2"/>
              </a:rPr>
              <a:t></a:t>
            </a:r>
            <a:r>
              <a:rPr lang="en-US"/>
              <a:t>273</a:t>
            </a:r>
            <a:r>
              <a:rPr lang="en-US">
                <a:sym typeface="Symbol" charset="2"/>
              </a:rPr>
              <a:t> C walls</a:t>
            </a:r>
          </a:p>
          <a:p>
            <a:pPr lvl="1" eaLnBrk="1" hangingPunct="1">
              <a:defRPr/>
            </a:pPr>
            <a:r>
              <a:rPr lang="en-US"/>
              <a:t>and assume emissivity is 0.8 for skin</a:t>
            </a:r>
          </a:p>
          <a:p>
            <a:pPr lvl="1" eaLnBrk="1" hangingPunct="1">
              <a:defRPr/>
            </a:pPr>
            <a:r>
              <a:rPr lang="en-US" i="1"/>
              <a:t>A</a:t>
            </a:r>
            <a:r>
              <a:rPr lang="en-US"/>
              <a:t> </a:t>
            </a:r>
            <a:r>
              <a:rPr lang="en-US">
                <a:sym typeface="Symbol" charset="2"/>
              </a:rPr>
              <a:t> 1 m</a:t>
            </a:r>
            <a:r>
              <a:rPr lang="en-US" baseline="30000">
                <a:sym typeface="Symbol" charset="2"/>
              </a:rPr>
              <a:t>2</a:t>
            </a:r>
            <a:endParaRPr lang="en-US">
              <a:sym typeface="Symbol" charset="2"/>
            </a:endParaRPr>
          </a:p>
          <a:p>
            <a:pPr lvl="1" eaLnBrk="1" hangingPunct="1">
              <a:defRPr/>
            </a:pPr>
            <a:r>
              <a:rPr lang="en-US" i="1">
                <a:sym typeface="Symbol" charset="2"/>
              </a:rPr>
              <a:t>T</a:t>
            </a:r>
            <a:r>
              <a:rPr lang="en-US">
                <a:sym typeface="Symbol" charset="2"/>
              </a:rPr>
              <a:t> = 310 K</a:t>
            </a:r>
          </a:p>
          <a:p>
            <a:pPr lvl="1" eaLnBrk="1" hangingPunct="1">
              <a:defRPr/>
            </a:pPr>
            <a:r>
              <a:rPr lang="en-US" i="1">
                <a:sym typeface="Symbol" charset="2"/>
              </a:rPr>
              <a:t>P</a:t>
            </a:r>
            <a:r>
              <a:rPr lang="en-US">
                <a:sym typeface="Symbol" charset="2"/>
              </a:rPr>
              <a:t>  (0.8)(1)(5.6710</a:t>
            </a:r>
            <a:r>
              <a:rPr lang="en-US" baseline="30000">
                <a:sym typeface="Symbol" charset="2"/>
              </a:rPr>
              <a:t>-8</a:t>
            </a:r>
            <a:r>
              <a:rPr lang="en-US">
                <a:sym typeface="Symbol" charset="2"/>
              </a:rPr>
              <a:t>)(310</a:t>
            </a:r>
            <a:r>
              <a:rPr lang="en-US" baseline="30000">
                <a:sym typeface="Symbol" charset="2"/>
              </a:rPr>
              <a:t>4</a:t>
            </a:r>
            <a:r>
              <a:rPr lang="en-US">
                <a:sym typeface="Symbol" charset="2"/>
              </a:rPr>
              <a:t>) = 419 W (burr)</a:t>
            </a:r>
          </a:p>
          <a:p>
            <a:pPr eaLnBrk="1" hangingPunct="1">
              <a:defRPr/>
            </a:pPr>
            <a:r>
              <a:rPr lang="en-US">
                <a:sym typeface="Symbol" charset="2"/>
              </a:rPr>
              <a:t>Now bring walls to 20 C</a:t>
            </a:r>
          </a:p>
          <a:p>
            <a:pPr lvl="1" eaLnBrk="1" hangingPunct="1">
              <a:defRPr/>
            </a:pPr>
            <a:r>
              <a:rPr lang="en-US" i="1">
                <a:sym typeface="Symbol" charset="2"/>
              </a:rPr>
              <a:t>T</a:t>
            </a:r>
            <a:r>
              <a:rPr lang="en-US">
                <a:sym typeface="Symbol" charset="2"/>
              </a:rPr>
              <a:t> = 17 C</a:t>
            </a:r>
          </a:p>
          <a:p>
            <a:pPr lvl="1" eaLnBrk="1" hangingPunct="1">
              <a:defRPr/>
            </a:pPr>
            <a:r>
              <a:rPr lang="en-US" i="1">
                <a:sym typeface="Symbol" charset="2"/>
              </a:rPr>
              <a:t>P</a:t>
            </a:r>
            <a:r>
              <a:rPr lang="en-US">
                <a:sym typeface="Symbol" charset="2"/>
              </a:rPr>
              <a:t>  (0.8)(1)(5.6710</a:t>
            </a:r>
            <a:r>
              <a:rPr lang="en-US" baseline="30000">
                <a:sym typeface="Symbol" charset="2"/>
              </a:rPr>
              <a:t>-8</a:t>
            </a:r>
            <a:r>
              <a:rPr lang="en-US">
                <a:sym typeface="Symbol" charset="2"/>
              </a:rPr>
              <a:t>)(310</a:t>
            </a:r>
            <a:r>
              <a:rPr lang="en-US" baseline="30000">
                <a:sym typeface="Symbol" charset="2"/>
              </a:rPr>
              <a:t>4</a:t>
            </a:r>
            <a:r>
              <a:rPr lang="en-US">
                <a:sym typeface="Symbol" charset="2"/>
              </a:rPr>
              <a:t>  293</a:t>
            </a:r>
            <a:r>
              <a:rPr lang="en-US" baseline="30000">
                <a:sym typeface="Symbol" charset="2"/>
              </a:rPr>
              <a:t>4</a:t>
            </a:r>
            <a:r>
              <a:rPr lang="en-US">
                <a:sym typeface="Symbol" charset="2"/>
              </a:rPr>
              <a:t>) = 84 W</a:t>
            </a:r>
          </a:p>
          <a:p>
            <a:pPr lvl="1" eaLnBrk="1" hangingPunct="1">
              <a:defRPr/>
            </a:pPr>
            <a:r>
              <a:rPr lang="en-US">
                <a:sym typeface="Symbol" charset="2"/>
              </a:rPr>
              <a:t>pretty similar to convection example</a:t>
            </a:r>
          </a:p>
          <a:p>
            <a:pPr lvl="1" eaLnBrk="1" hangingPunct="1">
              <a:defRPr/>
            </a:pPr>
            <a:r>
              <a:rPr lang="en-US">
                <a:sym typeface="Symbol" charset="2"/>
              </a:rPr>
              <a:t>note that we brought our cold surface to 94.5% the absolute temperature of the warm surface, and only reduced the radiation by a factor of 5 (not a factor of 18): the fourth power makes this highly nonlinear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40963"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40964" name="Slide Number Placeholder 5"/>
          <p:cNvSpPr>
            <a:spLocks noGrp="1"/>
          </p:cNvSpPr>
          <p:nvPr>
            <p:ph type="sldNum" sz="quarter" idx="12"/>
          </p:nvPr>
        </p:nvSpPr>
        <p:spPr>
          <a:noFill/>
        </p:spPr>
        <p:txBody>
          <a:bodyPr/>
          <a:lstStyle/>
          <a:p>
            <a:fld id="{F60E08F8-BFEA-7C45-9FA8-464F5093F54C}" type="slidenum">
              <a:rPr lang="en-US" smtClean="0">
                <a:latin typeface="Arial" pitchFamily="-104" charset="0"/>
                <a:ea typeface="ＭＳ Ｐゴシック" pitchFamily="-104" charset="-128"/>
                <a:cs typeface="ＭＳ Ｐゴシック" pitchFamily="-104" charset="-128"/>
              </a:rPr>
              <a:pPr/>
              <a:t>13</a:t>
            </a:fld>
            <a:endParaRPr lang="en-US" smtClean="0">
              <a:latin typeface="Arial" pitchFamily="-104" charset="0"/>
              <a:ea typeface="ＭＳ Ｐゴシック" pitchFamily="-104" charset="-128"/>
              <a:cs typeface="ＭＳ Ｐゴシック" pitchFamily="-104" charset="-128"/>
            </a:endParaRPr>
          </a:p>
        </p:txBody>
      </p:sp>
      <p:sp>
        <p:nvSpPr>
          <p:cNvPr id="77826" name="Rectangle 2"/>
          <p:cNvSpPr>
            <a:spLocks noGrp="1" noChangeArrowheads="1"/>
          </p:cNvSpPr>
          <p:nvPr>
            <p:ph type="title"/>
          </p:nvPr>
        </p:nvSpPr>
        <p:spPr/>
        <p:txBody>
          <a:bodyPr/>
          <a:lstStyle/>
          <a:p>
            <a:pPr eaLnBrk="1" hangingPunct="1">
              <a:defRPr/>
            </a:pPr>
            <a:r>
              <a:rPr lang="en-US"/>
              <a:t>Combined Problems</a:t>
            </a:r>
          </a:p>
        </p:txBody>
      </p:sp>
      <p:sp>
        <p:nvSpPr>
          <p:cNvPr id="77827" name="Rectangle 3"/>
          <p:cNvSpPr>
            <a:spLocks noGrp="1" noChangeArrowheads="1"/>
          </p:cNvSpPr>
          <p:nvPr>
            <p:ph type="body" idx="1"/>
          </p:nvPr>
        </p:nvSpPr>
        <p:spPr/>
        <p:txBody>
          <a:bodyPr/>
          <a:lstStyle/>
          <a:p>
            <a:pPr eaLnBrk="1" hangingPunct="1">
              <a:defRPr/>
            </a:pPr>
            <a:r>
              <a:rPr lang="en-US"/>
              <a:t>Two-layer insulation</a:t>
            </a:r>
          </a:p>
          <a:p>
            <a:pPr lvl="1" eaLnBrk="1" hangingPunct="1">
              <a:defRPr/>
            </a:pPr>
            <a:r>
              <a:rPr lang="en-US"/>
              <a:t>must compute temperature at interface</a:t>
            </a:r>
          </a:p>
          <a:p>
            <a:pPr eaLnBrk="1" hangingPunct="1">
              <a:defRPr/>
            </a:pPr>
            <a:r>
              <a:rPr lang="en-US"/>
              <a:t>Conduction plus Convection</a:t>
            </a:r>
          </a:p>
          <a:p>
            <a:pPr lvl="1" eaLnBrk="1" hangingPunct="1">
              <a:defRPr/>
            </a:pPr>
            <a:r>
              <a:rPr lang="en-US"/>
              <a:t>skin temperature must be solved</a:t>
            </a:r>
          </a:p>
          <a:p>
            <a:pPr eaLnBrk="1" hangingPunct="1">
              <a:defRPr/>
            </a:pPr>
            <a:r>
              <a:rPr lang="en-US"/>
              <a:t>Conduction plus Radiation</a:t>
            </a:r>
          </a:p>
          <a:p>
            <a:pPr lvl="1" eaLnBrk="1" hangingPunct="1">
              <a:defRPr/>
            </a:pPr>
            <a:r>
              <a:rPr lang="en-US"/>
              <a:t>skin temperature must be solved</a:t>
            </a:r>
          </a:p>
          <a:p>
            <a:pPr eaLnBrk="1" hangingPunct="1">
              <a:defRPr/>
            </a:pPr>
            <a:r>
              <a:rPr lang="en-US"/>
              <a:t>The whole enchilada</a:t>
            </a:r>
          </a:p>
          <a:p>
            <a:pPr lvl="1" eaLnBrk="1" hangingPunct="1">
              <a:defRPr/>
            </a:pPr>
            <a:r>
              <a:rPr lang="en-US"/>
              <a:t>conduction, convection, radiation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43011"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43012" name="Slide Number Placeholder 5"/>
          <p:cNvSpPr>
            <a:spLocks noGrp="1"/>
          </p:cNvSpPr>
          <p:nvPr>
            <p:ph type="sldNum" sz="quarter" idx="12"/>
          </p:nvPr>
        </p:nvSpPr>
        <p:spPr>
          <a:noFill/>
        </p:spPr>
        <p:txBody>
          <a:bodyPr/>
          <a:lstStyle/>
          <a:p>
            <a:fld id="{21EACEB5-431E-A247-982B-6959FA20C054}" type="slidenum">
              <a:rPr lang="en-US" smtClean="0">
                <a:latin typeface="Arial" pitchFamily="-104" charset="0"/>
                <a:ea typeface="ＭＳ Ｐゴシック" pitchFamily="-104" charset="-128"/>
                <a:cs typeface="ＭＳ Ｐゴシック" pitchFamily="-104" charset="-128"/>
              </a:rPr>
              <a:pPr/>
              <a:t>14</a:t>
            </a:fld>
            <a:endParaRPr lang="en-US" smtClean="0">
              <a:latin typeface="Arial" pitchFamily="-104" charset="0"/>
              <a:ea typeface="ＭＳ Ｐゴシック" pitchFamily="-104" charset="-128"/>
              <a:cs typeface="ＭＳ Ｐゴシック" pitchFamily="-104" charset="-128"/>
            </a:endParaRPr>
          </a:p>
        </p:txBody>
      </p:sp>
      <p:sp>
        <p:nvSpPr>
          <p:cNvPr id="82946" name="Rectangle 2"/>
          <p:cNvSpPr>
            <a:spLocks noGrp="1" noChangeArrowheads="1"/>
          </p:cNvSpPr>
          <p:nvPr>
            <p:ph type="title"/>
          </p:nvPr>
        </p:nvSpPr>
        <p:spPr>
          <a:xfrm>
            <a:off x="457200" y="59178"/>
            <a:ext cx="8229600" cy="836700"/>
          </a:xfrm>
        </p:spPr>
        <p:txBody>
          <a:bodyPr/>
          <a:lstStyle/>
          <a:p>
            <a:pPr eaLnBrk="1" hangingPunct="1">
              <a:defRPr/>
            </a:pPr>
            <a:r>
              <a:rPr lang="en-US"/>
              <a:t>Two-Layer insulation</a:t>
            </a:r>
          </a:p>
        </p:txBody>
      </p:sp>
      <p:sp>
        <p:nvSpPr>
          <p:cNvPr id="82947" name="Rectangle 3"/>
          <p:cNvSpPr>
            <a:spLocks noGrp="1" noChangeArrowheads="1"/>
          </p:cNvSpPr>
          <p:nvPr>
            <p:ph type="body" idx="1"/>
          </p:nvPr>
        </p:nvSpPr>
        <p:spPr>
          <a:xfrm>
            <a:off x="457200" y="1077321"/>
            <a:ext cx="8229600" cy="5125781"/>
          </a:xfrm>
        </p:spPr>
        <p:txBody>
          <a:bodyPr>
            <a:normAutofit lnSpcReduction="10000"/>
          </a:bodyPr>
          <a:lstStyle/>
          <a:p>
            <a:pPr eaLnBrk="1" hangingPunct="1">
              <a:lnSpc>
                <a:spcPct val="90000"/>
              </a:lnSpc>
            </a:pPr>
            <a:r>
              <a:rPr lang="en-US"/>
              <a:t>Let’s take our </a:t>
            </a:r>
            <a:r>
              <a:rPr lang="en-US">
                <a:solidFill>
                  <a:schemeClr val="accent2"/>
                </a:solidFill>
              </a:rPr>
              <a:t>ice-fishing hut</a:t>
            </a:r>
            <a:r>
              <a:rPr lang="en-US"/>
              <a:t> and </a:t>
            </a:r>
            <a:r>
              <a:rPr lang="en-US" i="1"/>
              <a:t>add</a:t>
            </a:r>
            <a:r>
              <a:rPr lang="en-US"/>
              <a:t> insulation instead of replacing the wood with insulation</a:t>
            </a:r>
          </a:p>
          <a:p>
            <a:pPr lvl="1" eaLnBrk="1" hangingPunct="1">
              <a:lnSpc>
                <a:spcPct val="90000"/>
              </a:lnSpc>
            </a:pPr>
            <a:r>
              <a:rPr lang="en-US"/>
              <a:t>each still has thickness 0.025 m; and surface area 12 m</a:t>
            </a:r>
            <a:r>
              <a:rPr lang="en-US" baseline="30000"/>
              <a:t>2</a:t>
            </a:r>
            <a:endParaRPr lang="en-US"/>
          </a:p>
          <a:p>
            <a:pPr lvl="1" eaLnBrk="1" hangingPunct="1">
              <a:lnSpc>
                <a:spcPct val="90000"/>
              </a:lnSpc>
            </a:pPr>
            <a:r>
              <a:rPr lang="en-US"/>
              <a:t>Now have three temperatures: </a:t>
            </a:r>
            <a:r>
              <a:rPr lang="en-US" i="1"/>
              <a:t>T</a:t>
            </a:r>
            <a:r>
              <a:rPr lang="en-US" i="1" baseline="-25000"/>
              <a:t>in </a:t>
            </a:r>
            <a:r>
              <a:rPr lang="en-US"/>
              <a:t>= 20</a:t>
            </a:r>
            <a:r>
              <a:rPr lang="en-US">
                <a:sym typeface="Symbol" pitchFamily="-104" charset="2"/>
              </a:rPr>
              <a:t></a:t>
            </a:r>
            <a:r>
              <a:rPr lang="en-US" i="1"/>
              <a:t>, T</a:t>
            </a:r>
            <a:r>
              <a:rPr lang="en-US" i="1" baseline="-25000"/>
              <a:t>mid</a:t>
            </a:r>
            <a:r>
              <a:rPr lang="en-US" i="1"/>
              <a:t>, T</a:t>
            </a:r>
            <a:r>
              <a:rPr lang="en-US" i="1" baseline="-25000"/>
              <a:t>out </a:t>
            </a:r>
            <a:r>
              <a:rPr lang="en-US"/>
              <a:t>= </a:t>
            </a:r>
            <a:r>
              <a:rPr lang="en-US">
                <a:sym typeface="Symbol" pitchFamily="-104" charset="2"/>
              </a:rPr>
              <a:t>10</a:t>
            </a:r>
            <a:endParaRPr lang="en-US" i="1"/>
          </a:p>
          <a:p>
            <a:pPr lvl="1" eaLnBrk="1" hangingPunct="1">
              <a:lnSpc>
                <a:spcPct val="90000"/>
              </a:lnSpc>
            </a:pPr>
            <a:r>
              <a:rPr lang="en-US"/>
              <a:t>Flow through first is: </a:t>
            </a:r>
            <a:r>
              <a:rPr lang="en-US" i="1"/>
              <a:t>P</a:t>
            </a:r>
            <a:r>
              <a:rPr lang="en-US" i="1" baseline="-25000"/>
              <a:t>1</a:t>
            </a:r>
            <a:r>
              <a:rPr lang="en-US" i="1"/>
              <a:t> = </a:t>
            </a:r>
            <a:r>
              <a:rPr lang="en-US" i="1">
                <a:sym typeface="Symbol" pitchFamily="-104" charset="2"/>
              </a:rPr>
              <a:t></a:t>
            </a:r>
            <a:r>
              <a:rPr lang="en-US" i="1" baseline="-25000">
                <a:sym typeface="Symbol" pitchFamily="-104" charset="2"/>
              </a:rPr>
              <a:t>1</a:t>
            </a:r>
            <a:r>
              <a:rPr lang="en-US" i="1">
                <a:sym typeface="Symbol" pitchFamily="-104" charset="2"/>
              </a:rPr>
              <a:t>·</a:t>
            </a:r>
            <a:r>
              <a:rPr lang="en-US">
                <a:sym typeface="Symbol" pitchFamily="-104" charset="2"/>
              </a:rPr>
              <a:t>(</a:t>
            </a:r>
            <a:r>
              <a:rPr lang="en-US" i="1">
                <a:sym typeface="Symbol" pitchFamily="-104" charset="2"/>
              </a:rPr>
              <a:t>T</a:t>
            </a:r>
            <a:r>
              <a:rPr lang="en-US" i="1" baseline="-25000">
                <a:sym typeface="Symbol" pitchFamily="-104" charset="2"/>
              </a:rPr>
              <a:t>in</a:t>
            </a:r>
            <a:r>
              <a:rPr lang="en-US" i="1">
                <a:sym typeface="Symbol" pitchFamily="-104" charset="2"/>
              </a:rPr>
              <a:t>  T</a:t>
            </a:r>
            <a:r>
              <a:rPr lang="en-US" i="1" baseline="-25000">
                <a:sym typeface="Symbol" pitchFamily="-104" charset="2"/>
              </a:rPr>
              <a:t>mid</a:t>
            </a:r>
            <a:r>
              <a:rPr lang="en-US">
                <a:sym typeface="Symbol" pitchFamily="-104" charset="2"/>
              </a:rPr>
              <a:t>)</a:t>
            </a:r>
            <a:r>
              <a:rPr lang="en-US" i="1">
                <a:sym typeface="Symbol" pitchFamily="-104" charset="2"/>
              </a:rPr>
              <a:t>·A</a:t>
            </a:r>
            <a:r>
              <a:rPr lang="en-US" i="1" baseline="-25000">
                <a:sym typeface="Symbol" pitchFamily="-104" charset="2"/>
              </a:rPr>
              <a:t>1</a:t>
            </a:r>
            <a:r>
              <a:rPr lang="en-US" i="1">
                <a:sym typeface="Symbol" pitchFamily="-104" charset="2"/>
              </a:rPr>
              <a:t>/t</a:t>
            </a:r>
            <a:r>
              <a:rPr lang="en-US" i="1" baseline="-25000">
                <a:sym typeface="Symbol" pitchFamily="-104" charset="2"/>
              </a:rPr>
              <a:t>1</a:t>
            </a:r>
            <a:r>
              <a:rPr lang="en-US">
                <a:sym typeface="Symbol" pitchFamily="-104" charset="2"/>
              </a:rPr>
              <a:t> </a:t>
            </a:r>
          </a:p>
          <a:p>
            <a:pPr lvl="1" eaLnBrk="1" hangingPunct="1">
              <a:lnSpc>
                <a:spcPct val="90000"/>
              </a:lnSpc>
            </a:pPr>
            <a:r>
              <a:rPr lang="en-US"/>
              <a:t>Flow through second is: </a:t>
            </a:r>
            <a:r>
              <a:rPr lang="en-US" i="1"/>
              <a:t>P</a:t>
            </a:r>
            <a:r>
              <a:rPr lang="en-US" i="1" baseline="-25000"/>
              <a:t>2</a:t>
            </a:r>
            <a:r>
              <a:rPr lang="en-US" i="1"/>
              <a:t> = </a:t>
            </a:r>
            <a:r>
              <a:rPr lang="en-US" i="1">
                <a:sym typeface="Symbol" pitchFamily="-104" charset="2"/>
              </a:rPr>
              <a:t></a:t>
            </a:r>
            <a:r>
              <a:rPr lang="en-US" i="1" baseline="-25000">
                <a:sym typeface="Symbol" pitchFamily="-104" charset="2"/>
              </a:rPr>
              <a:t>2</a:t>
            </a:r>
            <a:r>
              <a:rPr lang="en-US" i="1">
                <a:sym typeface="Symbol" pitchFamily="-104" charset="2"/>
              </a:rPr>
              <a:t>·</a:t>
            </a:r>
            <a:r>
              <a:rPr lang="en-US">
                <a:sym typeface="Symbol" pitchFamily="-104" charset="2"/>
              </a:rPr>
              <a:t>(</a:t>
            </a:r>
            <a:r>
              <a:rPr lang="en-US" i="1">
                <a:sym typeface="Symbol" pitchFamily="-104" charset="2"/>
              </a:rPr>
              <a:t>T</a:t>
            </a:r>
            <a:r>
              <a:rPr lang="en-US" i="1" baseline="-25000">
                <a:sym typeface="Symbol" pitchFamily="-104" charset="2"/>
              </a:rPr>
              <a:t>mid</a:t>
            </a:r>
            <a:r>
              <a:rPr lang="en-US" i="1">
                <a:sym typeface="Symbol" pitchFamily="-104" charset="2"/>
              </a:rPr>
              <a:t>  T</a:t>
            </a:r>
            <a:r>
              <a:rPr lang="en-US" i="1" baseline="-25000">
                <a:sym typeface="Symbol" pitchFamily="-104" charset="2"/>
              </a:rPr>
              <a:t>out</a:t>
            </a:r>
            <a:r>
              <a:rPr lang="en-US">
                <a:sym typeface="Symbol" pitchFamily="-104" charset="2"/>
              </a:rPr>
              <a:t>)</a:t>
            </a:r>
            <a:r>
              <a:rPr lang="en-US" i="1">
                <a:sym typeface="Symbol" pitchFamily="-104" charset="2"/>
              </a:rPr>
              <a:t>·A</a:t>
            </a:r>
            <a:r>
              <a:rPr lang="en-US" i="1" baseline="-25000">
                <a:sym typeface="Symbol" pitchFamily="-104" charset="2"/>
              </a:rPr>
              <a:t>2</a:t>
            </a:r>
            <a:r>
              <a:rPr lang="en-US" i="1">
                <a:sym typeface="Symbol" pitchFamily="-104" charset="2"/>
              </a:rPr>
              <a:t>/t</a:t>
            </a:r>
            <a:r>
              <a:rPr lang="en-US" i="1" baseline="-25000">
                <a:sym typeface="Symbol" pitchFamily="-104" charset="2"/>
              </a:rPr>
              <a:t>2</a:t>
            </a:r>
          </a:p>
          <a:p>
            <a:pPr lvl="1" eaLnBrk="1" hangingPunct="1">
              <a:lnSpc>
                <a:spcPct val="90000"/>
              </a:lnSpc>
            </a:pPr>
            <a:r>
              <a:rPr lang="en-US">
                <a:sym typeface="Symbol" pitchFamily="-104" charset="2"/>
              </a:rPr>
              <a:t>In thermal equilibrium, must have </a:t>
            </a:r>
            <a:r>
              <a:rPr lang="en-US" i="1">
                <a:sym typeface="Symbol" pitchFamily="-104" charset="2"/>
              </a:rPr>
              <a:t>P</a:t>
            </a:r>
            <a:r>
              <a:rPr lang="en-US" i="1" baseline="-25000">
                <a:sym typeface="Symbol" pitchFamily="-104" charset="2"/>
              </a:rPr>
              <a:t>1</a:t>
            </a:r>
            <a:r>
              <a:rPr lang="en-US" i="1">
                <a:sym typeface="Symbol" pitchFamily="-104" charset="2"/>
              </a:rPr>
              <a:t> = P</a:t>
            </a:r>
            <a:r>
              <a:rPr lang="en-US" i="1" baseline="-25000">
                <a:sym typeface="Symbol" pitchFamily="-104" charset="2"/>
              </a:rPr>
              <a:t>2</a:t>
            </a:r>
            <a:endParaRPr lang="en-US">
              <a:sym typeface="Symbol" pitchFamily="-104" charset="2"/>
            </a:endParaRPr>
          </a:p>
          <a:p>
            <a:pPr lvl="2" eaLnBrk="1" hangingPunct="1">
              <a:lnSpc>
                <a:spcPct val="90000"/>
              </a:lnSpc>
            </a:pPr>
            <a:r>
              <a:rPr lang="en-US">
                <a:sym typeface="Symbol" pitchFamily="-104" charset="2"/>
              </a:rPr>
              <a:t>else energy is building up or coming from nowhere</a:t>
            </a:r>
          </a:p>
          <a:p>
            <a:pPr lvl="1" eaLnBrk="1" hangingPunct="1">
              <a:lnSpc>
                <a:spcPct val="90000"/>
              </a:lnSpc>
            </a:pPr>
            <a:r>
              <a:rPr lang="en-US">
                <a:sym typeface="Symbol" pitchFamily="-104" charset="2"/>
              </a:rPr>
              <a:t>We know everything but </a:t>
            </a:r>
            <a:r>
              <a:rPr lang="en-US" i="1">
                <a:sym typeface="Symbol" pitchFamily="-104" charset="2"/>
              </a:rPr>
              <a:t>T</a:t>
            </a:r>
            <a:r>
              <a:rPr lang="en-US" i="1" baseline="-25000">
                <a:sym typeface="Symbol" pitchFamily="-104" charset="2"/>
              </a:rPr>
              <a:t>mid</a:t>
            </a:r>
            <a:r>
              <a:rPr lang="en-US">
                <a:sym typeface="Symbol" pitchFamily="-104" charset="2"/>
              </a:rPr>
              <a:t>, which we easily solve for:</a:t>
            </a:r>
          </a:p>
          <a:p>
            <a:pPr lvl="1" eaLnBrk="1" hangingPunct="1">
              <a:lnSpc>
                <a:spcPct val="90000"/>
              </a:lnSpc>
              <a:buFontTx/>
              <a:buNone/>
            </a:pPr>
            <a:r>
              <a:rPr lang="en-US">
                <a:sym typeface="Symbol" pitchFamily="-104" charset="2"/>
              </a:rPr>
              <a:t>		</a:t>
            </a:r>
            <a:r>
              <a:rPr lang="en-US" i="1">
                <a:sym typeface="Symbol" pitchFamily="-104" charset="2"/>
              </a:rPr>
              <a:t>T</a:t>
            </a:r>
            <a:r>
              <a:rPr lang="en-US" i="1" baseline="-25000">
                <a:sym typeface="Symbol" pitchFamily="-104" charset="2"/>
              </a:rPr>
              <a:t>mid</a:t>
            </a:r>
            <a:r>
              <a:rPr lang="en-US">
                <a:sym typeface="Symbol" pitchFamily="-104" charset="2"/>
              </a:rPr>
              <a:t>(</a:t>
            </a:r>
            <a:r>
              <a:rPr lang="en-US" i="1">
                <a:sym typeface="Symbol" pitchFamily="-104" charset="2"/>
              </a:rPr>
              <a:t></a:t>
            </a:r>
            <a:r>
              <a:rPr lang="en-US" i="1" baseline="-25000">
                <a:sym typeface="Symbol" pitchFamily="-104" charset="2"/>
              </a:rPr>
              <a:t>1</a:t>
            </a:r>
            <a:r>
              <a:rPr lang="en-US" i="1">
                <a:sym typeface="Symbol" pitchFamily="-104" charset="2"/>
              </a:rPr>
              <a:t>A</a:t>
            </a:r>
            <a:r>
              <a:rPr lang="en-US" i="1" baseline="-25000">
                <a:sym typeface="Symbol" pitchFamily="-104" charset="2"/>
              </a:rPr>
              <a:t>1</a:t>
            </a:r>
            <a:r>
              <a:rPr lang="en-US" i="1">
                <a:sym typeface="Symbol" pitchFamily="-104" charset="2"/>
              </a:rPr>
              <a:t>/t</a:t>
            </a:r>
            <a:r>
              <a:rPr lang="en-US" i="1" baseline="-25000">
                <a:sym typeface="Symbol" pitchFamily="-104" charset="2"/>
              </a:rPr>
              <a:t>1</a:t>
            </a:r>
            <a:r>
              <a:rPr lang="en-US" i="1">
                <a:sym typeface="Symbol" pitchFamily="-104" charset="2"/>
              </a:rPr>
              <a:t> + </a:t>
            </a:r>
            <a:r>
              <a:rPr lang="en-US" i="1" baseline="-25000">
                <a:sym typeface="Symbol" pitchFamily="-104" charset="2"/>
              </a:rPr>
              <a:t>2</a:t>
            </a:r>
            <a:r>
              <a:rPr lang="en-US" i="1">
                <a:sym typeface="Symbol" pitchFamily="-104" charset="2"/>
              </a:rPr>
              <a:t>A</a:t>
            </a:r>
            <a:r>
              <a:rPr lang="en-US" i="1" baseline="-25000">
                <a:sym typeface="Symbol" pitchFamily="-104" charset="2"/>
              </a:rPr>
              <a:t>2</a:t>
            </a:r>
            <a:r>
              <a:rPr lang="en-US" i="1">
                <a:sym typeface="Symbol" pitchFamily="-104" charset="2"/>
              </a:rPr>
              <a:t>/t</a:t>
            </a:r>
            <a:r>
              <a:rPr lang="en-US" i="1" baseline="-25000">
                <a:sym typeface="Symbol" pitchFamily="-104" charset="2"/>
              </a:rPr>
              <a:t>2</a:t>
            </a:r>
            <a:r>
              <a:rPr lang="en-US" i="1">
                <a:sym typeface="Symbol" pitchFamily="-104" charset="2"/>
              </a:rPr>
              <a:t> </a:t>
            </a:r>
            <a:r>
              <a:rPr lang="en-US">
                <a:sym typeface="Symbol" pitchFamily="-104" charset="2"/>
              </a:rPr>
              <a:t>) = </a:t>
            </a:r>
            <a:r>
              <a:rPr lang="en-US" i="1">
                <a:sym typeface="Symbol" pitchFamily="-104" charset="2"/>
              </a:rPr>
              <a:t></a:t>
            </a:r>
            <a:r>
              <a:rPr lang="en-US" i="1" baseline="-25000">
                <a:sym typeface="Symbol" pitchFamily="-104" charset="2"/>
              </a:rPr>
              <a:t>1</a:t>
            </a:r>
            <a:r>
              <a:rPr lang="en-US" i="1">
                <a:sym typeface="Symbol" pitchFamily="-104" charset="2"/>
              </a:rPr>
              <a:t>A</a:t>
            </a:r>
            <a:r>
              <a:rPr lang="en-US" i="1" baseline="-25000">
                <a:sym typeface="Symbol" pitchFamily="-104" charset="2"/>
              </a:rPr>
              <a:t>1</a:t>
            </a:r>
            <a:r>
              <a:rPr lang="en-US" i="1">
                <a:sym typeface="Symbol" pitchFamily="-104" charset="2"/>
              </a:rPr>
              <a:t>T</a:t>
            </a:r>
            <a:r>
              <a:rPr lang="en-US" i="1" baseline="-25000">
                <a:sym typeface="Symbol" pitchFamily="-104" charset="2"/>
              </a:rPr>
              <a:t>in</a:t>
            </a:r>
            <a:r>
              <a:rPr lang="en-US" i="1">
                <a:sym typeface="Symbol" pitchFamily="-104" charset="2"/>
              </a:rPr>
              <a:t>/t</a:t>
            </a:r>
            <a:r>
              <a:rPr lang="en-US" i="1" baseline="-25000">
                <a:sym typeface="Symbol" pitchFamily="-104" charset="2"/>
              </a:rPr>
              <a:t>1</a:t>
            </a:r>
            <a:r>
              <a:rPr lang="en-US" i="1">
                <a:sym typeface="Symbol" pitchFamily="-104" charset="2"/>
              </a:rPr>
              <a:t> + </a:t>
            </a:r>
            <a:r>
              <a:rPr lang="en-US" i="1" baseline="-25000">
                <a:sym typeface="Symbol" pitchFamily="-104" charset="2"/>
              </a:rPr>
              <a:t>2</a:t>
            </a:r>
            <a:r>
              <a:rPr lang="en-US" i="1">
                <a:sym typeface="Symbol" pitchFamily="-104" charset="2"/>
              </a:rPr>
              <a:t>A</a:t>
            </a:r>
            <a:r>
              <a:rPr lang="en-US" i="1" baseline="-25000">
                <a:sym typeface="Symbol" pitchFamily="-104" charset="2"/>
              </a:rPr>
              <a:t>2</a:t>
            </a:r>
            <a:r>
              <a:rPr lang="en-US" i="1">
                <a:sym typeface="Symbol" pitchFamily="-104" charset="2"/>
              </a:rPr>
              <a:t>T</a:t>
            </a:r>
            <a:r>
              <a:rPr lang="en-US" i="1" baseline="-25000">
                <a:sym typeface="Symbol" pitchFamily="-104" charset="2"/>
              </a:rPr>
              <a:t>out</a:t>
            </a:r>
            <a:r>
              <a:rPr lang="en-US" i="1">
                <a:sym typeface="Symbol" pitchFamily="-104" charset="2"/>
              </a:rPr>
              <a:t>/t</a:t>
            </a:r>
            <a:r>
              <a:rPr lang="en-US" i="1" baseline="-25000">
                <a:sym typeface="Symbol" pitchFamily="-104" charset="2"/>
              </a:rPr>
              <a:t>2</a:t>
            </a:r>
            <a:r>
              <a:rPr lang="en-US" i="1">
                <a:sym typeface="Symbol" pitchFamily="-104" charset="2"/>
              </a:rPr>
              <a:t> </a:t>
            </a:r>
            <a:endParaRPr lang="en-US">
              <a:sym typeface="Symbol" pitchFamily="-104" charset="2"/>
            </a:endParaRPr>
          </a:p>
          <a:p>
            <a:pPr lvl="1" eaLnBrk="1" hangingPunct="1">
              <a:lnSpc>
                <a:spcPct val="90000"/>
              </a:lnSpc>
            </a:pPr>
            <a:r>
              <a:rPr lang="en-US">
                <a:sym typeface="Symbol" pitchFamily="-104" charset="2"/>
              </a:rPr>
              <a:t>find </a:t>
            </a:r>
            <a:r>
              <a:rPr lang="en-US" i="1">
                <a:sym typeface="Symbol" pitchFamily="-104" charset="2"/>
              </a:rPr>
              <a:t>T</a:t>
            </a:r>
            <a:r>
              <a:rPr lang="en-US" i="1" baseline="-25000">
                <a:sym typeface="Symbol" pitchFamily="-104" charset="2"/>
              </a:rPr>
              <a:t>mid</a:t>
            </a:r>
            <a:r>
              <a:rPr lang="en-US">
                <a:sym typeface="Symbol" pitchFamily="-104" charset="2"/>
              </a:rPr>
              <a:t> = 9.412 or </a:t>
            </a:r>
            <a:r>
              <a:rPr lang="en-US" i="1">
                <a:sym typeface="Symbol" pitchFamily="-104" charset="2"/>
              </a:rPr>
              <a:t>T</a:t>
            </a:r>
            <a:r>
              <a:rPr lang="en-US" i="1" baseline="-25000">
                <a:sym typeface="Symbol" pitchFamily="-104" charset="2"/>
              </a:rPr>
              <a:t>mid</a:t>
            </a:r>
            <a:r>
              <a:rPr lang="en-US">
                <a:sym typeface="Symbol" pitchFamily="-104" charset="2"/>
              </a:rPr>
              <a:t> = 19.412 depending on which is interior or exterior</a:t>
            </a:r>
          </a:p>
          <a:p>
            <a:pPr lvl="1" eaLnBrk="1" hangingPunct="1">
              <a:lnSpc>
                <a:spcPct val="90000"/>
              </a:lnSpc>
            </a:pPr>
            <a:r>
              <a:rPr lang="en-US">
                <a:sym typeface="Symbol" pitchFamily="-104" charset="2"/>
              </a:rPr>
              <a:t>heat flow is 282 W (compare to 288 W before: wood hardly matters)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45059"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45060" name="Slide Number Placeholder 5"/>
          <p:cNvSpPr>
            <a:spLocks noGrp="1"/>
          </p:cNvSpPr>
          <p:nvPr>
            <p:ph type="sldNum" sz="quarter" idx="12"/>
          </p:nvPr>
        </p:nvSpPr>
        <p:spPr>
          <a:noFill/>
        </p:spPr>
        <p:txBody>
          <a:bodyPr/>
          <a:lstStyle/>
          <a:p>
            <a:fld id="{A1A7683B-BDDD-8B46-B1D5-14457F8D859A}" type="slidenum">
              <a:rPr lang="en-US" smtClean="0">
                <a:latin typeface="Arial" pitchFamily="-104" charset="0"/>
                <a:ea typeface="ＭＳ Ｐゴシック" pitchFamily="-104" charset="-128"/>
                <a:cs typeface="ＭＳ Ｐゴシック" pitchFamily="-104" charset="-128"/>
              </a:rPr>
              <a:pPr/>
              <a:t>15</a:t>
            </a:fld>
            <a:endParaRPr lang="en-US" smtClean="0">
              <a:latin typeface="Arial" pitchFamily="-104" charset="0"/>
              <a:ea typeface="ＭＳ Ｐゴシック" pitchFamily="-104" charset="-128"/>
              <a:cs typeface="ＭＳ Ｐゴシック" pitchFamily="-104" charset="-128"/>
            </a:endParaRPr>
          </a:p>
        </p:txBody>
      </p:sp>
      <p:sp>
        <p:nvSpPr>
          <p:cNvPr id="83970" name="Rectangle 2"/>
          <p:cNvSpPr>
            <a:spLocks noGrp="1" noChangeArrowheads="1"/>
          </p:cNvSpPr>
          <p:nvPr>
            <p:ph type="title"/>
          </p:nvPr>
        </p:nvSpPr>
        <p:spPr>
          <a:xfrm>
            <a:off x="457200" y="0"/>
            <a:ext cx="8229600" cy="986599"/>
          </a:xfrm>
        </p:spPr>
        <p:txBody>
          <a:bodyPr/>
          <a:lstStyle/>
          <a:p>
            <a:pPr eaLnBrk="1" hangingPunct="1">
              <a:defRPr/>
            </a:pPr>
            <a:r>
              <a:rPr lang="en-US"/>
              <a:t>Conduction plus Convection</a:t>
            </a:r>
          </a:p>
        </p:txBody>
      </p:sp>
      <p:sp>
        <p:nvSpPr>
          <p:cNvPr id="83971" name="Rectangle 3"/>
          <p:cNvSpPr>
            <a:spLocks noGrp="1" noChangeArrowheads="1"/>
          </p:cNvSpPr>
          <p:nvPr>
            <p:ph type="body" idx="1"/>
          </p:nvPr>
        </p:nvSpPr>
        <p:spPr>
          <a:xfrm>
            <a:off x="457200" y="1122682"/>
            <a:ext cx="8229600" cy="5233668"/>
          </a:xfrm>
        </p:spPr>
        <p:txBody>
          <a:bodyPr>
            <a:normAutofit fontScale="92500" lnSpcReduction="10000"/>
          </a:bodyPr>
          <a:lstStyle/>
          <a:p>
            <a:pPr eaLnBrk="1" hangingPunct="1">
              <a:lnSpc>
                <a:spcPct val="90000"/>
              </a:lnSpc>
              <a:defRPr/>
            </a:pPr>
            <a:r>
              <a:rPr lang="en-US"/>
              <a:t>Let’s take our hut with just wood, but considering convection</a:t>
            </a:r>
          </a:p>
          <a:p>
            <a:pPr lvl="1" eaLnBrk="1" hangingPunct="1">
              <a:lnSpc>
                <a:spcPct val="90000"/>
              </a:lnSpc>
              <a:defRPr/>
            </a:pPr>
            <a:r>
              <a:rPr lang="en-US"/>
              <a:t>The skin won’t necessarily be at T</a:t>
            </a:r>
            <a:r>
              <a:rPr lang="en-US" baseline="-25000"/>
              <a:t>out</a:t>
            </a:r>
            <a:endParaRPr lang="en-US"/>
          </a:p>
          <a:p>
            <a:pPr lvl="1" eaLnBrk="1" hangingPunct="1">
              <a:lnSpc>
                <a:spcPct val="90000"/>
              </a:lnSpc>
              <a:defRPr/>
            </a:pPr>
            <a:r>
              <a:rPr lang="en-US"/>
              <a:t>Again, thermal equilibrium demands that power conducted through wall equals power wafted away in air</a:t>
            </a:r>
          </a:p>
          <a:p>
            <a:pPr lvl="1" eaLnBrk="1" hangingPunct="1">
              <a:lnSpc>
                <a:spcPct val="90000"/>
              </a:lnSpc>
              <a:defRPr/>
            </a:pPr>
            <a:r>
              <a:rPr lang="en-US" i="1"/>
              <a:t>P = h</a:t>
            </a:r>
            <a:r>
              <a:rPr lang="en-US" i="1">
                <a:sym typeface="Symbol" charset="2"/>
              </a:rPr>
              <a:t>·</a:t>
            </a:r>
            <a:r>
              <a:rPr lang="en-US">
                <a:sym typeface="Symbol" charset="2"/>
              </a:rPr>
              <a:t>(</a:t>
            </a:r>
            <a:r>
              <a:rPr lang="en-US" i="1">
                <a:sym typeface="Symbol" charset="2"/>
              </a:rPr>
              <a:t>T</a:t>
            </a:r>
            <a:r>
              <a:rPr lang="en-US" i="1" baseline="-25000">
                <a:sym typeface="Symbol" charset="2"/>
              </a:rPr>
              <a:t>skin</a:t>
            </a:r>
            <a:r>
              <a:rPr lang="en-US" i="1">
                <a:sym typeface="Symbol" charset="2"/>
              </a:rPr>
              <a:t>  T</a:t>
            </a:r>
            <a:r>
              <a:rPr lang="en-US" i="1" baseline="-25000">
                <a:sym typeface="Symbol" charset="2"/>
              </a:rPr>
              <a:t>out</a:t>
            </a:r>
            <a:r>
              <a:rPr lang="en-US">
                <a:sym typeface="Symbol" charset="2"/>
              </a:rPr>
              <a:t>)</a:t>
            </a:r>
            <a:r>
              <a:rPr lang="en-US" i="1">
                <a:sym typeface="Symbol" charset="2"/>
              </a:rPr>
              <a:t>·A = ·</a:t>
            </a:r>
            <a:r>
              <a:rPr lang="en-US">
                <a:sym typeface="Symbol" charset="2"/>
              </a:rPr>
              <a:t>(</a:t>
            </a:r>
            <a:r>
              <a:rPr lang="en-US" i="1">
                <a:sym typeface="Symbol" charset="2"/>
              </a:rPr>
              <a:t>T</a:t>
            </a:r>
            <a:r>
              <a:rPr lang="en-US" i="1" baseline="-25000">
                <a:sym typeface="Symbol" charset="2"/>
              </a:rPr>
              <a:t>in</a:t>
            </a:r>
            <a:r>
              <a:rPr lang="en-US" i="1">
                <a:sym typeface="Symbol" charset="2"/>
              </a:rPr>
              <a:t>  T</a:t>
            </a:r>
            <a:r>
              <a:rPr lang="en-US" i="1" baseline="-25000">
                <a:sym typeface="Symbol" charset="2"/>
              </a:rPr>
              <a:t>skin</a:t>
            </a:r>
            <a:r>
              <a:rPr lang="en-US">
                <a:sym typeface="Symbol" charset="2"/>
              </a:rPr>
              <a:t>)</a:t>
            </a:r>
            <a:r>
              <a:rPr lang="en-US" i="1">
                <a:sym typeface="Symbol" charset="2"/>
              </a:rPr>
              <a:t>·A/t</a:t>
            </a:r>
            <a:r>
              <a:rPr lang="en-US">
                <a:sym typeface="Symbol" charset="2"/>
              </a:rPr>
              <a:t> </a:t>
            </a:r>
          </a:p>
          <a:p>
            <a:pPr lvl="1" eaLnBrk="1" hangingPunct="1">
              <a:lnSpc>
                <a:spcPct val="90000"/>
              </a:lnSpc>
              <a:defRPr/>
            </a:pPr>
            <a:r>
              <a:rPr lang="en-US">
                <a:sym typeface="Symbol" charset="2"/>
              </a:rPr>
              <a:t>for which we find </a:t>
            </a:r>
            <a:r>
              <a:rPr lang="en-US" i="1">
                <a:sym typeface="Symbol" charset="2"/>
              </a:rPr>
              <a:t>T</a:t>
            </a:r>
            <a:r>
              <a:rPr lang="en-US" i="1" baseline="-25000">
                <a:sym typeface="Symbol" charset="2"/>
              </a:rPr>
              <a:t>skin</a:t>
            </a:r>
            <a:r>
              <a:rPr lang="en-US">
                <a:sym typeface="Symbol" charset="2"/>
              </a:rPr>
              <a:t> = (</a:t>
            </a:r>
            <a:r>
              <a:rPr lang="en-US" i="1">
                <a:sym typeface="Symbol" charset="2"/>
              </a:rPr>
              <a:t>T</a:t>
            </a:r>
            <a:r>
              <a:rPr lang="en-US" i="1" baseline="-25000">
                <a:sym typeface="Symbol" charset="2"/>
              </a:rPr>
              <a:t>in</a:t>
            </a:r>
            <a:r>
              <a:rPr lang="en-US" i="1">
                <a:sym typeface="Symbol" charset="2"/>
              </a:rPr>
              <a:t>/t + hT</a:t>
            </a:r>
            <a:r>
              <a:rPr lang="en-US" i="1" baseline="-25000">
                <a:sym typeface="Symbol" charset="2"/>
              </a:rPr>
              <a:t>out</a:t>
            </a:r>
            <a:r>
              <a:rPr lang="en-US">
                <a:sym typeface="Symbol" charset="2"/>
              </a:rPr>
              <a:t>)/(</a:t>
            </a:r>
            <a:r>
              <a:rPr lang="en-US" i="1">
                <a:sym typeface="Symbol" charset="2"/>
              </a:rPr>
              <a:t>h</a:t>
            </a:r>
            <a:r>
              <a:rPr lang="en-US">
                <a:sym typeface="Symbol" charset="2"/>
              </a:rPr>
              <a:t> + </a:t>
            </a:r>
            <a:r>
              <a:rPr lang="en-US" i="1">
                <a:sym typeface="Symbol" charset="2"/>
              </a:rPr>
              <a:t>/t</a:t>
            </a:r>
            <a:r>
              <a:rPr lang="en-US">
                <a:sym typeface="Symbol" charset="2"/>
              </a:rPr>
              <a:t>) = 16.7 C</a:t>
            </a:r>
          </a:p>
          <a:p>
            <a:pPr lvl="1" eaLnBrk="1" hangingPunct="1">
              <a:lnSpc>
                <a:spcPct val="90000"/>
              </a:lnSpc>
              <a:defRPr/>
            </a:pPr>
            <a:r>
              <a:rPr lang="en-US">
                <a:sym typeface="Symbol" charset="2"/>
              </a:rPr>
              <a:t>so the skin is hot</a:t>
            </a:r>
          </a:p>
          <a:p>
            <a:pPr lvl="1" eaLnBrk="1" hangingPunct="1">
              <a:lnSpc>
                <a:spcPct val="90000"/>
              </a:lnSpc>
              <a:defRPr/>
            </a:pPr>
            <a:r>
              <a:rPr lang="en-US" i="1">
                <a:sym typeface="Symbol" charset="2"/>
              </a:rPr>
              <a:t>P = </a:t>
            </a:r>
            <a:r>
              <a:rPr lang="en-US">
                <a:sym typeface="Symbol" charset="2"/>
              </a:rPr>
              <a:t>(5)(26.7)(12)  1600 W</a:t>
            </a:r>
          </a:p>
          <a:p>
            <a:pPr lvl="1" eaLnBrk="1" hangingPunct="1">
              <a:lnSpc>
                <a:spcPct val="90000"/>
              </a:lnSpc>
              <a:defRPr/>
            </a:pPr>
            <a:r>
              <a:rPr lang="en-US">
                <a:sym typeface="Symbol" charset="2"/>
              </a:rPr>
              <a:t>So a space heater actually could handle this (no radiation)</a:t>
            </a:r>
            <a:endParaRPr lang="en-US"/>
          </a:p>
          <a:p>
            <a:pPr lvl="1" eaLnBrk="1" hangingPunct="1">
              <a:lnSpc>
                <a:spcPct val="90000"/>
              </a:lnSpc>
              <a:defRPr/>
            </a:pPr>
            <a:r>
              <a:rPr lang="en-US"/>
              <a:t>lesson: air could not carry heat away fast enough, so skin warms up until it can carry enough heat away—at the same time reducing </a:t>
            </a:r>
            <a:r>
              <a:rPr lang="en-US" i="1">
                <a:sym typeface="Symbol" charset="2"/>
              </a:rPr>
              <a:t>T</a:t>
            </a:r>
            <a:r>
              <a:rPr lang="en-US">
                <a:sym typeface="Symbol" charset="2"/>
              </a:rPr>
              <a:t> across wood</a:t>
            </a:r>
          </a:p>
          <a:p>
            <a:pPr lvl="1" eaLnBrk="1" hangingPunct="1">
              <a:lnSpc>
                <a:spcPct val="90000"/>
              </a:lnSpc>
              <a:defRPr/>
            </a:pPr>
            <a:r>
              <a:rPr lang="en-US" i="1">
                <a:sym typeface="Symbol" charset="2"/>
              </a:rPr>
              <a:t>h</a:t>
            </a:r>
            <a:r>
              <a:rPr lang="en-US">
                <a:sym typeface="Symbol" charset="2"/>
              </a:rPr>
              <a:t> may tend higher due to self-induced airflow with large </a:t>
            </a:r>
            <a:r>
              <a:rPr lang="en-US" i="1">
                <a:sym typeface="Symbol" charset="2"/>
              </a:rPr>
              <a:t>T</a:t>
            </a:r>
          </a:p>
          <a:p>
            <a:pPr lvl="1" eaLnBrk="1" hangingPunct="1">
              <a:lnSpc>
                <a:spcPct val="90000"/>
              </a:lnSpc>
              <a:defRPr/>
            </a:pPr>
            <a:r>
              <a:rPr lang="en-US">
                <a:sym typeface="Symbol" charset="2"/>
              </a:rPr>
              <a:t>also, a breeze/wind would help cool it off</a:t>
            </a:r>
            <a:endParaRPr lang="en-US" i="1">
              <a:sym typeface="Symbol" charset="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47107"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47108" name="Slide Number Placeholder 5"/>
          <p:cNvSpPr>
            <a:spLocks noGrp="1"/>
          </p:cNvSpPr>
          <p:nvPr>
            <p:ph type="sldNum" sz="quarter" idx="12"/>
          </p:nvPr>
        </p:nvSpPr>
        <p:spPr>
          <a:noFill/>
        </p:spPr>
        <p:txBody>
          <a:bodyPr/>
          <a:lstStyle/>
          <a:p>
            <a:fld id="{E569EA0D-9940-0446-8F5C-6381FEC13D0D}" type="slidenum">
              <a:rPr lang="en-US" smtClean="0">
                <a:latin typeface="Arial" pitchFamily="-104" charset="0"/>
                <a:ea typeface="ＭＳ Ｐゴシック" pitchFamily="-104" charset="-128"/>
                <a:cs typeface="ＭＳ Ｐゴシック" pitchFamily="-104" charset="-128"/>
              </a:rPr>
              <a:pPr/>
              <a:t>16</a:t>
            </a:fld>
            <a:endParaRPr lang="en-US" smtClean="0">
              <a:latin typeface="Arial" pitchFamily="-104" charset="0"/>
              <a:ea typeface="ＭＳ Ｐゴシック" pitchFamily="-104" charset="-128"/>
              <a:cs typeface="ＭＳ Ｐゴシック" pitchFamily="-104" charset="-128"/>
            </a:endParaRPr>
          </a:p>
        </p:txBody>
      </p:sp>
      <p:sp>
        <p:nvSpPr>
          <p:cNvPr id="86018" name="Rectangle 2"/>
          <p:cNvSpPr>
            <a:spLocks noGrp="1" noChangeArrowheads="1"/>
          </p:cNvSpPr>
          <p:nvPr>
            <p:ph type="title"/>
          </p:nvPr>
        </p:nvSpPr>
        <p:spPr>
          <a:xfrm>
            <a:off x="457200" y="2478"/>
            <a:ext cx="8229600" cy="1143000"/>
          </a:xfrm>
        </p:spPr>
        <p:txBody>
          <a:bodyPr/>
          <a:lstStyle/>
          <a:p>
            <a:pPr eaLnBrk="1" hangingPunct="1">
              <a:defRPr/>
            </a:pPr>
            <a:r>
              <a:rPr lang="en-US" dirty="0"/>
              <a:t>Convection plus Radiation</a:t>
            </a:r>
          </a:p>
        </p:txBody>
      </p:sp>
      <p:sp>
        <p:nvSpPr>
          <p:cNvPr id="86019" name="Rectangle 3"/>
          <p:cNvSpPr>
            <a:spLocks noGrp="1" noChangeArrowheads="1"/>
          </p:cNvSpPr>
          <p:nvPr>
            <p:ph type="body" idx="1"/>
          </p:nvPr>
        </p:nvSpPr>
        <p:spPr>
          <a:xfrm>
            <a:off x="685800" y="1219200"/>
            <a:ext cx="8001000" cy="5029200"/>
          </a:xfrm>
        </p:spPr>
        <p:txBody>
          <a:bodyPr>
            <a:normAutofit fontScale="92500" lnSpcReduction="10000"/>
          </a:bodyPr>
          <a:lstStyle/>
          <a:p>
            <a:pPr eaLnBrk="1" hangingPunct="1">
              <a:defRPr/>
            </a:pPr>
            <a:r>
              <a:rPr lang="en-US"/>
              <a:t>How warm should a room be to stand comfortably with no clothes?</a:t>
            </a:r>
          </a:p>
          <a:p>
            <a:pPr lvl="1" eaLnBrk="1" hangingPunct="1">
              <a:defRPr/>
            </a:pPr>
            <a:r>
              <a:rPr lang="en-US"/>
              <a:t>assume you can put out </a:t>
            </a:r>
            <a:r>
              <a:rPr lang="en-US" i="1"/>
              <a:t>P</a:t>
            </a:r>
            <a:r>
              <a:rPr lang="en-US"/>
              <a:t> = 100 W metabolic power</a:t>
            </a:r>
          </a:p>
          <a:p>
            <a:pPr lvl="2" eaLnBrk="1" hangingPunct="1">
              <a:defRPr/>
            </a:pPr>
            <a:r>
              <a:rPr lang="en-US"/>
              <a:t>2000 kcal/day = 8,368,000 J in 86400 sec </a:t>
            </a:r>
            <a:r>
              <a:rPr lang="en-US">
                <a:sym typeface="Symbol" charset="2"/>
              </a:rPr>
              <a:t> 100 W</a:t>
            </a:r>
          </a:p>
          <a:p>
            <a:pPr lvl="1" eaLnBrk="1" hangingPunct="1">
              <a:defRPr/>
            </a:pPr>
            <a:r>
              <a:rPr lang="en-US" i="1">
                <a:sym typeface="Symbol" charset="2"/>
              </a:rPr>
              <a:t>P = </a:t>
            </a:r>
            <a:r>
              <a:rPr lang="en-US" i="1"/>
              <a:t>h</a:t>
            </a:r>
            <a:r>
              <a:rPr lang="en-US" i="1">
                <a:sym typeface="Symbol" charset="2"/>
              </a:rPr>
              <a:t>·</a:t>
            </a:r>
            <a:r>
              <a:rPr lang="en-US">
                <a:sym typeface="Symbol" charset="2"/>
              </a:rPr>
              <a:t>(</a:t>
            </a:r>
            <a:r>
              <a:rPr lang="en-US" i="1">
                <a:sym typeface="Symbol" charset="2"/>
              </a:rPr>
              <a:t>T</a:t>
            </a:r>
            <a:r>
              <a:rPr lang="en-US" i="1" baseline="-25000">
                <a:sym typeface="Symbol" charset="2"/>
              </a:rPr>
              <a:t>skin</a:t>
            </a:r>
            <a:r>
              <a:rPr lang="en-US" i="1">
                <a:sym typeface="Symbol" charset="2"/>
              </a:rPr>
              <a:t>  T</a:t>
            </a:r>
            <a:r>
              <a:rPr lang="en-US" i="1" baseline="-25000">
                <a:sym typeface="Symbol" charset="2"/>
              </a:rPr>
              <a:t>out</a:t>
            </a:r>
            <a:r>
              <a:rPr lang="en-US">
                <a:sym typeface="Symbol" charset="2"/>
              </a:rPr>
              <a:t>)</a:t>
            </a:r>
            <a:r>
              <a:rPr lang="en-US" i="1">
                <a:sym typeface="Symbol" charset="2"/>
              </a:rPr>
              <a:t>·A + A(T</a:t>
            </a:r>
            <a:r>
              <a:rPr lang="en-US" i="1" baseline="-25000">
                <a:sym typeface="Symbol" charset="2"/>
              </a:rPr>
              <a:t>skin</a:t>
            </a:r>
            <a:r>
              <a:rPr lang="en-US" baseline="30000">
                <a:sym typeface="Symbol" charset="2"/>
              </a:rPr>
              <a:t>4</a:t>
            </a:r>
            <a:r>
              <a:rPr lang="en-US">
                <a:sym typeface="Symbol" charset="2"/>
              </a:rPr>
              <a:t> </a:t>
            </a:r>
            <a:r>
              <a:rPr lang="en-US" baseline="30000">
                <a:sym typeface="Symbol" charset="2"/>
              </a:rPr>
              <a:t> </a:t>
            </a:r>
            <a:r>
              <a:rPr lang="en-US" i="1">
                <a:sym typeface="Symbol" charset="2"/>
              </a:rPr>
              <a:t>T</a:t>
            </a:r>
            <a:r>
              <a:rPr lang="en-US" i="1" baseline="-25000">
                <a:sym typeface="Symbol" charset="2"/>
              </a:rPr>
              <a:t>out</a:t>
            </a:r>
            <a:r>
              <a:rPr lang="en-US" baseline="30000">
                <a:sym typeface="Symbol" charset="2"/>
              </a:rPr>
              <a:t>4</a:t>
            </a:r>
            <a:r>
              <a:rPr lang="en-US">
                <a:sym typeface="Symbol" charset="2"/>
              </a:rPr>
              <a:t>)  (</a:t>
            </a:r>
            <a:r>
              <a:rPr lang="en-US" i="1">
                <a:sym typeface="Symbol" charset="2"/>
              </a:rPr>
              <a:t>hA</a:t>
            </a:r>
            <a:r>
              <a:rPr lang="en-US">
                <a:sym typeface="Symbol" charset="2"/>
              </a:rPr>
              <a:t> + 4</a:t>
            </a:r>
            <a:r>
              <a:rPr lang="en-US" i="1">
                <a:sym typeface="Symbol" charset="2"/>
              </a:rPr>
              <a:t>AT</a:t>
            </a:r>
            <a:r>
              <a:rPr lang="en-US" i="1" baseline="30000">
                <a:sym typeface="Symbol" charset="2"/>
              </a:rPr>
              <a:t>3</a:t>
            </a:r>
            <a:r>
              <a:rPr lang="en-US">
                <a:sym typeface="Symbol" charset="2"/>
              </a:rPr>
              <a:t>)</a:t>
            </a:r>
            <a:r>
              <a:rPr lang="en-US" i="1">
                <a:sym typeface="Symbol" charset="2"/>
              </a:rPr>
              <a:t>T</a:t>
            </a:r>
            <a:r>
              <a:rPr lang="en-US">
                <a:sym typeface="Symbol" charset="2"/>
              </a:rPr>
              <a:t> </a:t>
            </a:r>
          </a:p>
          <a:p>
            <a:pPr lvl="1" eaLnBrk="1" hangingPunct="1">
              <a:defRPr/>
            </a:pPr>
            <a:r>
              <a:rPr lang="en-US">
                <a:sym typeface="Symbol" charset="2"/>
              </a:rPr>
              <a:t>with emissivity = 0.8, </a:t>
            </a:r>
            <a:r>
              <a:rPr lang="en-US" i="1">
                <a:sym typeface="Symbol" charset="2"/>
              </a:rPr>
              <a:t>T</a:t>
            </a:r>
            <a:r>
              <a:rPr lang="en-US">
                <a:sym typeface="Symbol" charset="2"/>
              </a:rPr>
              <a:t> = 293 K</a:t>
            </a:r>
          </a:p>
          <a:p>
            <a:pPr lvl="1" eaLnBrk="1" hangingPunct="1">
              <a:defRPr/>
            </a:pPr>
            <a:r>
              <a:rPr lang="en-US">
                <a:sym typeface="Symbol" charset="2"/>
              </a:rPr>
              <a:t>100 = ((5)(1) + 4.56)</a:t>
            </a:r>
            <a:r>
              <a:rPr lang="en-US" i="1">
                <a:sym typeface="Symbol" charset="2"/>
              </a:rPr>
              <a:t>T</a:t>
            </a:r>
          </a:p>
          <a:p>
            <a:pPr lvl="1" eaLnBrk="1" hangingPunct="1">
              <a:defRPr/>
            </a:pPr>
            <a:r>
              <a:rPr lang="en-US" i="1">
                <a:sym typeface="Symbol" charset="2"/>
              </a:rPr>
              <a:t>T</a:t>
            </a:r>
            <a:r>
              <a:rPr lang="en-US">
                <a:sym typeface="Symbol" charset="2"/>
              </a:rPr>
              <a:t> = 10.5</a:t>
            </a:r>
          </a:p>
          <a:p>
            <a:pPr lvl="1" eaLnBrk="1" hangingPunct="1">
              <a:defRPr/>
            </a:pPr>
            <a:r>
              <a:rPr lang="en-US">
                <a:sym typeface="Symbol" charset="2"/>
              </a:rPr>
              <a:t>so the room is about 310  10.5 = 299.5 K = 26.5 C = 80 F</a:t>
            </a:r>
          </a:p>
          <a:p>
            <a:pPr lvl="1" eaLnBrk="1" hangingPunct="1">
              <a:defRPr/>
            </a:pPr>
            <a:r>
              <a:rPr lang="en-US">
                <a:sym typeface="Symbol" charset="2"/>
              </a:rPr>
              <a:t>iterating (using T = 299.5); 4.56  4.87; </a:t>
            </a:r>
            <a:r>
              <a:rPr lang="en-US" i="1">
                <a:sym typeface="Symbol" charset="2"/>
              </a:rPr>
              <a:t>T</a:t>
            </a:r>
            <a:r>
              <a:rPr lang="en-US">
                <a:sym typeface="Symbol" charset="2"/>
              </a:rPr>
              <a:t>  10.1</a:t>
            </a:r>
          </a:p>
          <a:p>
            <a:pPr lvl="1" eaLnBrk="1" hangingPunct="1">
              <a:defRPr/>
            </a:pPr>
            <a:r>
              <a:rPr lang="en-US">
                <a:sym typeface="Symbol" charset="2"/>
              </a:rPr>
              <a:t>assumes skin is full internal body temperature</a:t>
            </a:r>
          </a:p>
          <a:p>
            <a:pPr lvl="2" eaLnBrk="1" hangingPunct="1">
              <a:defRPr/>
            </a:pPr>
            <a:r>
              <a:rPr lang="en-US">
                <a:sym typeface="Symbol" charset="2"/>
              </a:rPr>
              <a:t>some conduction in skin reduces skin temperature</a:t>
            </a:r>
          </a:p>
          <a:p>
            <a:pPr lvl="2" eaLnBrk="1" hangingPunct="1">
              <a:defRPr/>
            </a:pPr>
            <a:r>
              <a:rPr lang="en-US">
                <a:sym typeface="Symbol" charset="2"/>
              </a:rPr>
              <a:t>so could tolerate slightly cooler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49155"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49156" name="Slide Number Placeholder 5"/>
          <p:cNvSpPr>
            <a:spLocks noGrp="1"/>
          </p:cNvSpPr>
          <p:nvPr>
            <p:ph type="sldNum" sz="quarter" idx="12"/>
          </p:nvPr>
        </p:nvSpPr>
        <p:spPr>
          <a:noFill/>
        </p:spPr>
        <p:txBody>
          <a:bodyPr/>
          <a:lstStyle/>
          <a:p>
            <a:fld id="{71DCFF29-F4C6-EE4F-AF9B-BA0EAF67E082}" type="slidenum">
              <a:rPr lang="en-US" smtClean="0">
                <a:latin typeface="Arial" pitchFamily="-104" charset="0"/>
                <a:ea typeface="ＭＳ Ｐゴシック" pitchFamily="-104" charset="-128"/>
                <a:cs typeface="ＭＳ Ｐゴシック" pitchFamily="-104" charset="-128"/>
              </a:rPr>
              <a:pPr/>
              <a:t>17</a:t>
            </a:fld>
            <a:endParaRPr lang="en-US" smtClean="0">
              <a:latin typeface="Arial" pitchFamily="-104" charset="0"/>
              <a:ea typeface="ＭＳ Ｐゴシック" pitchFamily="-104" charset="-128"/>
              <a:cs typeface="ＭＳ Ｐゴシック" pitchFamily="-104" charset="-128"/>
            </a:endParaRPr>
          </a:p>
        </p:txBody>
      </p:sp>
      <p:sp>
        <p:nvSpPr>
          <p:cNvPr id="87042" name="Rectangle 2"/>
          <p:cNvSpPr>
            <a:spLocks noGrp="1" noChangeArrowheads="1"/>
          </p:cNvSpPr>
          <p:nvPr>
            <p:ph type="title"/>
          </p:nvPr>
        </p:nvSpPr>
        <p:spPr>
          <a:xfrm>
            <a:off x="457200" y="0"/>
            <a:ext cx="8229600" cy="1143000"/>
          </a:xfrm>
        </p:spPr>
        <p:txBody>
          <a:bodyPr/>
          <a:lstStyle/>
          <a:p>
            <a:pPr eaLnBrk="1" hangingPunct="1">
              <a:defRPr/>
            </a:pPr>
            <a:r>
              <a:rPr lang="en-US"/>
              <a:t>The whole enchilada</a:t>
            </a:r>
          </a:p>
        </p:txBody>
      </p:sp>
      <p:sp>
        <p:nvSpPr>
          <p:cNvPr id="87043" name="Rectangle 3"/>
          <p:cNvSpPr>
            <a:spLocks noGrp="1" noChangeArrowheads="1"/>
          </p:cNvSpPr>
          <p:nvPr>
            <p:ph type="body" idx="1"/>
          </p:nvPr>
        </p:nvSpPr>
        <p:spPr>
          <a:xfrm>
            <a:off x="685800" y="1219200"/>
            <a:ext cx="8001000" cy="5029200"/>
          </a:xfrm>
        </p:spPr>
        <p:txBody>
          <a:bodyPr>
            <a:normAutofit lnSpcReduction="10000"/>
          </a:bodyPr>
          <a:lstStyle/>
          <a:p>
            <a:pPr eaLnBrk="1" hangingPunct="1">
              <a:lnSpc>
                <a:spcPct val="90000"/>
              </a:lnSpc>
              <a:defRPr/>
            </a:pPr>
            <a:r>
              <a:rPr lang="en-US"/>
              <a:t>Let’s take a cubic box with a heat source inside and consider all heat transfers</a:t>
            </a:r>
          </a:p>
          <a:p>
            <a:pPr lvl="1" eaLnBrk="1" hangingPunct="1">
              <a:lnSpc>
                <a:spcPct val="90000"/>
              </a:lnSpc>
              <a:defRPr/>
            </a:pPr>
            <a:r>
              <a:rPr lang="en-US" i="1"/>
              <a:t>P</a:t>
            </a:r>
            <a:r>
              <a:rPr lang="en-US"/>
              <a:t> = 1 W internal source</a:t>
            </a:r>
          </a:p>
          <a:p>
            <a:pPr lvl="1" eaLnBrk="1" hangingPunct="1">
              <a:lnSpc>
                <a:spcPct val="90000"/>
              </a:lnSpc>
              <a:defRPr/>
            </a:pPr>
            <a:r>
              <a:rPr lang="en-US"/>
              <a:t>inside length = 10 cm</a:t>
            </a:r>
          </a:p>
          <a:p>
            <a:pPr lvl="1" eaLnBrk="1" hangingPunct="1">
              <a:lnSpc>
                <a:spcPct val="90000"/>
              </a:lnSpc>
              <a:defRPr/>
            </a:pPr>
            <a:r>
              <a:rPr lang="en-US"/>
              <a:t>thickness = 2.5 cm</a:t>
            </a:r>
          </a:p>
          <a:p>
            <a:pPr lvl="1" eaLnBrk="1" hangingPunct="1">
              <a:lnSpc>
                <a:spcPct val="90000"/>
              </a:lnSpc>
              <a:defRPr/>
            </a:pPr>
            <a:r>
              <a:rPr lang="en-US"/>
              <a:t>R-value = 5</a:t>
            </a:r>
          </a:p>
          <a:p>
            <a:pPr lvl="1" eaLnBrk="1" hangingPunct="1">
              <a:lnSpc>
                <a:spcPct val="90000"/>
              </a:lnSpc>
              <a:defRPr/>
            </a:pPr>
            <a:r>
              <a:rPr lang="en-US"/>
              <a:t>so </a:t>
            </a:r>
            <a:r>
              <a:rPr lang="en-US">
                <a:solidFill>
                  <a:schemeClr val="accent2"/>
                </a:solidFill>
              </a:rPr>
              <a:t>5.67</a:t>
            </a:r>
            <a:r>
              <a:rPr lang="en-US">
                <a:sym typeface="Symbol" charset="2"/>
              </a:rPr>
              <a:t></a:t>
            </a:r>
            <a:r>
              <a:rPr lang="en-US" i="1"/>
              <a:t>t/</a:t>
            </a:r>
            <a:r>
              <a:rPr lang="en-US" i="1">
                <a:sym typeface="Symbol" charset="2"/>
              </a:rPr>
              <a:t></a:t>
            </a:r>
            <a:r>
              <a:rPr lang="en-US">
                <a:sym typeface="Symbol" charset="2"/>
              </a:rPr>
              <a:t> = 5  </a:t>
            </a:r>
            <a:r>
              <a:rPr lang="en-US" i="1">
                <a:sym typeface="Symbol" charset="2"/>
              </a:rPr>
              <a:t></a:t>
            </a:r>
            <a:r>
              <a:rPr lang="en-US">
                <a:sym typeface="Symbol" charset="2"/>
              </a:rPr>
              <a:t> = 0.028 W/m/K</a:t>
            </a:r>
          </a:p>
          <a:p>
            <a:pPr lvl="1" eaLnBrk="1" hangingPunct="1">
              <a:lnSpc>
                <a:spcPct val="90000"/>
              </a:lnSpc>
              <a:defRPr/>
            </a:pPr>
            <a:r>
              <a:rPr lang="en-US">
                <a:sym typeface="Symbol" charset="2"/>
              </a:rPr>
              <a:t>effective conductive area is 12.5 cm cube  </a:t>
            </a:r>
            <a:r>
              <a:rPr lang="en-US" i="1">
                <a:sym typeface="Symbol" charset="2"/>
              </a:rPr>
              <a:t>A</a:t>
            </a:r>
            <a:r>
              <a:rPr lang="en-US" baseline="-25000">
                <a:sym typeface="Symbol" charset="2"/>
              </a:rPr>
              <a:t>c</a:t>
            </a:r>
            <a:r>
              <a:rPr lang="en-US">
                <a:sym typeface="Symbol" charset="2"/>
              </a:rPr>
              <a:t> = 0.09375 m</a:t>
            </a:r>
            <a:r>
              <a:rPr lang="en-US" baseline="30000">
                <a:sym typeface="Symbol" charset="2"/>
              </a:rPr>
              <a:t>2</a:t>
            </a:r>
          </a:p>
          <a:p>
            <a:pPr lvl="1" eaLnBrk="1" hangingPunct="1">
              <a:lnSpc>
                <a:spcPct val="90000"/>
              </a:lnSpc>
              <a:defRPr/>
            </a:pPr>
            <a:r>
              <a:rPr lang="en-US">
                <a:sym typeface="Symbol" charset="2"/>
              </a:rPr>
              <a:t>external (radiative, convective) area is 15 cm cube  </a:t>
            </a:r>
            <a:r>
              <a:rPr lang="en-US" i="1">
                <a:sym typeface="Symbol" charset="2"/>
              </a:rPr>
              <a:t>A</a:t>
            </a:r>
            <a:r>
              <a:rPr lang="en-US" baseline="-25000">
                <a:sym typeface="Symbol" charset="2"/>
              </a:rPr>
              <a:t>ext</a:t>
            </a:r>
            <a:r>
              <a:rPr lang="en-US">
                <a:sym typeface="Symbol" charset="2"/>
              </a:rPr>
              <a:t> = 0.135 m</a:t>
            </a:r>
            <a:r>
              <a:rPr lang="en-US" baseline="30000">
                <a:sym typeface="Symbol" charset="2"/>
              </a:rPr>
              <a:t>2</a:t>
            </a:r>
            <a:endParaRPr lang="en-US">
              <a:sym typeface="Symbol" charset="2"/>
            </a:endParaRPr>
          </a:p>
          <a:p>
            <a:pPr lvl="1" eaLnBrk="1" hangingPunct="1">
              <a:lnSpc>
                <a:spcPct val="90000"/>
              </a:lnSpc>
              <a:defRPr/>
            </a:pPr>
            <a:r>
              <a:rPr lang="en-US">
                <a:sym typeface="Symbol" charset="2"/>
              </a:rPr>
              <a:t>assume </a:t>
            </a:r>
            <a:r>
              <a:rPr lang="en-US" i="1">
                <a:sym typeface="Symbol" charset="2"/>
              </a:rPr>
              <a:t>h</a:t>
            </a:r>
            <a:r>
              <a:rPr lang="en-US">
                <a:sym typeface="Symbol" charset="2"/>
              </a:rPr>
              <a:t> = 5 W/K/m</a:t>
            </a:r>
            <a:r>
              <a:rPr lang="en-US" baseline="30000">
                <a:sym typeface="Symbol" charset="2"/>
              </a:rPr>
              <a:t>2</a:t>
            </a:r>
            <a:r>
              <a:rPr lang="en-US">
                <a:sym typeface="Symbol" charset="2"/>
              </a:rPr>
              <a:t>, </a:t>
            </a:r>
            <a:r>
              <a:rPr lang="en-US" i="1">
                <a:sym typeface="Symbol" charset="2"/>
              </a:rPr>
              <a:t></a:t>
            </a:r>
            <a:r>
              <a:rPr lang="en-US">
                <a:sym typeface="Symbol" charset="2"/>
              </a:rPr>
              <a:t> = 0.8, </a:t>
            </a:r>
            <a:r>
              <a:rPr lang="en-US" i="1">
                <a:sym typeface="Symbol" charset="2"/>
              </a:rPr>
              <a:t>T</a:t>
            </a:r>
            <a:r>
              <a:rPr lang="en-US" i="1" baseline="-25000">
                <a:sym typeface="Symbol" charset="2"/>
              </a:rPr>
              <a:t>ext</a:t>
            </a:r>
            <a:r>
              <a:rPr lang="en-US">
                <a:sym typeface="Symbol" charset="2"/>
              </a:rPr>
              <a:t> = 293 K</a:t>
            </a:r>
          </a:p>
          <a:p>
            <a:pPr lvl="1" eaLnBrk="1" hangingPunct="1">
              <a:lnSpc>
                <a:spcPct val="90000"/>
              </a:lnSpc>
              <a:defRPr/>
            </a:pPr>
            <a:r>
              <a:rPr lang="en-US">
                <a:sym typeface="Symbol" charset="2"/>
              </a:rPr>
              <a:t>assume the air inside is thoroughly mixed (perhaps 1 W source is a fan!)</a:t>
            </a:r>
            <a:endParaRPr lang="en-US" baseline="30000">
              <a:sym typeface="Symbol" charset="2"/>
            </a:endParaRPr>
          </a:p>
          <a:p>
            <a:pPr lvl="1" eaLnBrk="1" hangingPunct="1">
              <a:lnSpc>
                <a:spcPct val="90000"/>
              </a:lnSpc>
              <a:defRPr/>
            </a:pPr>
            <a:endParaRPr lang="en-US">
              <a:sym typeface="Symbol" charset="2"/>
            </a:endParaRPr>
          </a:p>
          <a:p>
            <a:pPr lvl="1" eaLnBrk="1" hangingPunct="1">
              <a:lnSpc>
                <a:spcPct val="90000"/>
              </a:lnSpc>
              <a:defRPr/>
            </a:pPr>
            <a:endParaRPr lang="en-US">
              <a:sym typeface="Symbol"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51203"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51204" name="Slide Number Placeholder 5"/>
          <p:cNvSpPr>
            <a:spLocks noGrp="1"/>
          </p:cNvSpPr>
          <p:nvPr>
            <p:ph type="sldNum" sz="quarter" idx="12"/>
          </p:nvPr>
        </p:nvSpPr>
        <p:spPr>
          <a:noFill/>
        </p:spPr>
        <p:txBody>
          <a:bodyPr/>
          <a:lstStyle/>
          <a:p>
            <a:fld id="{3B70346F-9623-9945-B306-2FA4EF489FC2}" type="slidenum">
              <a:rPr lang="en-US" smtClean="0">
                <a:latin typeface="Arial" pitchFamily="-104" charset="0"/>
                <a:ea typeface="ＭＳ Ｐゴシック" pitchFamily="-104" charset="-128"/>
                <a:cs typeface="ＭＳ Ｐゴシック" pitchFamily="-104" charset="-128"/>
              </a:rPr>
              <a:pPr/>
              <a:t>18</a:t>
            </a:fld>
            <a:endParaRPr lang="en-US" smtClean="0">
              <a:latin typeface="Arial" pitchFamily="-104" charset="0"/>
              <a:ea typeface="ＭＳ Ｐゴシック" pitchFamily="-104" charset="-128"/>
              <a:cs typeface="ＭＳ Ｐゴシック" pitchFamily="-104" charset="-128"/>
            </a:endParaRPr>
          </a:p>
        </p:txBody>
      </p:sp>
      <p:sp>
        <p:nvSpPr>
          <p:cNvPr id="88066" name="Rectangle 2"/>
          <p:cNvSpPr>
            <a:spLocks noGrp="1" noChangeArrowheads="1"/>
          </p:cNvSpPr>
          <p:nvPr>
            <p:ph type="title"/>
          </p:nvPr>
        </p:nvSpPr>
        <p:spPr>
          <a:xfrm>
            <a:off x="457200" y="25158"/>
            <a:ext cx="8229600" cy="972782"/>
          </a:xfrm>
        </p:spPr>
        <p:txBody>
          <a:bodyPr/>
          <a:lstStyle/>
          <a:p>
            <a:pPr eaLnBrk="1" hangingPunct="1">
              <a:defRPr/>
            </a:pPr>
            <a:r>
              <a:rPr lang="en-US"/>
              <a:t>The enchilada calculation</a:t>
            </a:r>
          </a:p>
        </p:txBody>
      </p:sp>
      <p:sp>
        <p:nvSpPr>
          <p:cNvPr id="88067" name="Rectangle 3"/>
          <p:cNvSpPr>
            <a:spLocks noGrp="1" noChangeArrowheads="1"/>
          </p:cNvSpPr>
          <p:nvPr>
            <p:ph type="body" idx="1"/>
          </p:nvPr>
        </p:nvSpPr>
        <p:spPr>
          <a:xfrm>
            <a:off x="457200" y="1033200"/>
            <a:ext cx="8229600" cy="5090521"/>
          </a:xfrm>
        </p:spPr>
        <p:txBody>
          <a:bodyPr>
            <a:normAutofit fontScale="92500" lnSpcReduction="10000"/>
          </a:bodyPr>
          <a:lstStyle/>
          <a:p>
            <a:pPr eaLnBrk="1" hangingPunct="1">
              <a:defRPr/>
            </a:pPr>
            <a:r>
              <a:rPr lang="en-US"/>
              <a:t>power generated = power conducted = power convected </a:t>
            </a:r>
            <a:r>
              <a:rPr lang="en-US">
                <a:solidFill>
                  <a:schemeClr val="hlink"/>
                </a:solidFill>
              </a:rPr>
              <a:t>plus</a:t>
            </a:r>
            <a:r>
              <a:rPr lang="en-US"/>
              <a:t> power radiated away</a:t>
            </a:r>
          </a:p>
          <a:p>
            <a:pPr lvl="1" eaLnBrk="1" hangingPunct="1">
              <a:buFontTx/>
              <a:buNone/>
              <a:defRPr/>
            </a:pPr>
            <a:r>
              <a:rPr lang="en-US" i="1"/>
              <a:t>P = </a:t>
            </a:r>
            <a:r>
              <a:rPr lang="en-US" i="1">
                <a:sym typeface="Symbol" charset="2"/>
              </a:rPr>
              <a:t>·</a:t>
            </a:r>
            <a:r>
              <a:rPr lang="en-US">
                <a:sym typeface="Symbol" charset="2"/>
              </a:rPr>
              <a:t>(</a:t>
            </a:r>
            <a:r>
              <a:rPr lang="en-US" i="1">
                <a:sym typeface="Symbol" charset="2"/>
              </a:rPr>
              <a:t>T</a:t>
            </a:r>
            <a:r>
              <a:rPr lang="en-US" i="1" baseline="-25000">
                <a:sym typeface="Symbol" charset="2"/>
              </a:rPr>
              <a:t>in</a:t>
            </a:r>
            <a:r>
              <a:rPr lang="en-US" i="1">
                <a:sym typeface="Symbol" charset="2"/>
              </a:rPr>
              <a:t>  T</a:t>
            </a:r>
            <a:r>
              <a:rPr lang="en-US" i="1" baseline="-25000">
                <a:sym typeface="Symbol" charset="2"/>
              </a:rPr>
              <a:t>skin</a:t>
            </a:r>
            <a:r>
              <a:rPr lang="en-US">
                <a:sym typeface="Symbol" charset="2"/>
              </a:rPr>
              <a:t>)</a:t>
            </a:r>
            <a:r>
              <a:rPr lang="en-US" i="1">
                <a:sym typeface="Symbol" charset="2"/>
              </a:rPr>
              <a:t>·A</a:t>
            </a:r>
            <a:r>
              <a:rPr lang="en-US" i="1" baseline="-25000">
                <a:sym typeface="Symbol" charset="2"/>
              </a:rPr>
              <a:t>c</a:t>
            </a:r>
            <a:r>
              <a:rPr lang="en-US" i="1">
                <a:sym typeface="Symbol" charset="2"/>
              </a:rPr>
              <a:t>/t</a:t>
            </a:r>
            <a:r>
              <a:rPr lang="en-US">
                <a:sym typeface="Symbol" charset="2"/>
              </a:rPr>
              <a:t> = (</a:t>
            </a:r>
            <a:r>
              <a:rPr lang="en-US" i="1">
                <a:sym typeface="Symbol" charset="2"/>
              </a:rPr>
              <a:t>hA</a:t>
            </a:r>
            <a:r>
              <a:rPr lang="en-US" i="1" baseline="-25000">
                <a:sym typeface="Symbol" charset="2"/>
              </a:rPr>
              <a:t>ext</a:t>
            </a:r>
            <a:r>
              <a:rPr lang="en-US">
                <a:sym typeface="Symbol" charset="2"/>
              </a:rPr>
              <a:t> + 4</a:t>
            </a:r>
            <a:r>
              <a:rPr lang="en-US" i="1">
                <a:sym typeface="Symbol" charset="2"/>
              </a:rPr>
              <a:t>A</a:t>
            </a:r>
            <a:r>
              <a:rPr lang="en-US" i="1" baseline="-25000">
                <a:sym typeface="Symbol" charset="2"/>
              </a:rPr>
              <a:t>ext</a:t>
            </a:r>
            <a:r>
              <a:rPr lang="en-US" i="1">
                <a:sym typeface="Symbol" charset="2"/>
              </a:rPr>
              <a:t>T</a:t>
            </a:r>
            <a:r>
              <a:rPr lang="en-US" i="1" baseline="30000">
                <a:sym typeface="Symbol" charset="2"/>
              </a:rPr>
              <a:t>3</a:t>
            </a:r>
            <a:r>
              <a:rPr lang="en-US">
                <a:sym typeface="Symbol" charset="2"/>
              </a:rPr>
              <a:t>)·(</a:t>
            </a:r>
            <a:r>
              <a:rPr lang="en-US" i="1">
                <a:sym typeface="Symbol" charset="2"/>
              </a:rPr>
              <a:t>T</a:t>
            </a:r>
            <a:r>
              <a:rPr lang="en-US" i="1" baseline="-25000">
                <a:sym typeface="Symbol" charset="2"/>
              </a:rPr>
              <a:t>skin</a:t>
            </a:r>
            <a:r>
              <a:rPr lang="en-US" i="1">
                <a:sym typeface="Symbol" charset="2"/>
              </a:rPr>
              <a:t>  T</a:t>
            </a:r>
            <a:r>
              <a:rPr lang="en-US" i="1" baseline="-25000">
                <a:sym typeface="Symbol" charset="2"/>
              </a:rPr>
              <a:t>ext</a:t>
            </a:r>
            <a:r>
              <a:rPr lang="en-US">
                <a:sym typeface="Symbol" charset="2"/>
              </a:rPr>
              <a:t>)</a:t>
            </a:r>
            <a:endParaRPr lang="en-US"/>
          </a:p>
          <a:p>
            <a:pPr lvl="1" eaLnBrk="1" hangingPunct="1">
              <a:defRPr/>
            </a:pPr>
            <a:r>
              <a:rPr lang="en-US"/>
              <a:t>first get </a:t>
            </a:r>
            <a:r>
              <a:rPr lang="en-US" i="1"/>
              <a:t>T</a:t>
            </a:r>
            <a:r>
              <a:rPr lang="en-US" baseline="-25000"/>
              <a:t>skin</a:t>
            </a:r>
            <a:r>
              <a:rPr lang="en-US"/>
              <a:t> from convective/radiative piece</a:t>
            </a:r>
          </a:p>
          <a:p>
            <a:pPr lvl="1" eaLnBrk="1" hangingPunct="1">
              <a:defRPr/>
            </a:pPr>
            <a:r>
              <a:rPr lang="en-US" i="1"/>
              <a:t>T</a:t>
            </a:r>
            <a:r>
              <a:rPr lang="en-US" baseline="-25000"/>
              <a:t>skin</a:t>
            </a:r>
            <a:r>
              <a:rPr lang="en-US"/>
              <a:t> = </a:t>
            </a:r>
            <a:r>
              <a:rPr lang="en-US" i="1"/>
              <a:t>T</a:t>
            </a:r>
            <a:r>
              <a:rPr lang="en-US" baseline="-25000"/>
              <a:t>ext</a:t>
            </a:r>
            <a:r>
              <a:rPr lang="en-US"/>
              <a:t> + </a:t>
            </a:r>
            <a:r>
              <a:rPr lang="en-US" i="1"/>
              <a:t>P/ </a:t>
            </a:r>
            <a:r>
              <a:rPr lang="en-US">
                <a:sym typeface="Symbol" charset="2"/>
              </a:rPr>
              <a:t>(</a:t>
            </a:r>
            <a:r>
              <a:rPr lang="en-US" i="1">
                <a:sym typeface="Symbol" charset="2"/>
              </a:rPr>
              <a:t>hA</a:t>
            </a:r>
            <a:r>
              <a:rPr lang="en-US" i="1" baseline="-25000">
                <a:sym typeface="Symbol" charset="2"/>
              </a:rPr>
              <a:t>ext</a:t>
            </a:r>
            <a:r>
              <a:rPr lang="en-US">
                <a:sym typeface="Symbol" charset="2"/>
              </a:rPr>
              <a:t> + 4</a:t>
            </a:r>
            <a:r>
              <a:rPr lang="en-US" i="1">
                <a:sym typeface="Symbol" charset="2"/>
              </a:rPr>
              <a:t>A</a:t>
            </a:r>
            <a:r>
              <a:rPr lang="en-US" i="1" baseline="-25000">
                <a:sym typeface="Symbol" charset="2"/>
              </a:rPr>
              <a:t>ext</a:t>
            </a:r>
            <a:r>
              <a:rPr lang="en-US" i="1">
                <a:sym typeface="Symbol" charset="2"/>
              </a:rPr>
              <a:t>T</a:t>
            </a:r>
            <a:r>
              <a:rPr lang="en-US" i="1" baseline="30000">
                <a:sym typeface="Symbol" charset="2"/>
              </a:rPr>
              <a:t>3</a:t>
            </a:r>
            <a:r>
              <a:rPr lang="en-US">
                <a:sym typeface="Symbol" charset="2"/>
              </a:rPr>
              <a:t>) = 20 + 1.0/(0.675+0.617)</a:t>
            </a:r>
          </a:p>
          <a:p>
            <a:pPr lvl="1" eaLnBrk="1" hangingPunct="1">
              <a:defRPr/>
            </a:pPr>
            <a:r>
              <a:rPr lang="en-US" i="1">
                <a:sym typeface="Symbol" charset="2"/>
              </a:rPr>
              <a:t>T</a:t>
            </a:r>
            <a:r>
              <a:rPr lang="en-US" baseline="-25000">
                <a:sym typeface="Symbol" charset="2"/>
              </a:rPr>
              <a:t>skin</a:t>
            </a:r>
            <a:r>
              <a:rPr lang="en-US">
                <a:sym typeface="Symbol" charset="2"/>
              </a:rPr>
              <a:t> = 20.8 (barely above ambient)</a:t>
            </a:r>
          </a:p>
          <a:p>
            <a:pPr lvl="1" eaLnBrk="1" hangingPunct="1">
              <a:defRPr/>
            </a:pPr>
            <a:r>
              <a:rPr lang="en-US">
                <a:sym typeface="Symbol" charset="2"/>
              </a:rPr>
              <a:t>now the </a:t>
            </a:r>
            <a:r>
              <a:rPr lang="en-US" i="1">
                <a:sym typeface="Symbol" charset="2"/>
              </a:rPr>
              <a:t>T</a:t>
            </a:r>
            <a:r>
              <a:rPr lang="en-US">
                <a:sym typeface="Symbol" charset="2"/>
              </a:rPr>
              <a:t> across the insulation is </a:t>
            </a:r>
            <a:r>
              <a:rPr lang="en-US" i="1">
                <a:sym typeface="Symbol" charset="2"/>
              </a:rPr>
              <a:t>P·t/</a:t>
            </a:r>
            <a:r>
              <a:rPr lang="en-US">
                <a:sym typeface="Symbol" charset="2"/>
              </a:rPr>
              <a:t>(</a:t>
            </a:r>
            <a:r>
              <a:rPr lang="en-US" i="1">
                <a:sym typeface="Symbol" charset="2"/>
              </a:rPr>
              <a:t>A</a:t>
            </a:r>
            <a:r>
              <a:rPr lang="en-US" i="1" baseline="-25000">
                <a:sym typeface="Symbol" charset="2"/>
              </a:rPr>
              <a:t>c</a:t>
            </a:r>
            <a:r>
              <a:rPr lang="en-US" i="1">
                <a:sym typeface="Symbol" charset="2"/>
              </a:rPr>
              <a:t>·</a:t>
            </a:r>
            <a:r>
              <a:rPr lang="en-US">
                <a:sym typeface="Symbol" charset="2"/>
              </a:rPr>
              <a:t>) = 9.5</a:t>
            </a:r>
          </a:p>
          <a:p>
            <a:pPr lvl="1" eaLnBrk="1" hangingPunct="1">
              <a:defRPr/>
            </a:pPr>
            <a:r>
              <a:rPr lang="en-US">
                <a:sym typeface="Symbol" charset="2"/>
              </a:rPr>
              <a:t>so </a:t>
            </a:r>
            <a:r>
              <a:rPr lang="en-US" i="1">
                <a:sym typeface="Symbol" charset="2"/>
              </a:rPr>
              <a:t>T</a:t>
            </a:r>
            <a:r>
              <a:rPr lang="en-US" baseline="-25000">
                <a:sym typeface="Symbol" charset="2"/>
              </a:rPr>
              <a:t>in</a:t>
            </a:r>
            <a:r>
              <a:rPr lang="en-US">
                <a:sym typeface="Symbol" charset="2"/>
              </a:rPr>
              <a:t> = 30.3</a:t>
            </a:r>
          </a:p>
          <a:p>
            <a:pPr eaLnBrk="1" hangingPunct="1">
              <a:defRPr/>
            </a:pPr>
            <a:r>
              <a:rPr lang="en-US">
                <a:sym typeface="Symbol" charset="2"/>
              </a:rPr>
              <a:t>Notice a few things:</a:t>
            </a:r>
          </a:p>
          <a:p>
            <a:pPr lvl="1" eaLnBrk="1" hangingPunct="1">
              <a:defRPr/>
            </a:pPr>
            <a:r>
              <a:rPr lang="en-US">
                <a:sym typeface="Symbol" charset="2"/>
              </a:rPr>
              <a:t>radiation and convection nearly equal influence (0.617 vs. 0.675)</a:t>
            </a:r>
          </a:p>
          <a:p>
            <a:pPr lvl="1" eaLnBrk="1" hangingPunct="1">
              <a:defRPr/>
            </a:pPr>
            <a:r>
              <a:rPr lang="en-US">
                <a:sym typeface="Symbol" charset="2"/>
              </a:rPr>
              <a:t>shutting off either would result in small (but measurable) change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53251"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53252" name="Slide Number Placeholder 5"/>
          <p:cNvSpPr>
            <a:spLocks noGrp="1"/>
          </p:cNvSpPr>
          <p:nvPr>
            <p:ph type="sldNum" sz="quarter" idx="12"/>
          </p:nvPr>
        </p:nvSpPr>
        <p:spPr>
          <a:noFill/>
        </p:spPr>
        <p:txBody>
          <a:bodyPr/>
          <a:lstStyle/>
          <a:p>
            <a:fld id="{1368FE6C-6791-6C4F-A2FA-6C2BEC1E1E43}" type="slidenum">
              <a:rPr lang="en-US" smtClean="0">
                <a:latin typeface="Arial" pitchFamily="-104" charset="0"/>
                <a:ea typeface="ＭＳ Ｐゴシック" pitchFamily="-104" charset="-128"/>
                <a:cs typeface="ＭＳ Ｐゴシック" pitchFamily="-104" charset="-128"/>
              </a:rPr>
              <a:pPr/>
              <a:t>19</a:t>
            </a:fld>
            <a:endParaRPr lang="en-US" smtClean="0">
              <a:latin typeface="Arial" pitchFamily="-104" charset="0"/>
              <a:ea typeface="ＭＳ Ｐゴシック" pitchFamily="-104" charset="-128"/>
              <a:cs typeface="ＭＳ Ｐゴシック" pitchFamily="-104" charset="-128"/>
            </a:endParaRPr>
          </a:p>
        </p:txBody>
      </p:sp>
      <p:sp>
        <p:nvSpPr>
          <p:cNvPr id="84994" name="Rectangle 2"/>
          <p:cNvSpPr>
            <a:spLocks noGrp="1" noChangeArrowheads="1"/>
          </p:cNvSpPr>
          <p:nvPr>
            <p:ph type="title"/>
          </p:nvPr>
        </p:nvSpPr>
        <p:spPr/>
        <p:txBody>
          <a:bodyPr/>
          <a:lstStyle/>
          <a:p>
            <a:pPr eaLnBrk="1" hangingPunct="1">
              <a:defRPr/>
            </a:pPr>
            <a:r>
              <a:rPr lang="en-US"/>
              <a:t>Timescales</a:t>
            </a:r>
          </a:p>
        </p:txBody>
      </p:sp>
      <p:sp>
        <p:nvSpPr>
          <p:cNvPr id="84995" name="Rectangle 3"/>
          <p:cNvSpPr>
            <a:spLocks noGrp="1" noChangeArrowheads="1"/>
          </p:cNvSpPr>
          <p:nvPr>
            <p:ph type="body" idx="1"/>
          </p:nvPr>
        </p:nvSpPr>
        <p:spPr/>
        <p:txBody>
          <a:bodyPr>
            <a:normAutofit fontScale="92500" lnSpcReduction="20000"/>
          </a:bodyPr>
          <a:lstStyle/>
          <a:p>
            <a:pPr eaLnBrk="1" hangingPunct="1">
              <a:defRPr/>
            </a:pPr>
            <a:r>
              <a:rPr lang="en-US"/>
              <a:t>So far we’ve looked at steady-state equilibrium situations</a:t>
            </a:r>
          </a:p>
          <a:p>
            <a:pPr eaLnBrk="1" hangingPunct="1">
              <a:defRPr/>
            </a:pPr>
            <a:r>
              <a:rPr lang="en-US"/>
              <a:t>How long will it take to “charge-up” the system?</a:t>
            </a:r>
          </a:p>
          <a:p>
            <a:pPr eaLnBrk="1" hangingPunct="1">
              <a:defRPr/>
            </a:pPr>
            <a:r>
              <a:rPr lang="en-US"/>
              <a:t>Timescale given by heat capacity times temperature change divided by power</a:t>
            </a:r>
          </a:p>
          <a:p>
            <a:pPr lvl="1" eaLnBrk="1" hangingPunct="1">
              <a:defRPr/>
            </a:pPr>
            <a:r>
              <a:rPr lang="en-US" i="1">
                <a:sym typeface="Symbol" charset="2"/>
              </a:rPr>
              <a:t></a:t>
            </a:r>
            <a:r>
              <a:rPr lang="en-US">
                <a:sym typeface="Symbol" charset="2"/>
              </a:rPr>
              <a:t>  </a:t>
            </a:r>
            <a:r>
              <a:rPr lang="en-US" i="1">
                <a:sym typeface="Symbol" charset="2"/>
              </a:rPr>
              <a:t>c</a:t>
            </a:r>
            <a:r>
              <a:rPr lang="en-US" i="1" baseline="-25000">
                <a:sym typeface="Symbol" charset="2"/>
              </a:rPr>
              <a:t>p</a:t>
            </a:r>
            <a:r>
              <a:rPr lang="en-US" i="1">
                <a:sym typeface="Symbol" charset="2"/>
              </a:rPr>
              <a:t>·m·T/P</a:t>
            </a:r>
          </a:p>
          <a:p>
            <a:pPr eaLnBrk="1" hangingPunct="1">
              <a:defRPr/>
            </a:pPr>
            <a:r>
              <a:rPr lang="en-US"/>
              <a:t>For ballpark, can use c</a:t>
            </a:r>
            <a:r>
              <a:rPr lang="en-US" baseline="-25000"/>
              <a:t>p</a:t>
            </a:r>
            <a:r>
              <a:rPr lang="en-US"/>
              <a:t> </a:t>
            </a:r>
            <a:r>
              <a:rPr lang="en-US">
                <a:sym typeface="Symbol" charset="2"/>
              </a:rPr>
              <a:t> 1000 J/kg/K for just about anything</a:t>
            </a:r>
          </a:p>
          <a:p>
            <a:pPr lvl="1" eaLnBrk="1" hangingPunct="1">
              <a:defRPr/>
            </a:pPr>
            <a:r>
              <a:rPr lang="en-US">
                <a:sym typeface="Symbol" charset="2"/>
              </a:rPr>
              <a:t>so the box from before would be 2.34 kg if it had the density of water; let’s say 0.5 kg in truth</a:t>
            </a:r>
          </a:p>
          <a:p>
            <a:pPr lvl="1" eaLnBrk="1" hangingPunct="1">
              <a:defRPr/>
            </a:pPr>
            <a:r>
              <a:rPr lang="en-US">
                <a:sym typeface="Symbol" charset="2"/>
              </a:rPr>
              <a:t>average charge is half the total </a:t>
            </a:r>
            <a:r>
              <a:rPr lang="en-US" i="1">
                <a:sym typeface="Symbol" charset="2"/>
              </a:rPr>
              <a:t>T</a:t>
            </a:r>
            <a:r>
              <a:rPr lang="en-US">
                <a:sym typeface="Symbol" charset="2"/>
              </a:rPr>
              <a:t>, so about 5</a:t>
            </a:r>
          </a:p>
          <a:p>
            <a:pPr lvl="1" eaLnBrk="1" hangingPunct="1">
              <a:defRPr/>
            </a:pPr>
            <a:r>
              <a:rPr lang="en-US">
                <a:sym typeface="Symbol" charset="2"/>
              </a:rPr>
              <a:t>total energy is (1000)(0.5)(5) = 2500 J</a:t>
            </a:r>
          </a:p>
          <a:p>
            <a:pPr lvl="1" eaLnBrk="1" hangingPunct="1">
              <a:defRPr/>
            </a:pPr>
            <a:r>
              <a:rPr lang="en-US">
                <a:sym typeface="Symbol" charset="2"/>
              </a:rPr>
              <a:t>at 1W, this has a 40 minute timescale</a:t>
            </a:r>
            <a:endParaRPr lang="en-US" i="1">
              <a:sym typeface="Symbol" charset="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18435"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18436" name="Slide Number Placeholder 5"/>
          <p:cNvSpPr>
            <a:spLocks noGrp="1"/>
          </p:cNvSpPr>
          <p:nvPr>
            <p:ph type="sldNum" sz="quarter" idx="12"/>
          </p:nvPr>
        </p:nvSpPr>
        <p:spPr>
          <a:noFill/>
        </p:spPr>
        <p:txBody>
          <a:bodyPr/>
          <a:lstStyle/>
          <a:p>
            <a:fld id="{85AE84ED-ED80-6842-B6D5-352D1B97B865}" type="slidenum">
              <a:rPr lang="en-US" smtClean="0">
                <a:latin typeface="Arial" pitchFamily="-104" charset="0"/>
                <a:ea typeface="ＭＳ Ｐゴシック" pitchFamily="-104" charset="-128"/>
                <a:cs typeface="ＭＳ Ｐゴシック" pitchFamily="-104" charset="-128"/>
              </a:rPr>
              <a:pPr/>
              <a:t>2</a:t>
            </a:fld>
            <a:endParaRPr lang="en-US" smtClean="0">
              <a:latin typeface="Arial" pitchFamily="-104" charset="0"/>
              <a:ea typeface="ＭＳ Ｐゴシック" pitchFamily="-104" charset="-128"/>
              <a:cs typeface="ＭＳ Ｐゴシック" pitchFamily="-104" charset="-128"/>
            </a:endParaRPr>
          </a:p>
        </p:txBody>
      </p:sp>
      <p:sp>
        <p:nvSpPr>
          <p:cNvPr id="70658" name="Rectangle 2"/>
          <p:cNvSpPr>
            <a:spLocks noGrp="1" noChangeArrowheads="1"/>
          </p:cNvSpPr>
          <p:nvPr>
            <p:ph type="title"/>
          </p:nvPr>
        </p:nvSpPr>
        <p:spPr/>
        <p:txBody>
          <a:bodyPr/>
          <a:lstStyle/>
          <a:p>
            <a:pPr eaLnBrk="1" hangingPunct="1">
              <a:defRPr/>
            </a:pPr>
            <a:r>
              <a:rPr lang="en-US"/>
              <a:t>Why Care about Thermal?</a:t>
            </a:r>
          </a:p>
        </p:txBody>
      </p:sp>
      <p:sp>
        <p:nvSpPr>
          <p:cNvPr id="70659" name="Rectangle 3"/>
          <p:cNvSpPr>
            <a:spLocks noGrp="1" noChangeArrowheads="1"/>
          </p:cNvSpPr>
          <p:nvPr>
            <p:ph type="body" idx="1"/>
          </p:nvPr>
        </p:nvSpPr>
        <p:spPr/>
        <p:txBody>
          <a:bodyPr>
            <a:normAutofit fontScale="92500" lnSpcReduction="10000"/>
          </a:bodyPr>
          <a:lstStyle/>
          <a:p>
            <a:pPr eaLnBrk="1" hangingPunct="1">
              <a:defRPr/>
            </a:pPr>
            <a:r>
              <a:rPr lang="en-US"/>
              <a:t>Scientific equipment often needs temperature control</a:t>
            </a:r>
          </a:p>
          <a:p>
            <a:pPr lvl="1" eaLnBrk="1" hangingPunct="1">
              <a:defRPr/>
            </a:pPr>
            <a:r>
              <a:rPr lang="en-US"/>
              <a:t>especially in precision measurement</a:t>
            </a:r>
          </a:p>
          <a:p>
            <a:pPr eaLnBrk="1" hangingPunct="1">
              <a:defRPr/>
            </a:pPr>
            <a:r>
              <a:rPr lang="en-US"/>
              <a:t>Want to calculate thermal energy requirements</a:t>
            </a:r>
          </a:p>
          <a:p>
            <a:pPr lvl="1" eaLnBrk="1" hangingPunct="1">
              <a:defRPr/>
            </a:pPr>
            <a:r>
              <a:rPr lang="en-US"/>
              <a:t>how much energy to change temperature?</a:t>
            </a:r>
          </a:p>
          <a:p>
            <a:pPr lvl="1" eaLnBrk="1" hangingPunct="1">
              <a:defRPr/>
            </a:pPr>
            <a:r>
              <a:rPr lang="en-US"/>
              <a:t>how much power to maintain temperature?</a:t>
            </a:r>
          </a:p>
          <a:p>
            <a:pPr eaLnBrk="1" hangingPunct="1">
              <a:defRPr/>
            </a:pPr>
            <a:r>
              <a:rPr lang="en-US"/>
              <a:t>Want to calculate thermal time constants</a:t>
            </a:r>
          </a:p>
          <a:p>
            <a:pPr lvl="1" eaLnBrk="1" hangingPunct="1">
              <a:defRPr/>
            </a:pPr>
            <a:r>
              <a:rPr lang="en-US"/>
              <a:t>how long will it take to change the temperature?</a:t>
            </a:r>
          </a:p>
          <a:p>
            <a:pPr eaLnBrk="1" hangingPunct="1">
              <a:defRPr/>
            </a:pPr>
            <a:r>
              <a:rPr lang="en-US"/>
              <a:t>Want to understand relative importance of radiation, convection, conduction</a:t>
            </a:r>
          </a:p>
          <a:p>
            <a:pPr lvl="1" eaLnBrk="1" hangingPunct="1">
              <a:defRPr/>
            </a:pPr>
            <a:r>
              <a:rPr lang="en-US"/>
              <a:t>which dominates?</a:t>
            </a:r>
          </a:p>
          <a:p>
            <a:pPr lvl="1" eaLnBrk="1" hangingPunct="1">
              <a:defRPr/>
            </a:pPr>
            <a:r>
              <a:rPr lang="en-US"/>
              <a:t>how much can we limit/exaggerate a particular process?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55299"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55300" name="Slide Number Placeholder 5"/>
          <p:cNvSpPr>
            <a:spLocks noGrp="1"/>
          </p:cNvSpPr>
          <p:nvPr>
            <p:ph type="sldNum" sz="quarter" idx="12"/>
          </p:nvPr>
        </p:nvSpPr>
        <p:spPr>
          <a:noFill/>
        </p:spPr>
        <p:txBody>
          <a:bodyPr/>
          <a:lstStyle/>
          <a:p>
            <a:fld id="{F51ECD07-B047-4B44-A4F6-50BE536388B8}" type="slidenum">
              <a:rPr lang="en-US" smtClean="0">
                <a:latin typeface="Arial" pitchFamily="-104" charset="0"/>
                <a:ea typeface="ＭＳ Ｐゴシック" pitchFamily="-104" charset="-128"/>
                <a:cs typeface="ＭＳ Ｐゴシック" pitchFamily="-104" charset="-128"/>
              </a:rPr>
              <a:pPr/>
              <a:t>20</a:t>
            </a:fld>
            <a:endParaRPr lang="en-US" smtClean="0">
              <a:latin typeface="Arial" pitchFamily="-104" charset="0"/>
              <a:ea typeface="ＭＳ Ｐゴシック" pitchFamily="-104" charset="-128"/>
              <a:cs typeface="ＭＳ Ｐゴシック" pitchFamily="-104" charset="-128"/>
            </a:endParaRPr>
          </a:p>
        </p:txBody>
      </p:sp>
      <p:sp>
        <p:nvSpPr>
          <p:cNvPr id="89090" name="Rectangle 2"/>
          <p:cNvSpPr>
            <a:spLocks noGrp="1" noChangeArrowheads="1"/>
          </p:cNvSpPr>
          <p:nvPr>
            <p:ph type="title"/>
          </p:nvPr>
        </p:nvSpPr>
        <p:spPr>
          <a:xfrm>
            <a:off x="457200" y="25158"/>
            <a:ext cx="8229600" cy="859379"/>
          </a:xfrm>
        </p:spPr>
        <p:txBody>
          <a:bodyPr/>
          <a:lstStyle/>
          <a:p>
            <a:pPr eaLnBrk="1" hangingPunct="1">
              <a:defRPr/>
            </a:pPr>
            <a:r>
              <a:rPr lang="en-US"/>
              <a:t>Heating a lump by conduction</a:t>
            </a:r>
          </a:p>
        </p:txBody>
      </p:sp>
      <p:sp>
        <p:nvSpPr>
          <p:cNvPr id="89091" name="Rectangle 3"/>
          <p:cNvSpPr>
            <a:spLocks noGrp="1" noChangeArrowheads="1"/>
          </p:cNvSpPr>
          <p:nvPr>
            <p:ph type="body" idx="1"/>
          </p:nvPr>
        </p:nvSpPr>
        <p:spPr>
          <a:xfrm>
            <a:off x="457200" y="1031960"/>
            <a:ext cx="8229600" cy="5324390"/>
          </a:xfrm>
        </p:spPr>
        <p:txBody>
          <a:bodyPr>
            <a:normAutofit fontScale="92500" lnSpcReduction="10000"/>
          </a:bodyPr>
          <a:lstStyle/>
          <a:p>
            <a:pPr eaLnBrk="1" hangingPunct="1">
              <a:defRPr/>
            </a:pPr>
            <a:r>
              <a:rPr lang="en-US"/>
              <a:t>Heating food from the outside, one relies entirely on thermal conduction/diffusion to carry heat in</a:t>
            </a:r>
          </a:p>
          <a:p>
            <a:pPr eaLnBrk="1" hangingPunct="1">
              <a:defRPr/>
            </a:pPr>
            <a:r>
              <a:rPr lang="en-US"/>
              <a:t>Relevant parameters are:</a:t>
            </a:r>
          </a:p>
          <a:p>
            <a:pPr lvl="1" eaLnBrk="1" hangingPunct="1">
              <a:defRPr/>
            </a:pPr>
            <a:r>
              <a:rPr lang="en-US">
                <a:solidFill>
                  <a:schemeClr val="tx2"/>
                </a:solidFill>
              </a:rPr>
              <a:t>thermal conductivity</a:t>
            </a:r>
            <a:r>
              <a:rPr lang="en-US"/>
              <a:t>, </a:t>
            </a:r>
            <a:r>
              <a:rPr lang="en-US">
                <a:solidFill>
                  <a:schemeClr val="tx2"/>
                </a:solidFill>
                <a:sym typeface="Symbol" charset="2"/>
              </a:rPr>
              <a:t></a:t>
            </a:r>
            <a:r>
              <a:rPr lang="en-US">
                <a:sym typeface="Symbol" charset="2"/>
              </a:rPr>
              <a:t> (how fast does heat move) (W/m/K)</a:t>
            </a:r>
          </a:p>
          <a:p>
            <a:pPr lvl="1" eaLnBrk="1" hangingPunct="1">
              <a:defRPr/>
            </a:pPr>
            <a:r>
              <a:rPr lang="en-US">
                <a:solidFill>
                  <a:schemeClr val="hlink"/>
                </a:solidFill>
                <a:sym typeface="Symbol" charset="2"/>
              </a:rPr>
              <a:t>heat capacity</a:t>
            </a:r>
            <a:r>
              <a:rPr lang="en-US">
                <a:sym typeface="Symbol" charset="2"/>
              </a:rPr>
              <a:t>, </a:t>
            </a:r>
            <a:r>
              <a:rPr lang="en-US" i="1">
                <a:solidFill>
                  <a:schemeClr val="hlink"/>
                </a:solidFill>
                <a:sym typeface="Symbol" charset="2"/>
              </a:rPr>
              <a:t>c</a:t>
            </a:r>
            <a:r>
              <a:rPr lang="en-US" baseline="-25000">
                <a:solidFill>
                  <a:schemeClr val="hlink"/>
                </a:solidFill>
                <a:sym typeface="Symbol" charset="2"/>
              </a:rPr>
              <a:t>p</a:t>
            </a:r>
            <a:r>
              <a:rPr lang="en-US">
                <a:sym typeface="Symbol" charset="2"/>
              </a:rPr>
              <a:t> (how much heat does it hold) (J/kg/K)</a:t>
            </a:r>
          </a:p>
          <a:p>
            <a:pPr lvl="1" eaLnBrk="1" hangingPunct="1">
              <a:defRPr/>
            </a:pPr>
            <a:r>
              <a:rPr lang="en-US">
                <a:solidFill>
                  <a:schemeClr val="folHlink"/>
                </a:solidFill>
                <a:sym typeface="Symbol" charset="2"/>
              </a:rPr>
              <a:t>mass</a:t>
            </a:r>
            <a:r>
              <a:rPr lang="en-US">
                <a:sym typeface="Symbol" charset="2"/>
              </a:rPr>
              <a:t>, </a:t>
            </a:r>
            <a:r>
              <a:rPr lang="en-US" i="1">
                <a:solidFill>
                  <a:schemeClr val="folHlink"/>
                </a:solidFill>
                <a:sym typeface="Symbol" charset="2"/>
              </a:rPr>
              <a:t>m</a:t>
            </a:r>
            <a:r>
              <a:rPr lang="en-US">
                <a:sym typeface="Symbol" charset="2"/>
              </a:rPr>
              <a:t> (how much stuff is there) (kg)</a:t>
            </a:r>
          </a:p>
          <a:p>
            <a:pPr lvl="1" eaLnBrk="1" hangingPunct="1">
              <a:defRPr/>
            </a:pPr>
            <a:r>
              <a:rPr lang="en-US">
                <a:solidFill>
                  <a:schemeClr val="accent2"/>
                </a:solidFill>
                <a:sym typeface="Symbol" charset="2"/>
              </a:rPr>
              <a:t>size</a:t>
            </a:r>
            <a:r>
              <a:rPr lang="en-US">
                <a:sym typeface="Symbol" charset="2"/>
              </a:rPr>
              <a:t>, </a:t>
            </a:r>
            <a:r>
              <a:rPr lang="en-US" i="1">
                <a:solidFill>
                  <a:schemeClr val="accent2"/>
                </a:solidFill>
                <a:sym typeface="Symbol" charset="2"/>
              </a:rPr>
              <a:t>R</a:t>
            </a:r>
            <a:r>
              <a:rPr lang="en-US">
                <a:sym typeface="Symbol" charset="2"/>
              </a:rPr>
              <a:t>—like a radius (how far does heat have to travel) (m)</a:t>
            </a:r>
          </a:p>
          <a:p>
            <a:pPr eaLnBrk="1" hangingPunct="1">
              <a:defRPr/>
            </a:pPr>
            <a:r>
              <a:rPr lang="en-US">
                <a:sym typeface="Symbol" charset="2"/>
              </a:rPr>
              <a:t>Just working off units, derive a timescale:</a:t>
            </a:r>
          </a:p>
          <a:p>
            <a:pPr lvl="1" eaLnBrk="1" hangingPunct="1">
              <a:defRPr/>
            </a:pPr>
            <a:r>
              <a:rPr lang="en-US">
                <a:sym typeface="Symbol" charset="2"/>
              </a:rPr>
              <a:t>  (</a:t>
            </a:r>
            <a:r>
              <a:rPr lang="en-US" i="1">
                <a:solidFill>
                  <a:schemeClr val="hlink"/>
                </a:solidFill>
                <a:sym typeface="Symbol" charset="2"/>
              </a:rPr>
              <a:t>c</a:t>
            </a:r>
            <a:r>
              <a:rPr lang="en-US" baseline="-25000">
                <a:solidFill>
                  <a:schemeClr val="hlink"/>
                </a:solidFill>
                <a:sym typeface="Symbol" charset="2"/>
              </a:rPr>
              <a:t>p</a:t>
            </a:r>
            <a:r>
              <a:rPr lang="en-US">
                <a:sym typeface="Symbol" charset="2"/>
              </a:rPr>
              <a:t>/</a:t>
            </a:r>
            <a:r>
              <a:rPr lang="en-US">
                <a:solidFill>
                  <a:schemeClr val="tx2"/>
                </a:solidFill>
                <a:sym typeface="Symbol" charset="2"/>
              </a:rPr>
              <a:t></a:t>
            </a:r>
            <a:r>
              <a:rPr lang="en-US">
                <a:sym typeface="Symbol" charset="2"/>
              </a:rPr>
              <a:t>)(</a:t>
            </a:r>
            <a:r>
              <a:rPr lang="en-US" i="1">
                <a:solidFill>
                  <a:schemeClr val="folHlink"/>
                </a:solidFill>
                <a:sym typeface="Symbol" charset="2"/>
              </a:rPr>
              <a:t>m</a:t>
            </a:r>
            <a:r>
              <a:rPr lang="en-US">
                <a:sym typeface="Symbol" charset="2"/>
              </a:rPr>
              <a:t>/</a:t>
            </a:r>
            <a:r>
              <a:rPr lang="en-US" i="1">
                <a:solidFill>
                  <a:schemeClr val="accent2"/>
                </a:solidFill>
                <a:sym typeface="Symbol" charset="2"/>
              </a:rPr>
              <a:t>R</a:t>
            </a:r>
            <a:r>
              <a:rPr lang="en-US">
                <a:sym typeface="Symbol" charset="2"/>
              </a:rPr>
              <a:t>)  4(</a:t>
            </a:r>
            <a:r>
              <a:rPr lang="en-US" i="1">
                <a:solidFill>
                  <a:schemeClr val="hlink"/>
                </a:solidFill>
                <a:sym typeface="Symbol" charset="2"/>
              </a:rPr>
              <a:t>c</a:t>
            </a:r>
            <a:r>
              <a:rPr lang="en-US" baseline="-25000">
                <a:solidFill>
                  <a:schemeClr val="hlink"/>
                </a:solidFill>
                <a:sym typeface="Symbol" charset="2"/>
              </a:rPr>
              <a:t>p</a:t>
            </a:r>
            <a:r>
              <a:rPr lang="en-US">
                <a:sym typeface="Symbol" charset="2"/>
              </a:rPr>
              <a:t>/</a:t>
            </a:r>
            <a:r>
              <a:rPr lang="en-US">
                <a:solidFill>
                  <a:schemeClr val="tx2"/>
                </a:solidFill>
                <a:sym typeface="Symbol" charset="2"/>
              </a:rPr>
              <a:t></a:t>
            </a:r>
            <a:r>
              <a:rPr lang="en-US">
                <a:sym typeface="Symbol" charset="2"/>
              </a:rPr>
              <a:t>)</a:t>
            </a:r>
            <a:r>
              <a:rPr lang="en-US" i="1">
                <a:solidFill>
                  <a:schemeClr val="folHlink"/>
                </a:solidFill>
                <a:sym typeface="Symbol" charset="2"/>
              </a:rPr>
              <a:t></a:t>
            </a:r>
            <a:r>
              <a:rPr lang="en-US" i="1">
                <a:solidFill>
                  <a:schemeClr val="accent2"/>
                </a:solidFill>
                <a:sym typeface="Symbol" charset="2"/>
              </a:rPr>
              <a:t>R</a:t>
            </a:r>
            <a:r>
              <a:rPr lang="en-US" baseline="30000">
                <a:sym typeface="Symbol" charset="2"/>
              </a:rPr>
              <a:t>2</a:t>
            </a:r>
            <a:endParaRPr lang="en-US">
              <a:sym typeface="Symbol" charset="2"/>
            </a:endParaRPr>
          </a:p>
          <a:p>
            <a:pPr lvl="1" eaLnBrk="1" hangingPunct="1">
              <a:defRPr/>
            </a:pPr>
            <a:r>
              <a:rPr lang="en-US">
                <a:sym typeface="Symbol" charset="2"/>
              </a:rPr>
              <a:t>where </a:t>
            </a:r>
            <a:r>
              <a:rPr lang="en-US" i="1">
                <a:solidFill>
                  <a:schemeClr val="folHlink"/>
                </a:solidFill>
                <a:sym typeface="Symbol" charset="2"/>
              </a:rPr>
              <a:t></a:t>
            </a:r>
            <a:r>
              <a:rPr lang="en-US">
                <a:sym typeface="Symbol" charset="2"/>
              </a:rPr>
              <a:t> is density, in kg/m</a:t>
            </a:r>
            <a:r>
              <a:rPr lang="en-US" baseline="30000">
                <a:sym typeface="Symbol" charset="2"/>
              </a:rPr>
              <a:t>3</a:t>
            </a:r>
            <a:r>
              <a:rPr lang="en-US">
                <a:sym typeface="Symbol" charset="2"/>
              </a:rPr>
              <a:t>: </a:t>
            </a:r>
            <a:r>
              <a:rPr lang="en-US" i="1">
                <a:solidFill>
                  <a:schemeClr val="folHlink"/>
                </a:solidFill>
                <a:sym typeface="Symbol" charset="2"/>
              </a:rPr>
              <a:t></a:t>
            </a:r>
            <a:r>
              <a:rPr lang="en-US">
                <a:sym typeface="Symbol" charset="2"/>
              </a:rPr>
              <a:t>  </a:t>
            </a:r>
            <a:r>
              <a:rPr lang="en-US" i="1">
                <a:solidFill>
                  <a:schemeClr val="folHlink"/>
                </a:solidFill>
                <a:sym typeface="Symbol" charset="2"/>
              </a:rPr>
              <a:t>m</a:t>
            </a:r>
            <a:r>
              <a:rPr lang="en-US">
                <a:sym typeface="Symbol" charset="2"/>
              </a:rPr>
              <a:t>/((4/3)</a:t>
            </a:r>
            <a:r>
              <a:rPr lang="en-US" i="1">
                <a:solidFill>
                  <a:schemeClr val="accent2"/>
                </a:solidFill>
                <a:sym typeface="Symbol" charset="2"/>
              </a:rPr>
              <a:t>R</a:t>
            </a:r>
            <a:r>
              <a:rPr lang="en-US" baseline="30000">
                <a:sym typeface="Symbol" charset="2"/>
              </a:rPr>
              <a:t>3</a:t>
            </a:r>
            <a:r>
              <a:rPr lang="en-US">
                <a:sym typeface="Symbol" charset="2"/>
              </a:rPr>
              <a:t>)  </a:t>
            </a:r>
            <a:r>
              <a:rPr lang="en-US" i="1">
                <a:solidFill>
                  <a:schemeClr val="folHlink"/>
                </a:solidFill>
                <a:sym typeface="Symbol" charset="2"/>
              </a:rPr>
              <a:t>m</a:t>
            </a:r>
            <a:r>
              <a:rPr lang="en-US">
                <a:sym typeface="Symbol" charset="2"/>
              </a:rPr>
              <a:t>/4</a:t>
            </a:r>
            <a:r>
              <a:rPr lang="en-US" i="1">
                <a:solidFill>
                  <a:schemeClr val="accent2"/>
                </a:solidFill>
                <a:sym typeface="Symbol" charset="2"/>
              </a:rPr>
              <a:t>R</a:t>
            </a:r>
            <a:r>
              <a:rPr lang="en-US" baseline="30000">
                <a:sym typeface="Symbol" charset="2"/>
              </a:rPr>
              <a:t>3</a:t>
            </a:r>
            <a:endParaRPr lang="en-US">
              <a:sym typeface="Symbol" charset="2"/>
            </a:endParaRPr>
          </a:p>
          <a:p>
            <a:pPr lvl="1" eaLnBrk="1" hangingPunct="1">
              <a:defRPr/>
            </a:pPr>
            <a:r>
              <a:rPr lang="en-US">
                <a:sym typeface="Symbol" charset="2"/>
              </a:rPr>
              <a:t>faster if: </a:t>
            </a:r>
            <a:r>
              <a:rPr lang="en-US" i="1">
                <a:solidFill>
                  <a:schemeClr val="hlink"/>
                </a:solidFill>
                <a:sym typeface="Symbol" charset="2"/>
              </a:rPr>
              <a:t>c</a:t>
            </a:r>
            <a:r>
              <a:rPr lang="en-US" baseline="-25000">
                <a:solidFill>
                  <a:schemeClr val="hlink"/>
                </a:solidFill>
                <a:sym typeface="Symbol" charset="2"/>
              </a:rPr>
              <a:t>p</a:t>
            </a:r>
            <a:r>
              <a:rPr lang="en-US">
                <a:sym typeface="Symbol" charset="2"/>
              </a:rPr>
              <a:t> is small, </a:t>
            </a:r>
            <a:r>
              <a:rPr lang="en-US">
                <a:solidFill>
                  <a:schemeClr val="tx2"/>
                </a:solidFill>
                <a:sym typeface="Symbol" charset="2"/>
              </a:rPr>
              <a:t></a:t>
            </a:r>
            <a:r>
              <a:rPr lang="en-US">
                <a:sym typeface="Symbol" charset="2"/>
              </a:rPr>
              <a:t> is large, </a:t>
            </a:r>
            <a:r>
              <a:rPr lang="en-US" i="1">
                <a:solidFill>
                  <a:schemeClr val="accent2"/>
                </a:solidFill>
                <a:sym typeface="Symbol" charset="2"/>
              </a:rPr>
              <a:t>R</a:t>
            </a:r>
            <a:r>
              <a:rPr lang="en-US">
                <a:sym typeface="Symbol" charset="2"/>
              </a:rPr>
              <a:t> is small (these make sense)</a:t>
            </a:r>
          </a:p>
          <a:p>
            <a:pPr lvl="1" eaLnBrk="1" hangingPunct="1">
              <a:defRPr/>
            </a:pPr>
            <a:r>
              <a:rPr lang="en-US">
                <a:sym typeface="Symbol" charset="2"/>
              </a:rPr>
              <a:t>for typical food values, </a:t>
            </a:r>
            <a:r>
              <a:rPr lang="en-US" i="1">
                <a:sym typeface="Symbol" charset="2"/>
              </a:rPr>
              <a:t></a:t>
            </a:r>
            <a:r>
              <a:rPr lang="en-US">
                <a:sym typeface="Symbol" charset="2"/>
              </a:rPr>
              <a:t>  6 minutes  (</a:t>
            </a:r>
            <a:r>
              <a:rPr lang="en-US" i="1">
                <a:solidFill>
                  <a:schemeClr val="accent2"/>
                </a:solidFill>
                <a:sym typeface="Symbol" charset="2"/>
              </a:rPr>
              <a:t>R</a:t>
            </a:r>
            <a:r>
              <a:rPr lang="en-US">
                <a:sym typeface="Symbol" charset="2"/>
              </a:rPr>
              <a:t>/1 cm)</a:t>
            </a:r>
            <a:r>
              <a:rPr lang="en-US" baseline="30000">
                <a:sym typeface="Symbol" charset="2"/>
              </a:rPr>
              <a:t>2</a:t>
            </a:r>
            <a:endParaRPr lang="en-US">
              <a:sym typeface="Symbol" charset="2"/>
            </a:endParaRPr>
          </a:p>
          <a:p>
            <a:pPr lvl="1" eaLnBrk="1" hangingPunct="1">
              <a:defRPr/>
            </a:pPr>
            <a:r>
              <a:rPr lang="en-US">
                <a:sym typeface="Symbol" charset="2"/>
              </a:rPr>
              <a:t>egg takes ten minutes, turkey takes 5 hours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57347"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57348" name="Slide Number Placeholder 5"/>
          <p:cNvSpPr>
            <a:spLocks noGrp="1"/>
          </p:cNvSpPr>
          <p:nvPr>
            <p:ph type="sldNum" sz="quarter" idx="12"/>
          </p:nvPr>
        </p:nvSpPr>
        <p:spPr>
          <a:noFill/>
        </p:spPr>
        <p:txBody>
          <a:bodyPr/>
          <a:lstStyle/>
          <a:p>
            <a:fld id="{4BFCEDE1-531D-664F-8CA7-329D10D389CD}" type="slidenum">
              <a:rPr lang="en-US" smtClean="0">
                <a:latin typeface="Arial" pitchFamily="-104" charset="0"/>
                <a:ea typeface="ＭＳ Ｐゴシック" pitchFamily="-104" charset="-128"/>
                <a:cs typeface="ＭＳ Ｐゴシック" pitchFamily="-104" charset="-128"/>
              </a:rPr>
              <a:pPr/>
              <a:t>21</a:t>
            </a:fld>
            <a:endParaRPr lang="en-US" smtClean="0">
              <a:latin typeface="Arial" pitchFamily="-104" charset="0"/>
              <a:ea typeface="ＭＳ Ｐゴシック" pitchFamily="-104" charset="-128"/>
              <a:cs typeface="ＭＳ Ｐゴシック" pitchFamily="-104" charset="-128"/>
            </a:endParaRPr>
          </a:p>
        </p:txBody>
      </p:sp>
      <p:sp>
        <p:nvSpPr>
          <p:cNvPr id="91138" name="Rectangle 2"/>
          <p:cNvSpPr>
            <a:spLocks noGrp="1" noChangeArrowheads="1"/>
          </p:cNvSpPr>
          <p:nvPr>
            <p:ph type="title"/>
          </p:nvPr>
        </p:nvSpPr>
        <p:spPr/>
        <p:txBody>
          <a:bodyPr/>
          <a:lstStyle/>
          <a:p>
            <a:pPr eaLnBrk="1" hangingPunct="1">
              <a:defRPr/>
            </a:pPr>
            <a:r>
              <a:rPr lang="en-US"/>
              <a:t>Lab Experiment</a:t>
            </a:r>
          </a:p>
        </p:txBody>
      </p:sp>
      <p:sp>
        <p:nvSpPr>
          <p:cNvPr id="91139" name="Rectangle 3"/>
          <p:cNvSpPr>
            <a:spLocks noGrp="1" noChangeArrowheads="1"/>
          </p:cNvSpPr>
          <p:nvPr>
            <p:ph type="body" idx="1"/>
          </p:nvPr>
        </p:nvSpPr>
        <p:spPr/>
        <p:txBody>
          <a:bodyPr>
            <a:normAutofit fontScale="92500" lnSpcReduction="10000"/>
          </a:bodyPr>
          <a:lstStyle/>
          <a:p>
            <a:pPr eaLnBrk="1" hangingPunct="1">
              <a:defRPr/>
            </a:pPr>
            <a:r>
              <a:rPr lang="en-US"/>
              <a:t>We’ll build boxes with a heat load inside to test the ideas here</a:t>
            </a:r>
          </a:p>
          <a:p>
            <a:pPr eaLnBrk="1" hangingPunct="1">
              <a:defRPr/>
            </a:pPr>
            <a:r>
              <a:rPr lang="en-US"/>
              <a:t>In principle, we can:</a:t>
            </a:r>
          </a:p>
          <a:p>
            <a:pPr lvl="1" eaLnBrk="1" hangingPunct="1">
              <a:defRPr/>
            </a:pPr>
            <a:r>
              <a:rPr lang="en-US"/>
              <a:t>measure the thermal conductivity of the insulation</a:t>
            </a:r>
          </a:p>
          <a:p>
            <a:pPr lvl="1" eaLnBrk="1" hangingPunct="1">
              <a:defRPr/>
            </a:pPr>
            <a:r>
              <a:rPr lang="en-US"/>
              <a:t>see the impact of emissivity changes</a:t>
            </a:r>
          </a:p>
          <a:p>
            <a:pPr lvl="1" eaLnBrk="1" hangingPunct="1">
              <a:defRPr/>
            </a:pPr>
            <a:r>
              <a:rPr lang="en-US"/>
              <a:t>see the impact of enhanced convection</a:t>
            </a:r>
          </a:p>
          <a:p>
            <a:pPr lvl="1" eaLnBrk="1" hangingPunct="1">
              <a:defRPr/>
            </a:pPr>
            <a:r>
              <a:rPr lang="en-US"/>
              <a:t>look for thermal gradients in the absence of circulation</a:t>
            </a:r>
          </a:p>
          <a:p>
            <a:pPr lvl="1" eaLnBrk="1" hangingPunct="1">
              <a:defRPr/>
            </a:pPr>
            <a:r>
              <a:rPr lang="en-US"/>
              <a:t>look at the impact of geometry on thermal state</a:t>
            </a:r>
          </a:p>
          <a:p>
            <a:pPr lvl="1" eaLnBrk="1" hangingPunct="1">
              <a:defRPr/>
            </a:pPr>
            <a:r>
              <a:rPr lang="en-US"/>
              <a:t>see how serious heat leaks can be</a:t>
            </a:r>
          </a:p>
          <a:p>
            <a:pPr eaLnBrk="1" hangingPunct="1">
              <a:defRPr/>
            </a:pPr>
            <a:r>
              <a:rPr lang="en-US"/>
              <a:t>Nominal box:</a:t>
            </a:r>
          </a:p>
          <a:p>
            <a:pPr lvl="1" eaLnBrk="1" hangingPunct="1">
              <a:defRPr/>
            </a:pPr>
            <a:r>
              <a:rPr lang="en-US"/>
              <a:t>10 cm side, 1-inch thick, about 1.5 W (with fan)</a:t>
            </a:r>
          </a:p>
          <a:p>
            <a:pPr lvl="1" eaLnBrk="1" hangingPunct="1">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59395"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59396" name="Slide Number Placeholder 5"/>
          <p:cNvSpPr>
            <a:spLocks noGrp="1"/>
          </p:cNvSpPr>
          <p:nvPr>
            <p:ph type="sldNum" sz="quarter" idx="12"/>
          </p:nvPr>
        </p:nvSpPr>
        <p:spPr>
          <a:noFill/>
        </p:spPr>
        <p:txBody>
          <a:bodyPr/>
          <a:lstStyle/>
          <a:p>
            <a:fld id="{81A3EC3C-06A5-7A44-B9C7-4222568569F3}" type="slidenum">
              <a:rPr lang="en-US" smtClean="0">
                <a:latin typeface="Arial" pitchFamily="-104" charset="0"/>
                <a:ea typeface="ＭＳ Ｐゴシック" pitchFamily="-104" charset="-128"/>
                <a:cs typeface="ＭＳ Ｐゴシック" pitchFamily="-104" charset="-128"/>
              </a:rPr>
              <a:pPr/>
              <a:t>22</a:t>
            </a:fld>
            <a:endParaRPr lang="en-US" smtClean="0">
              <a:latin typeface="Arial" pitchFamily="-104" charset="0"/>
              <a:ea typeface="ＭＳ Ｐゴシック" pitchFamily="-104" charset="-128"/>
              <a:cs typeface="ＭＳ Ｐゴシック" pitchFamily="-104" charset="-128"/>
            </a:endParaRPr>
          </a:p>
        </p:txBody>
      </p:sp>
      <p:sp>
        <p:nvSpPr>
          <p:cNvPr id="114690" name="Rectangle 2"/>
          <p:cNvSpPr>
            <a:spLocks noGrp="1" noChangeArrowheads="1"/>
          </p:cNvSpPr>
          <p:nvPr>
            <p:ph type="title"/>
          </p:nvPr>
        </p:nvSpPr>
        <p:spPr/>
        <p:txBody>
          <a:bodyPr/>
          <a:lstStyle/>
          <a:p>
            <a:pPr eaLnBrk="1" hangingPunct="1">
              <a:defRPr/>
            </a:pPr>
            <a:r>
              <a:rPr lang="en-US"/>
              <a:t>Lab Experiment, cont.</a:t>
            </a:r>
          </a:p>
        </p:txBody>
      </p:sp>
      <p:sp>
        <p:nvSpPr>
          <p:cNvPr id="114691" name="Rectangle 3"/>
          <p:cNvSpPr>
            <a:spLocks noGrp="1" noChangeArrowheads="1"/>
          </p:cNvSpPr>
          <p:nvPr>
            <p:ph type="body" idx="1"/>
          </p:nvPr>
        </p:nvSpPr>
        <p:spPr/>
        <p:txBody>
          <a:bodyPr>
            <a:normAutofit fontScale="85000" lnSpcReduction="10000"/>
          </a:bodyPr>
          <a:lstStyle/>
          <a:p>
            <a:pPr eaLnBrk="1" hangingPunct="1">
              <a:defRPr/>
            </a:pPr>
            <a:r>
              <a:rPr lang="en-US"/>
              <a:t>We’ll use power resistors rated at 5 W to generate the heat</a:t>
            </a:r>
          </a:p>
          <a:p>
            <a:pPr lvl="1" eaLnBrk="1" hangingPunct="1">
              <a:defRPr/>
            </a:pPr>
            <a:r>
              <a:rPr lang="en-US"/>
              <a:t>25 </a:t>
            </a:r>
            <a:r>
              <a:rPr lang="en-US">
                <a:sym typeface="Symbol" charset="2"/>
              </a:rPr>
              <a:t> nominal</a:t>
            </a:r>
          </a:p>
          <a:p>
            <a:pPr lvl="1" eaLnBrk="1" hangingPunct="1">
              <a:defRPr/>
            </a:pPr>
            <a:r>
              <a:rPr lang="en-US" i="1">
                <a:sym typeface="Symbol" charset="2"/>
              </a:rPr>
              <a:t>P</a:t>
            </a:r>
            <a:r>
              <a:rPr lang="en-US">
                <a:sym typeface="Symbol" charset="2"/>
              </a:rPr>
              <a:t> = </a:t>
            </a:r>
            <a:r>
              <a:rPr lang="en-US" i="1">
                <a:sym typeface="Symbol" charset="2"/>
              </a:rPr>
              <a:t>V</a:t>
            </a:r>
            <a:r>
              <a:rPr lang="en-US" baseline="30000">
                <a:sym typeface="Symbol" charset="2"/>
              </a:rPr>
              <a:t>2</a:t>
            </a:r>
            <a:r>
              <a:rPr lang="en-US">
                <a:sym typeface="Symbol" charset="2"/>
              </a:rPr>
              <a:t>/</a:t>
            </a:r>
            <a:r>
              <a:rPr lang="en-US" i="1">
                <a:sym typeface="Symbol" charset="2"/>
              </a:rPr>
              <a:t>R</a:t>
            </a:r>
            <a:endParaRPr lang="en-US">
              <a:sym typeface="Symbol" charset="2"/>
            </a:endParaRPr>
          </a:p>
          <a:p>
            <a:pPr lvl="1" eaLnBrk="1" hangingPunct="1">
              <a:defRPr/>
            </a:pPr>
            <a:r>
              <a:rPr lang="en-US">
                <a:sym typeface="Symbol" charset="2"/>
              </a:rPr>
              <a:t>At 5 V, nominal value is 1 W</a:t>
            </a:r>
          </a:p>
          <a:p>
            <a:pPr lvl="1" eaLnBrk="1" hangingPunct="1">
              <a:defRPr/>
            </a:pPr>
            <a:r>
              <a:rPr lang="en-US">
                <a:sym typeface="Symbol" charset="2"/>
              </a:rPr>
              <a:t>can go up to 11 V with these resistors to get 5 W</a:t>
            </a:r>
          </a:p>
          <a:p>
            <a:pPr lvl="1" eaLnBrk="1" hangingPunct="1">
              <a:defRPr/>
            </a:pPr>
            <a:r>
              <a:rPr lang="en-US">
                <a:sym typeface="Symbol" charset="2"/>
              </a:rPr>
              <a:t>a 12  version puts us a bit over 2 W at 5 V</a:t>
            </a:r>
          </a:p>
          <a:p>
            <a:pPr eaLnBrk="1" hangingPunct="1">
              <a:defRPr/>
            </a:pPr>
            <a:r>
              <a:rPr lang="en-US">
                <a:sym typeface="Symbol" charset="2"/>
              </a:rPr>
              <a:t>Fans to circulate</a:t>
            </a:r>
          </a:p>
          <a:p>
            <a:pPr lvl="1" eaLnBrk="1" hangingPunct="1">
              <a:defRPr/>
            </a:pPr>
            <a:r>
              <a:rPr lang="en-US">
                <a:sym typeface="Symbol" charset="2"/>
              </a:rPr>
              <a:t>small fans operating at 5 V (and about 0.5 W) will keep the air moving</a:t>
            </a:r>
          </a:p>
          <a:p>
            <a:pPr eaLnBrk="1" hangingPunct="1">
              <a:defRPr/>
            </a:pPr>
            <a:r>
              <a:rPr lang="en-US">
                <a:sym typeface="Symbol" charset="2"/>
              </a:rPr>
              <a:t>Aluminum foil tape for radiation control</a:t>
            </a:r>
          </a:p>
          <a:p>
            <a:pPr lvl="1" eaLnBrk="1" hangingPunct="1">
              <a:defRPr/>
            </a:pPr>
            <a:r>
              <a:rPr lang="en-US">
                <a:sym typeface="Symbol" charset="2"/>
              </a:rPr>
              <a:t>several varieties available</a:t>
            </a:r>
          </a:p>
          <a:p>
            <a:pPr eaLnBrk="1" hangingPunct="1">
              <a:defRPr/>
            </a:pPr>
            <a:r>
              <a:rPr lang="en-US">
                <a:sym typeface="Symbol" charset="2"/>
              </a:rPr>
              <a:t>Standard building insulation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61443"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61444" name="Slide Number Placeholder 5"/>
          <p:cNvSpPr>
            <a:spLocks noGrp="1"/>
          </p:cNvSpPr>
          <p:nvPr>
            <p:ph type="sldNum" sz="quarter" idx="12"/>
          </p:nvPr>
        </p:nvSpPr>
        <p:spPr>
          <a:noFill/>
        </p:spPr>
        <p:txBody>
          <a:bodyPr/>
          <a:lstStyle/>
          <a:p>
            <a:fld id="{5A38B95A-72DC-A347-A062-3F064563D30B}" type="slidenum">
              <a:rPr lang="en-US" smtClean="0">
                <a:latin typeface="Arial" pitchFamily="-104" charset="0"/>
                <a:ea typeface="ＭＳ Ｐゴシック" pitchFamily="-104" charset="-128"/>
                <a:cs typeface="ＭＳ Ｐゴシック" pitchFamily="-104" charset="-128"/>
              </a:rPr>
              <a:pPr/>
              <a:t>23</a:t>
            </a:fld>
            <a:endParaRPr lang="en-US" smtClean="0">
              <a:latin typeface="Arial" pitchFamily="-104" charset="0"/>
              <a:ea typeface="ＭＳ Ｐゴシック" pitchFamily="-104" charset="-128"/>
              <a:cs typeface="ＭＳ Ｐゴシック" pitchFamily="-104" charset="-128"/>
            </a:endParaRPr>
          </a:p>
        </p:txBody>
      </p:sp>
      <p:sp>
        <p:nvSpPr>
          <p:cNvPr id="71682" name="Rectangle 2"/>
          <p:cNvSpPr>
            <a:spLocks noGrp="1" noChangeArrowheads="1"/>
          </p:cNvSpPr>
          <p:nvPr>
            <p:ph type="title"/>
          </p:nvPr>
        </p:nvSpPr>
        <p:spPr/>
        <p:txBody>
          <a:bodyPr/>
          <a:lstStyle/>
          <a:p>
            <a:pPr eaLnBrk="1" hangingPunct="1">
              <a:defRPr/>
            </a:pPr>
            <a:r>
              <a:rPr lang="en-US"/>
              <a:t>Lab Experimental Suite</a:t>
            </a:r>
          </a:p>
        </p:txBody>
      </p:sp>
      <p:graphicFrame>
        <p:nvGraphicFramePr>
          <p:cNvPr id="71816" name="Group 136"/>
          <p:cNvGraphicFramePr>
            <a:graphicFrameLocks noGrp="1"/>
          </p:cNvGraphicFramePr>
          <p:nvPr>
            <p:ph type="tbl" idx="1"/>
          </p:nvPr>
        </p:nvGraphicFramePr>
        <p:xfrm>
          <a:off x="304800" y="1219200"/>
          <a:ext cx="8610600" cy="5029203"/>
        </p:xfrm>
        <a:graphic>
          <a:graphicData uri="http://schemas.openxmlformats.org/drawingml/2006/table">
            <a:tbl>
              <a:tblPr/>
              <a:tblGrid>
                <a:gridCol w="1828800"/>
                <a:gridCol w="762000"/>
                <a:gridCol w="1098550"/>
                <a:gridCol w="1231900"/>
                <a:gridCol w="952500"/>
                <a:gridCol w="831850"/>
                <a:gridCol w="1905000"/>
              </a:tblGrid>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experiment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int. airflow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ext. airflow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int. foil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ext. foil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geom.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A (control)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25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endPar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 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B (ext. convec)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25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 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C (ext. radiation)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25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 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D (ext. conv/rad)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25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 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E (gradients)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25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F (int. radiation)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25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 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G (radiation)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25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 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H (more power)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12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 fan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10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I (larger area)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12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 fans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17.5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7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J (area and thick.)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12 </a:t>
                      </a: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2 fans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outerShdw blurRad="38100" dist="38100" dir="2700000" algn="tl">
                              <a:srgbClr val="DDDDDD"/>
                            </a:outerShdw>
                          </a:effectLst>
                          <a:latin typeface="Arial" charset="0"/>
                          <a:ea typeface="ＭＳ Ｐゴシック" charset="-128"/>
                          <a:cs typeface="ＭＳ Ｐゴシック" charset="-128"/>
                        </a:rPr>
                        <a:t>17.5 cm cube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65539"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65540" name="Slide Number Placeholder 5"/>
          <p:cNvSpPr>
            <a:spLocks noGrp="1"/>
          </p:cNvSpPr>
          <p:nvPr>
            <p:ph type="sldNum" sz="quarter" idx="12"/>
          </p:nvPr>
        </p:nvSpPr>
        <p:spPr>
          <a:noFill/>
        </p:spPr>
        <p:txBody>
          <a:bodyPr/>
          <a:lstStyle/>
          <a:p>
            <a:fld id="{9D2F11F2-62F2-2944-927B-21A229A5599D}" type="slidenum">
              <a:rPr lang="en-US" smtClean="0">
                <a:latin typeface="Arial" pitchFamily="-104" charset="0"/>
                <a:ea typeface="ＭＳ Ｐゴシック" pitchFamily="-104" charset="-128"/>
                <a:cs typeface="ＭＳ Ｐゴシック" pitchFamily="-104" charset="-128"/>
              </a:rPr>
              <a:pPr/>
              <a:t>24</a:t>
            </a:fld>
            <a:endParaRPr lang="en-US" smtClean="0">
              <a:latin typeface="Arial" pitchFamily="-104" charset="0"/>
              <a:ea typeface="ＭＳ Ｐゴシック" pitchFamily="-104" charset="-128"/>
              <a:cs typeface="ＭＳ Ｐゴシック" pitchFamily="-104" charset="-128"/>
            </a:endParaRPr>
          </a:p>
        </p:txBody>
      </p:sp>
      <p:sp>
        <p:nvSpPr>
          <p:cNvPr id="116738" name="Rectangle 2"/>
          <p:cNvSpPr>
            <a:spLocks noGrp="1" noChangeArrowheads="1"/>
          </p:cNvSpPr>
          <p:nvPr>
            <p:ph type="title"/>
          </p:nvPr>
        </p:nvSpPr>
        <p:spPr>
          <a:xfrm>
            <a:off x="457200" y="0"/>
            <a:ext cx="8229600" cy="816496"/>
          </a:xfrm>
        </p:spPr>
        <p:txBody>
          <a:bodyPr/>
          <a:lstStyle/>
          <a:p>
            <a:pPr eaLnBrk="1" hangingPunct="1">
              <a:defRPr/>
            </a:pPr>
            <a:r>
              <a:rPr lang="en-US" dirty="0"/>
              <a:t>Random Notes</a:t>
            </a:r>
          </a:p>
        </p:txBody>
      </p:sp>
      <p:sp>
        <p:nvSpPr>
          <p:cNvPr id="116739" name="Rectangle 3"/>
          <p:cNvSpPr>
            <a:spLocks noGrp="1" noChangeArrowheads="1"/>
          </p:cNvSpPr>
          <p:nvPr>
            <p:ph type="body" idx="1"/>
          </p:nvPr>
        </p:nvSpPr>
        <p:spPr>
          <a:xfrm>
            <a:off x="457200" y="952580"/>
            <a:ext cx="8229600" cy="5173584"/>
          </a:xfrm>
        </p:spPr>
        <p:txBody>
          <a:bodyPr>
            <a:normAutofit fontScale="92500" lnSpcReduction="10000"/>
          </a:bodyPr>
          <a:lstStyle/>
          <a:p>
            <a:pPr eaLnBrk="1" hangingPunct="1">
              <a:lnSpc>
                <a:spcPct val="90000"/>
              </a:lnSpc>
              <a:defRPr/>
            </a:pPr>
            <a:r>
              <a:rPr lang="en-US"/>
              <a:t>Rig fan and resistor in parallel, running off 5V</a:t>
            </a:r>
          </a:p>
          <a:p>
            <a:pPr lvl="1" eaLnBrk="1" hangingPunct="1">
              <a:lnSpc>
                <a:spcPct val="90000"/>
              </a:lnSpc>
              <a:defRPr/>
            </a:pPr>
            <a:r>
              <a:rPr lang="en-US"/>
              <a:t>fan can accept range: 4.5–5.5 V</a:t>
            </a:r>
          </a:p>
          <a:p>
            <a:pPr lvl="1" eaLnBrk="1" hangingPunct="1">
              <a:lnSpc>
                <a:spcPct val="90000"/>
              </a:lnSpc>
              <a:defRPr/>
            </a:pPr>
            <a:r>
              <a:rPr lang="en-US"/>
              <a:t>if you want independent control, </a:t>
            </a:r>
            <a:r>
              <a:rPr lang="en-US" i="1"/>
              <a:t>don’t</a:t>
            </a:r>
            <a:r>
              <a:rPr lang="en-US"/>
              <a:t> rig together</a:t>
            </a:r>
          </a:p>
          <a:p>
            <a:pPr eaLnBrk="1" hangingPunct="1">
              <a:lnSpc>
                <a:spcPct val="90000"/>
              </a:lnSpc>
              <a:defRPr/>
            </a:pPr>
            <a:r>
              <a:rPr lang="en-US"/>
              <a:t>Use power supply current reading (plus voltage) to ascertain power (</a:t>
            </a:r>
            <a:r>
              <a:rPr lang="en-US" i="1"/>
              <a:t>P = IV</a:t>
            </a:r>
            <a:r>
              <a:rPr lang="en-US"/>
              <a:t>) being delivered into box</a:t>
            </a:r>
          </a:p>
          <a:p>
            <a:pPr eaLnBrk="1" hangingPunct="1">
              <a:lnSpc>
                <a:spcPct val="90000"/>
              </a:lnSpc>
              <a:defRPr/>
            </a:pPr>
            <a:r>
              <a:rPr lang="en-US"/>
              <a:t>Make sure all RTDs read same thing on block of thermally stabilized chunk of metal</a:t>
            </a:r>
          </a:p>
          <a:p>
            <a:pPr lvl="1" eaLnBrk="1" hangingPunct="1">
              <a:lnSpc>
                <a:spcPct val="90000"/>
              </a:lnSpc>
              <a:defRPr/>
            </a:pPr>
            <a:r>
              <a:rPr lang="en-US"/>
              <a:t>account for any offset in analysis</a:t>
            </a:r>
          </a:p>
          <a:p>
            <a:pPr eaLnBrk="1" hangingPunct="1">
              <a:lnSpc>
                <a:spcPct val="90000"/>
              </a:lnSpc>
              <a:defRPr/>
            </a:pPr>
            <a:r>
              <a:rPr lang="en-US"/>
              <a:t>Don’t let foil extend to outside as a cold finger</a:t>
            </a:r>
          </a:p>
          <a:p>
            <a:pPr eaLnBrk="1" hangingPunct="1">
              <a:lnSpc>
                <a:spcPct val="90000"/>
              </a:lnSpc>
              <a:defRPr/>
            </a:pPr>
            <a:r>
              <a:rPr lang="en-US"/>
              <a:t>Make sure you have no air gaps: tape inside and out of seams</a:t>
            </a:r>
          </a:p>
          <a:p>
            <a:pPr lvl="1" eaLnBrk="1" hangingPunct="1">
              <a:lnSpc>
                <a:spcPct val="90000"/>
              </a:lnSpc>
              <a:defRPr/>
            </a:pPr>
            <a:r>
              <a:rPr lang="en-US"/>
              <a:t>but need to leave top accessible</a:t>
            </a:r>
          </a:p>
          <a:p>
            <a:pPr lvl="1" eaLnBrk="1" hangingPunct="1">
              <a:lnSpc>
                <a:spcPct val="90000"/>
              </a:lnSpc>
              <a:defRPr/>
            </a:pPr>
            <a:r>
              <a:rPr lang="en-US"/>
              <a:t>nice to tape fan to top (avoid heat buildup here)</a:t>
            </a:r>
          </a:p>
          <a:p>
            <a:pPr lvl="1" eaLnBrk="1" hangingPunct="1">
              <a:lnSpc>
                <a:spcPct val="90000"/>
              </a:lnSpc>
              <a:defRPr/>
            </a:pPr>
            <a:r>
              <a:rPr lang="en-US"/>
              <a:t>can hang resistor, RTD from top as well (easy to assemble)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67587"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67588" name="Slide Number Placeholder 5"/>
          <p:cNvSpPr>
            <a:spLocks noGrp="1"/>
          </p:cNvSpPr>
          <p:nvPr>
            <p:ph type="sldNum" sz="quarter" idx="12"/>
          </p:nvPr>
        </p:nvSpPr>
        <p:spPr>
          <a:noFill/>
        </p:spPr>
        <p:txBody>
          <a:bodyPr/>
          <a:lstStyle/>
          <a:p>
            <a:fld id="{2664A6D6-2885-0D48-8855-FE139D8925F9}" type="slidenum">
              <a:rPr lang="en-US" smtClean="0">
                <a:latin typeface="Arial" pitchFamily="-104" charset="0"/>
                <a:ea typeface="ＭＳ Ｐゴシック" pitchFamily="-104" charset="-128"/>
                <a:cs typeface="ＭＳ Ｐゴシック" pitchFamily="-104" charset="-128"/>
              </a:rPr>
              <a:pPr/>
              <a:t>25</a:t>
            </a:fld>
            <a:endParaRPr lang="en-US" smtClean="0">
              <a:latin typeface="Arial" pitchFamily="-104" charset="0"/>
              <a:ea typeface="ＭＳ Ｐゴシック" pitchFamily="-104" charset="-128"/>
              <a:cs typeface="ＭＳ Ｐゴシック" pitchFamily="-104" charset="-128"/>
            </a:endParaRPr>
          </a:p>
        </p:txBody>
      </p:sp>
      <p:sp>
        <p:nvSpPr>
          <p:cNvPr id="134146" name="Rectangle 2"/>
          <p:cNvSpPr>
            <a:spLocks noGrp="1" noChangeArrowheads="1"/>
          </p:cNvSpPr>
          <p:nvPr>
            <p:ph type="title"/>
          </p:nvPr>
        </p:nvSpPr>
        <p:spPr/>
        <p:txBody>
          <a:bodyPr/>
          <a:lstStyle/>
          <a:p>
            <a:pPr eaLnBrk="1" hangingPunct="1">
              <a:defRPr/>
            </a:pPr>
            <a:r>
              <a:rPr lang="en-US"/>
              <a:t>Random Notes, continued</a:t>
            </a:r>
          </a:p>
        </p:txBody>
      </p:sp>
      <p:sp>
        <p:nvSpPr>
          <p:cNvPr id="134147" name="Rectangle 3"/>
          <p:cNvSpPr>
            <a:spLocks noGrp="1" noChangeArrowheads="1"/>
          </p:cNvSpPr>
          <p:nvPr>
            <p:ph type="body" idx="1"/>
          </p:nvPr>
        </p:nvSpPr>
        <p:spPr/>
        <p:txBody>
          <a:bodyPr/>
          <a:lstStyle/>
          <a:p>
            <a:pPr eaLnBrk="1" hangingPunct="1">
              <a:defRPr/>
            </a:pPr>
            <a:r>
              <a:rPr lang="en-US" sz="2000" dirty="0"/>
              <a:t>Measure temp. every</a:t>
            </a:r>
            <a:r>
              <a:rPr lang="en-US" sz="2000" dirty="0" smtClean="0"/>
              <a:t> 15 seconds, </a:t>
            </a:r>
            <a:r>
              <a:rPr lang="en-US" sz="2000" dirty="0"/>
              <a:t>initially</a:t>
            </a:r>
          </a:p>
          <a:p>
            <a:pPr lvl="1" eaLnBrk="1" hangingPunct="1">
              <a:defRPr/>
            </a:pPr>
            <a:r>
              <a:rPr lang="en-US" sz="1800" dirty="0"/>
              <a:t>tie white leads of </a:t>
            </a:r>
            <a:r>
              <a:rPr lang="en-US" sz="1800" dirty="0" err="1"/>
              <a:t>RTDs</a:t>
            </a:r>
            <a:r>
              <a:rPr lang="en-US" sz="1800" dirty="0"/>
              <a:t> to common DVM all together</a:t>
            </a:r>
          </a:p>
          <a:p>
            <a:pPr lvl="1" eaLnBrk="1" hangingPunct="1">
              <a:defRPr/>
            </a:pPr>
            <a:r>
              <a:rPr lang="en-US" sz="1800" dirty="0"/>
              <a:t>label red lead so you know where it goes</a:t>
            </a:r>
          </a:p>
          <a:p>
            <a:pPr eaLnBrk="1" hangingPunct="1">
              <a:defRPr/>
            </a:pPr>
            <a:r>
              <a:rPr lang="en-US" sz="2000" dirty="0"/>
              <a:t>After equilibrium is reached, measure skin temperatures</a:t>
            </a:r>
          </a:p>
          <a:p>
            <a:pPr lvl="1" eaLnBrk="1" hangingPunct="1">
              <a:defRPr/>
            </a:pPr>
            <a:r>
              <a:rPr lang="en-US" sz="1800" dirty="0"/>
              <a:t>hold in place with spare foam (not finger or thermal conductor!)</a:t>
            </a:r>
            <a:endParaRPr lang="en-US" sz="1800" dirty="0" smtClean="0"/>
          </a:p>
          <a:p>
            <a:pPr eaLnBrk="1" hangingPunct="1">
              <a:defRPr/>
            </a:pPr>
            <a:r>
              <a:rPr lang="en-US" sz="2000" dirty="0" smtClean="0"/>
              <a:t>We </a:t>
            </a:r>
            <a:r>
              <a:rPr lang="en-US" sz="2000" dirty="0"/>
              <a:t>have limited </a:t>
            </a:r>
            <a:r>
              <a:rPr lang="en-US" sz="2000" dirty="0" err="1"/>
              <a:t>RTDs</a:t>
            </a:r>
            <a:r>
              <a:rPr lang="en-US" sz="2000" dirty="0"/>
              <a:t>, so 3−4 per group will be standard</a:t>
            </a:r>
          </a:p>
          <a:p>
            <a:pPr lvl="1" eaLnBrk="1" hangingPunct="1">
              <a:defRPr/>
            </a:pPr>
            <a:r>
              <a:rPr lang="en-US" sz="1800" dirty="0"/>
              <a:t>locate inside RTD in fan exhaust, so representative</a:t>
            </a:r>
          </a:p>
          <a:p>
            <a:pPr lvl="1" eaLnBrk="1" hangingPunct="1">
              <a:defRPr/>
            </a:pPr>
            <a:r>
              <a:rPr lang="en-US" sz="1800" dirty="0"/>
              <a:t>use external RTD for ambient, skin (double duty)</a:t>
            </a:r>
          </a:p>
          <a:p>
            <a:pPr lvl="1" eaLnBrk="1" hangingPunct="1">
              <a:defRPr/>
            </a:pPr>
            <a:r>
              <a:rPr lang="en-US" sz="1800" dirty="0"/>
              <a:t>some experiments will want more </a:t>
            </a:r>
            <a:r>
              <a:rPr lang="en-US" sz="1800" dirty="0" err="1"/>
              <a:t>RTDs</a:t>
            </a:r>
            <a:r>
              <a:rPr lang="en-US" sz="1800" dirty="0"/>
              <a:t> (gradients)</a:t>
            </a:r>
          </a:p>
          <a:p>
            <a:pPr eaLnBrk="1" hangingPunct="1">
              <a:defRPr/>
            </a:pPr>
            <a:r>
              <a:rPr lang="en-US" sz="2000" dirty="0"/>
              <a:t>Once equilibrated, go to configuration B</a:t>
            </a:r>
          </a:p>
          <a:p>
            <a:pPr lvl="1" eaLnBrk="1" hangingPunct="1">
              <a:defRPr/>
            </a:pPr>
            <a:r>
              <a:rPr lang="en-US" sz="1800" dirty="0"/>
              <a:t>turn on external fan, coat with foil, poke a hole, cold finger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69635"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69636" name="Slide Number Placeholder 5"/>
          <p:cNvSpPr>
            <a:spLocks noGrp="1"/>
          </p:cNvSpPr>
          <p:nvPr>
            <p:ph type="sldNum" sz="quarter" idx="12"/>
          </p:nvPr>
        </p:nvSpPr>
        <p:spPr>
          <a:noFill/>
        </p:spPr>
        <p:txBody>
          <a:bodyPr/>
          <a:lstStyle/>
          <a:p>
            <a:fld id="{BCFD747D-37C8-E14D-8134-3E82EC6E3C24}" type="slidenum">
              <a:rPr lang="en-US" smtClean="0">
                <a:latin typeface="Arial" pitchFamily="-104" charset="0"/>
                <a:ea typeface="ＭＳ Ｐゴシック" pitchFamily="-104" charset="-128"/>
                <a:cs typeface="ＭＳ Ｐゴシック" pitchFamily="-104" charset="-128"/>
              </a:rPr>
              <a:pPr/>
              <a:t>26</a:t>
            </a:fld>
            <a:endParaRPr lang="en-US" smtClean="0">
              <a:latin typeface="Arial" pitchFamily="-104" charset="0"/>
              <a:ea typeface="ＭＳ Ｐゴシック" pitchFamily="-104" charset="-128"/>
              <a:cs typeface="ＭＳ Ｐゴシック" pitchFamily="-104" charset="-128"/>
            </a:endParaRPr>
          </a:p>
        </p:txBody>
      </p:sp>
      <p:sp>
        <p:nvSpPr>
          <p:cNvPr id="135170" name="Rectangle 2"/>
          <p:cNvSpPr>
            <a:spLocks noGrp="1" noChangeArrowheads="1"/>
          </p:cNvSpPr>
          <p:nvPr>
            <p:ph type="title"/>
          </p:nvPr>
        </p:nvSpPr>
        <p:spPr/>
        <p:txBody>
          <a:bodyPr/>
          <a:lstStyle/>
          <a:p>
            <a:pPr eaLnBrk="1" hangingPunct="1">
              <a:defRPr/>
            </a:pPr>
            <a:r>
              <a:rPr lang="en-US"/>
              <a:t>Random Notes, continued</a:t>
            </a:r>
          </a:p>
        </p:txBody>
      </p:sp>
      <p:sp>
        <p:nvSpPr>
          <p:cNvPr id="135171" name="Rectangle 3"/>
          <p:cNvSpPr>
            <a:spLocks noGrp="1" noChangeArrowheads="1"/>
          </p:cNvSpPr>
          <p:nvPr>
            <p:ph type="body" idx="1"/>
          </p:nvPr>
        </p:nvSpPr>
        <p:spPr/>
        <p:txBody>
          <a:bodyPr>
            <a:normAutofit fontScale="92500" lnSpcReduction="20000"/>
          </a:bodyPr>
          <a:lstStyle/>
          <a:p>
            <a:pPr eaLnBrk="1" hangingPunct="1">
              <a:defRPr/>
            </a:pPr>
            <a:r>
              <a:rPr lang="en-US" dirty="0"/>
              <a:t>Send your data points to me via e-mail so I can present the amalgam of results to the class</a:t>
            </a:r>
          </a:p>
          <a:p>
            <a:pPr lvl="1" eaLnBrk="1" hangingPunct="1">
              <a:defRPr/>
            </a:pPr>
            <a:r>
              <a:rPr lang="en-US" dirty="0"/>
              <a:t>use format:</a:t>
            </a:r>
            <a:endParaRPr lang="en-US" dirty="0" smtClean="0"/>
          </a:p>
          <a:p>
            <a:pPr lvl="2" eaLnBrk="1" hangingPunct="1">
              <a:buFontTx/>
              <a:buNone/>
              <a:defRPr/>
            </a:pPr>
            <a:r>
              <a:rPr lang="en-US" dirty="0" err="1" smtClean="0"/>
              <a:t>Δt</a:t>
            </a:r>
            <a:r>
              <a:rPr lang="en-US" dirty="0" smtClean="0"/>
              <a:t>  T</a:t>
            </a:r>
            <a:r>
              <a:rPr lang="en-US" baseline="-25000" dirty="0" smtClean="0"/>
              <a:t>1</a:t>
            </a:r>
            <a:r>
              <a:rPr lang="en-US" dirty="0" smtClean="0"/>
              <a:t>  T</a:t>
            </a:r>
            <a:r>
              <a:rPr lang="en-US" baseline="-25000" dirty="0" smtClean="0"/>
              <a:t>2</a:t>
            </a:r>
            <a:r>
              <a:rPr lang="en-US" dirty="0" smtClean="0"/>
              <a:t>  T</a:t>
            </a:r>
            <a:r>
              <a:rPr lang="en-US" baseline="-25000" dirty="0" smtClean="0"/>
              <a:t>3</a:t>
            </a:r>
            <a:r>
              <a:rPr lang="en-US" dirty="0" smtClean="0"/>
              <a:t> </a:t>
            </a:r>
            <a:r>
              <a:rPr lang="en-US" dirty="0"/>
              <a:t>etc.</a:t>
            </a:r>
          </a:p>
          <a:p>
            <a:pPr lvl="1" eaLnBrk="1" hangingPunct="1">
              <a:defRPr/>
            </a:pPr>
            <a:r>
              <a:rPr lang="en-US" dirty="0"/>
              <a:t>example:</a:t>
            </a:r>
            <a:endParaRPr lang="en-US" dirty="0" smtClean="0"/>
          </a:p>
          <a:p>
            <a:pPr lvl="2" eaLnBrk="1" hangingPunct="1">
              <a:buFontTx/>
              <a:buNone/>
              <a:defRPr/>
            </a:pPr>
            <a:r>
              <a:rPr lang="en-US" dirty="0" smtClean="0"/>
              <a:t>165.0  27.6  31.2  32.2  24.8</a:t>
            </a:r>
          </a:p>
          <a:p>
            <a:pPr lvl="1" eaLnBrk="1" hangingPunct="1">
              <a:defRPr/>
            </a:pPr>
            <a:r>
              <a:rPr lang="en-US" dirty="0"/>
              <a:t>include a description of what each column represents</a:t>
            </a:r>
          </a:p>
          <a:p>
            <a:pPr eaLnBrk="1" hangingPunct="1">
              <a:defRPr/>
            </a:pPr>
            <a:r>
              <a:rPr lang="en-US" dirty="0"/>
              <a:t>Also include basic setup and changes in e-mail so I know what I’m plotting</a:t>
            </a:r>
          </a:p>
          <a:p>
            <a:pPr eaLnBrk="1" hangingPunct="1">
              <a:defRPr/>
            </a:pPr>
            <a:r>
              <a:rPr lang="en-US" dirty="0"/>
              <a:t>Also include in the message temperatures you measure only once, or occasionally (like skin temp.)</a:t>
            </a:r>
          </a:p>
          <a:p>
            <a:pPr eaLnBrk="1" hangingPunct="1">
              <a:defRPr/>
            </a:pPr>
            <a:r>
              <a:rPr lang="en-US" dirty="0"/>
              <a:t>I’ll make the data available for all to access for the write-ups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Date Placeholder 2"/>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71683" name="Footer Placeholder 3"/>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71684" name="Slide Number Placeholder 4"/>
          <p:cNvSpPr>
            <a:spLocks noGrp="1"/>
          </p:cNvSpPr>
          <p:nvPr>
            <p:ph type="sldNum" sz="quarter" idx="12"/>
          </p:nvPr>
        </p:nvSpPr>
        <p:spPr>
          <a:noFill/>
        </p:spPr>
        <p:txBody>
          <a:bodyPr/>
          <a:lstStyle/>
          <a:p>
            <a:fld id="{790C7064-A6B4-E94D-82E1-735EE171C5F4}" type="slidenum">
              <a:rPr lang="en-US" smtClean="0">
                <a:latin typeface="Arial" pitchFamily="-104" charset="0"/>
                <a:ea typeface="ＭＳ Ｐゴシック" pitchFamily="-104" charset="-128"/>
                <a:cs typeface="ＭＳ Ｐゴシック" pitchFamily="-104" charset="-128"/>
              </a:rPr>
              <a:pPr/>
              <a:t>27</a:t>
            </a:fld>
            <a:endParaRPr lang="en-US" smtClean="0">
              <a:latin typeface="Arial" pitchFamily="-104" charset="0"/>
              <a:ea typeface="ＭＳ Ｐゴシック" pitchFamily="-104" charset="-128"/>
              <a:cs typeface="ＭＳ Ｐゴシック" pitchFamily="-104" charset="-128"/>
            </a:endParaRPr>
          </a:p>
        </p:txBody>
      </p:sp>
      <p:sp>
        <p:nvSpPr>
          <p:cNvPr id="131074" name="Rectangle 2"/>
          <p:cNvSpPr>
            <a:spLocks noGrp="1" noChangeArrowheads="1"/>
          </p:cNvSpPr>
          <p:nvPr>
            <p:ph type="title"/>
          </p:nvPr>
        </p:nvSpPr>
        <p:spPr>
          <a:xfrm>
            <a:off x="457200" y="104538"/>
            <a:ext cx="8229600" cy="1143000"/>
          </a:xfrm>
        </p:spPr>
        <p:txBody>
          <a:bodyPr/>
          <a:lstStyle/>
          <a:p>
            <a:pPr eaLnBrk="1" hangingPunct="1">
              <a:defRPr/>
            </a:pPr>
            <a:r>
              <a:rPr lang="en-US" dirty="0"/>
              <a:t>Example Series</a:t>
            </a:r>
          </a:p>
        </p:txBody>
      </p:sp>
      <p:pic>
        <p:nvPicPr>
          <p:cNvPr id="71686" name="Picture 3" descr="box_1_temps"/>
          <p:cNvPicPr>
            <a:picLocks noChangeAspect="1" noChangeArrowheads="1"/>
          </p:cNvPicPr>
          <p:nvPr/>
        </p:nvPicPr>
        <p:blipFill>
          <a:blip r:embed="rId3"/>
          <a:srcRect/>
          <a:stretch>
            <a:fillRect/>
          </a:stretch>
        </p:blipFill>
        <p:spPr bwMode="auto">
          <a:xfrm>
            <a:off x="984250" y="1020763"/>
            <a:ext cx="7173913" cy="5380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Date Placeholder 2"/>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73731" name="Footer Placeholder 3"/>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73732" name="Slide Number Placeholder 4"/>
          <p:cNvSpPr>
            <a:spLocks noGrp="1"/>
          </p:cNvSpPr>
          <p:nvPr>
            <p:ph type="sldNum" sz="quarter" idx="12"/>
          </p:nvPr>
        </p:nvSpPr>
        <p:spPr>
          <a:noFill/>
        </p:spPr>
        <p:txBody>
          <a:bodyPr/>
          <a:lstStyle/>
          <a:p>
            <a:fld id="{06615323-0566-EF4F-9C8B-1185214AE392}" type="slidenum">
              <a:rPr lang="en-US" smtClean="0">
                <a:latin typeface="Arial" pitchFamily="-104" charset="0"/>
                <a:ea typeface="ＭＳ Ｐゴシック" pitchFamily="-104" charset="-128"/>
                <a:cs typeface="ＭＳ Ｐゴシック" pitchFamily="-104" charset="-128"/>
              </a:rPr>
              <a:pPr/>
              <a:t>28</a:t>
            </a:fld>
            <a:endParaRPr lang="en-US" smtClean="0">
              <a:latin typeface="Arial" pitchFamily="-104" charset="0"/>
              <a:ea typeface="ＭＳ Ｐゴシック" pitchFamily="-104" charset="-128"/>
              <a:cs typeface="ＭＳ Ｐゴシック" pitchFamily="-104" charset="-128"/>
            </a:endParaRPr>
          </a:p>
        </p:txBody>
      </p:sp>
      <p:sp>
        <p:nvSpPr>
          <p:cNvPr id="132098" name="Rectangle 2"/>
          <p:cNvSpPr>
            <a:spLocks noGrp="1" noChangeArrowheads="1"/>
          </p:cNvSpPr>
          <p:nvPr>
            <p:ph type="title"/>
          </p:nvPr>
        </p:nvSpPr>
        <p:spPr>
          <a:xfrm>
            <a:off x="457200" y="127218"/>
            <a:ext cx="8229600" cy="1143000"/>
          </a:xfrm>
        </p:spPr>
        <p:txBody>
          <a:bodyPr/>
          <a:lstStyle/>
          <a:p>
            <a:pPr eaLnBrk="1" hangingPunct="1">
              <a:defRPr/>
            </a:pPr>
            <a:r>
              <a:rPr lang="en-US"/>
              <a:t>Temperature differences</a:t>
            </a:r>
          </a:p>
        </p:txBody>
      </p:sp>
      <p:pic>
        <p:nvPicPr>
          <p:cNvPr id="73734" name="Picture 3" descr="box_1_dt"/>
          <p:cNvPicPr>
            <a:picLocks noChangeAspect="1" noChangeArrowheads="1"/>
          </p:cNvPicPr>
          <p:nvPr/>
        </p:nvPicPr>
        <p:blipFill>
          <a:blip r:embed="rId3"/>
          <a:srcRect/>
          <a:stretch>
            <a:fillRect/>
          </a:stretch>
        </p:blipFill>
        <p:spPr bwMode="auto">
          <a:xfrm>
            <a:off x="984250" y="1020763"/>
            <a:ext cx="7173913" cy="5380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75779"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75780" name="Slide Number Placeholder 5"/>
          <p:cNvSpPr>
            <a:spLocks noGrp="1"/>
          </p:cNvSpPr>
          <p:nvPr>
            <p:ph type="sldNum" sz="quarter" idx="12"/>
          </p:nvPr>
        </p:nvSpPr>
        <p:spPr>
          <a:noFill/>
        </p:spPr>
        <p:txBody>
          <a:bodyPr/>
          <a:lstStyle/>
          <a:p>
            <a:fld id="{C1FC1A24-D681-DF4D-8F8D-40E53A5F8DB7}" type="slidenum">
              <a:rPr lang="en-US" smtClean="0">
                <a:latin typeface="Arial" pitchFamily="-104" charset="0"/>
                <a:ea typeface="ＭＳ Ｐゴシック" pitchFamily="-104" charset="-128"/>
                <a:cs typeface="ＭＳ Ｐゴシック" pitchFamily="-104" charset="-128"/>
              </a:rPr>
              <a:pPr/>
              <a:t>29</a:t>
            </a:fld>
            <a:endParaRPr lang="en-US" smtClean="0">
              <a:latin typeface="Arial" pitchFamily="-104" charset="0"/>
              <a:ea typeface="ＭＳ Ｐゴシック" pitchFamily="-104" charset="-128"/>
              <a:cs typeface="ＭＳ Ｐゴシック" pitchFamily="-104" charset="-128"/>
            </a:endParaRPr>
          </a:p>
        </p:txBody>
      </p:sp>
      <p:sp>
        <p:nvSpPr>
          <p:cNvPr id="117762" name="Rectangle 2"/>
          <p:cNvSpPr>
            <a:spLocks noGrp="1" noChangeArrowheads="1"/>
          </p:cNvSpPr>
          <p:nvPr>
            <p:ph type="title"/>
          </p:nvPr>
        </p:nvSpPr>
        <p:spPr/>
        <p:txBody>
          <a:bodyPr/>
          <a:lstStyle/>
          <a:p>
            <a:pPr eaLnBrk="1" hangingPunct="1">
              <a:defRPr/>
            </a:pPr>
            <a:r>
              <a:rPr lang="en-US"/>
              <a:t>References and Assignment</a:t>
            </a:r>
          </a:p>
        </p:txBody>
      </p:sp>
      <p:sp>
        <p:nvSpPr>
          <p:cNvPr id="117763" name="Rectangle 3"/>
          <p:cNvSpPr>
            <a:spLocks noGrp="1" noChangeArrowheads="1"/>
          </p:cNvSpPr>
          <p:nvPr>
            <p:ph type="body" idx="1"/>
          </p:nvPr>
        </p:nvSpPr>
        <p:spPr/>
        <p:txBody>
          <a:bodyPr/>
          <a:lstStyle/>
          <a:p>
            <a:pPr eaLnBrk="1" hangingPunct="1">
              <a:defRPr/>
            </a:pPr>
            <a:r>
              <a:rPr lang="en-US"/>
              <a:t>Useful text:</a:t>
            </a:r>
          </a:p>
          <a:p>
            <a:pPr lvl="1" eaLnBrk="1" hangingPunct="1">
              <a:defRPr/>
            </a:pPr>
            <a:r>
              <a:rPr lang="en-US"/>
              <a:t>Introduction to Heat Transfer: Incropera &amp; DeWitt</a:t>
            </a:r>
          </a:p>
          <a:p>
            <a:pPr eaLnBrk="1" hangingPunct="1">
              <a:defRPr/>
            </a:pPr>
            <a:r>
              <a:rPr lang="en-US"/>
              <a:t>Reading in text: </a:t>
            </a:r>
          </a:p>
          <a:p>
            <a:pPr lvl="1" eaLnBrk="1" hangingPunct="1">
              <a:defRPr/>
            </a:pPr>
            <a:r>
              <a:rPr lang="en-US"/>
              <a:t>Chapter 8 (7 in 3rd ed.) reading assignment: check web page for details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20483"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20484" name="Slide Number Placeholder 5"/>
          <p:cNvSpPr>
            <a:spLocks noGrp="1"/>
          </p:cNvSpPr>
          <p:nvPr>
            <p:ph type="sldNum" sz="quarter" idx="12"/>
          </p:nvPr>
        </p:nvSpPr>
        <p:spPr>
          <a:noFill/>
        </p:spPr>
        <p:txBody>
          <a:bodyPr/>
          <a:lstStyle/>
          <a:p>
            <a:fld id="{5CAF351B-69B1-B044-9973-300EC1B7C9B8}" type="slidenum">
              <a:rPr lang="en-US" smtClean="0">
                <a:latin typeface="Arial" pitchFamily="-104" charset="0"/>
                <a:ea typeface="ＭＳ Ｐゴシック" pitchFamily="-104" charset="-128"/>
                <a:cs typeface="ＭＳ Ｐゴシック" pitchFamily="-104" charset="-128"/>
              </a:rPr>
              <a:pPr/>
              <a:t>3</a:t>
            </a:fld>
            <a:endParaRPr lang="en-US" smtClean="0">
              <a:latin typeface="Arial" pitchFamily="-104" charset="0"/>
              <a:ea typeface="ＭＳ Ｐゴシック" pitchFamily="-104" charset="-128"/>
              <a:cs typeface="ＭＳ Ｐゴシック" pitchFamily="-104" charset="-128"/>
            </a:endParaRPr>
          </a:p>
        </p:txBody>
      </p:sp>
      <p:sp>
        <p:nvSpPr>
          <p:cNvPr id="72706" name="Rectangle 2"/>
          <p:cNvSpPr>
            <a:spLocks noGrp="1" noChangeArrowheads="1"/>
          </p:cNvSpPr>
          <p:nvPr>
            <p:ph type="title"/>
          </p:nvPr>
        </p:nvSpPr>
        <p:spPr/>
        <p:txBody>
          <a:bodyPr/>
          <a:lstStyle/>
          <a:p>
            <a:pPr eaLnBrk="1" hangingPunct="1">
              <a:defRPr/>
            </a:pPr>
            <a:r>
              <a:rPr lang="en-US"/>
              <a:t>Chief Thermal Properties</a:t>
            </a:r>
          </a:p>
        </p:txBody>
      </p:sp>
      <p:sp>
        <p:nvSpPr>
          <p:cNvPr id="72707" name="Rectangle 3"/>
          <p:cNvSpPr>
            <a:spLocks noGrp="1" noChangeArrowheads="1"/>
          </p:cNvSpPr>
          <p:nvPr>
            <p:ph type="body" idx="1"/>
          </p:nvPr>
        </p:nvSpPr>
        <p:spPr/>
        <p:txBody>
          <a:bodyPr>
            <a:normAutofit fontScale="92500" lnSpcReduction="20000"/>
          </a:bodyPr>
          <a:lstStyle/>
          <a:p>
            <a:pPr eaLnBrk="1" hangingPunct="1">
              <a:defRPr/>
            </a:pPr>
            <a:r>
              <a:rPr lang="en-US"/>
              <a:t>Thermal Conductivity</a:t>
            </a:r>
          </a:p>
          <a:p>
            <a:pPr lvl="1" eaLnBrk="1" hangingPunct="1">
              <a:defRPr/>
            </a:pPr>
            <a:r>
              <a:rPr lang="en-US" i="1">
                <a:sym typeface="Symbol" charset="2"/>
              </a:rPr>
              <a:t></a:t>
            </a:r>
            <a:r>
              <a:rPr lang="en-US"/>
              <a:t> measured in W/m/K</a:t>
            </a:r>
          </a:p>
          <a:p>
            <a:pPr lvl="1" eaLnBrk="1" hangingPunct="1">
              <a:defRPr/>
            </a:pPr>
            <a:r>
              <a:rPr lang="en-US"/>
              <a:t>heat flow (in W) is</a:t>
            </a:r>
          </a:p>
          <a:p>
            <a:pPr lvl="1" eaLnBrk="1" hangingPunct="1">
              <a:buFontTx/>
              <a:buNone/>
              <a:defRPr/>
            </a:pPr>
            <a:r>
              <a:rPr lang="en-US"/>
              <a:t>			</a:t>
            </a:r>
            <a:r>
              <a:rPr lang="en-US" i="1"/>
              <a:t>P = </a:t>
            </a:r>
            <a:r>
              <a:rPr lang="en-US" i="1">
                <a:sym typeface="Symbol" charset="2"/>
              </a:rPr>
              <a:t>·T·A/t</a:t>
            </a:r>
            <a:endParaRPr lang="en-US"/>
          </a:p>
          <a:p>
            <a:pPr lvl="1" eaLnBrk="1" hangingPunct="1">
              <a:defRPr/>
            </a:pPr>
            <a:r>
              <a:rPr lang="en-US"/>
              <a:t>note that heat flow increases with increasing </a:t>
            </a:r>
            <a:r>
              <a:rPr lang="en-US" i="1">
                <a:sym typeface="Symbol" charset="2"/>
              </a:rPr>
              <a:t>T</a:t>
            </a:r>
            <a:r>
              <a:rPr lang="en-US"/>
              <a:t>, increasing surface area, and decreasing thickness (very intuitive)</a:t>
            </a:r>
          </a:p>
          <a:p>
            <a:pPr eaLnBrk="1" hangingPunct="1">
              <a:defRPr/>
            </a:pPr>
            <a:r>
              <a:rPr lang="en-US"/>
              <a:t>Specific Heat Capacity</a:t>
            </a:r>
          </a:p>
          <a:p>
            <a:pPr lvl="1" eaLnBrk="1" hangingPunct="1">
              <a:defRPr/>
            </a:pPr>
            <a:r>
              <a:rPr lang="en-US"/>
              <a:t>c</a:t>
            </a:r>
            <a:r>
              <a:rPr lang="en-US" baseline="-25000"/>
              <a:t>p</a:t>
            </a:r>
            <a:r>
              <a:rPr lang="en-US"/>
              <a:t> measured in J/kg/K</a:t>
            </a:r>
          </a:p>
          <a:p>
            <a:pPr lvl="1" eaLnBrk="1" hangingPunct="1">
              <a:defRPr/>
            </a:pPr>
            <a:r>
              <a:rPr lang="en-US"/>
              <a:t>energy locked up in heat is:</a:t>
            </a:r>
          </a:p>
          <a:p>
            <a:pPr lvl="1" eaLnBrk="1" hangingPunct="1">
              <a:buFontTx/>
              <a:buNone/>
              <a:defRPr/>
            </a:pPr>
            <a:r>
              <a:rPr lang="en-US"/>
              <a:t>			</a:t>
            </a:r>
            <a:r>
              <a:rPr lang="en-US" i="1"/>
              <a:t>E = c</a:t>
            </a:r>
            <a:r>
              <a:rPr lang="en-US" i="1" baseline="-25000"/>
              <a:t>p</a:t>
            </a:r>
            <a:r>
              <a:rPr lang="en-US" i="1">
                <a:sym typeface="Symbol" charset="2"/>
              </a:rPr>
              <a:t>·T·m</a:t>
            </a:r>
            <a:endParaRPr lang="en-US"/>
          </a:p>
          <a:p>
            <a:pPr lvl="1" eaLnBrk="1" hangingPunct="1">
              <a:defRPr/>
            </a:pPr>
            <a:r>
              <a:rPr lang="en-US"/>
              <a:t>energy stored proportional to </a:t>
            </a:r>
            <a:r>
              <a:rPr lang="en-US" i="1">
                <a:sym typeface="Symbol" charset="2"/>
              </a:rPr>
              <a:t>T</a:t>
            </a:r>
            <a:r>
              <a:rPr lang="en-US"/>
              <a:t>, and mass (intuitive)</a:t>
            </a:r>
          </a:p>
          <a:p>
            <a:pPr eaLnBrk="1" hangingPunct="1">
              <a:defRPr/>
            </a:pPr>
            <a:r>
              <a:rPr lang="en-US"/>
              <a:t>Emisivity, </a:t>
            </a:r>
            <a:r>
              <a:rPr lang="en-US">
                <a:sym typeface="Symbol" charset="2"/>
              </a:rPr>
              <a:t></a:t>
            </a:r>
            <a:endParaRPr lang="en-US"/>
          </a:p>
          <a:p>
            <a:pPr lvl="1" eaLnBrk="1" hangingPunct="1">
              <a:defRPr/>
            </a:pPr>
            <a:r>
              <a:rPr lang="en-US"/>
              <a:t>power radiated is </a:t>
            </a:r>
            <a:r>
              <a:rPr lang="en-US" i="1"/>
              <a:t>P = </a:t>
            </a:r>
            <a:r>
              <a:rPr lang="en-US" i="1">
                <a:sym typeface="Symbol" charset="2"/>
              </a:rPr>
              <a:t>AT</a:t>
            </a:r>
            <a:r>
              <a:rPr lang="en-US" baseline="30000">
                <a:sym typeface="Symbol" charset="2"/>
              </a:rPr>
              <a:t>4</a:t>
            </a:r>
            <a:endParaRPr lang="en-US">
              <a:sym typeface="Symbol" charset="2"/>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77827"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77828" name="Slide Number Placeholder 5"/>
          <p:cNvSpPr>
            <a:spLocks noGrp="1"/>
          </p:cNvSpPr>
          <p:nvPr>
            <p:ph type="sldNum" sz="quarter" idx="12"/>
          </p:nvPr>
        </p:nvSpPr>
        <p:spPr>
          <a:noFill/>
        </p:spPr>
        <p:txBody>
          <a:bodyPr/>
          <a:lstStyle/>
          <a:p>
            <a:fld id="{7939E4AA-D4DD-D549-A197-8C1B9B0C3E4D}" type="slidenum">
              <a:rPr lang="en-US" smtClean="0">
                <a:latin typeface="Arial" pitchFamily="-104" charset="0"/>
                <a:ea typeface="ＭＳ Ｐゴシック" pitchFamily="-104" charset="-128"/>
                <a:cs typeface="ＭＳ Ｐゴシック" pitchFamily="-104" charset="-128"/>
              </a:rPr>
              <a:pPr/>
              <a:t>30</a:t>
            </a:fld>
            <a:endParaRPr lang="en-US" smtClean="0">
              <a:latin typeface="Arial" pitchFamily="-104" charset="0"/>
              <a:ea typeface="ＭＳ Ｐゴシック" pitchFamily="-104" charset="-128"/>
              <a:cs typeface="ＭＳ Ｐゴシック" pitchFamily="-104" charset="-128"/>
            </a:endParaRPr>
          </a:p>
        </p:txBody>
      </p:sp>
      <p:sp>
        <p:nvSpPr>
          <p:cNvPr id="167938" name="Rectangle 2"/>
          <p:cNvSpPr>
            <a:spLocks noGrp="1" noChangeArrowheads="1"/>
          </p:cNvSpPr>
          <p:nvPr>
            <p:ph type="title"/>
          </p:nvPr>
        </p:nvSpPr>
        <p:spPr/>
        <p:txBody>
          <a:bodyPr/>
          <a:lstStyle/>
          <a:p>
            <a:pPr eaLnBrk="1" hangingPunct="1">
              <a:defRPr/>
            </a:pPr>
            <a:r>
              <a:rPr lang="en-US"/>
              <a:t>Thermal Building Design</a:t>
            </a:r>
          </a:p>
        </p:txBody>
      </p:sp>
      <p:sp>
        <p:nvSpPr>
          <p:cNvPr id="167939" name="Rectangle 3"/>
          <p:cNvSpPr>
            <a:spLocks noGrp="1" noChangeArrowheads="1"/>
          </p:cNvSpPr>
          <p:nvPr>
            <p:ph type="body" idx="1"/>
          </p:nvPr>
        </p:nvSpPr>
        <p:spPr/>
        <p:txBody>
          <a:bodyPr/>
          <a:lstStyle/>
          <a:p>
            <a:pPr eaLnBrk="1" hangingPunct="1">
              <a:lnSpc>
                <a:spcPct val="90000"/>
              </a:lnSpc>
              <a:defRPr/>
            </a:pPr>
            <a:r>
              <a:rPr lang="en-US" sz="2000" dirty="0"/>
              <a:t>You can get </a:t>
            </a:r>
            <a:r>
              <a:rPr lang="en-US" sz="2000" i="1" dirty="0"/>
              <a:t>R</a:t>
            </a:r>
            <a:r>
              <a:rPr lang="en-US" sz="2000" dirty="0"/>
              <a:t>-values for common construction materials online</a:t>
            </a:r>
          </a:p>
          <a:p>
            <a:pPr lvl="1" eaLnBrk="1" hangingPunct="1">
              <a:lnSpc>
                <a:spcPct val="90000"/>
              </a:lnSpc>
              <a:defRPr/>
            </a:pPr>
            <a:r>
              <a:rPr lang="en-US" sz="1800" dirty="0"/>
              <a:t>see </a:t>
            </a:r>
            <a:r>
              <a:rPr lang="en-US" sz="1800" dirty="0" err="1"/>
              <a:t>http://www.coloradoenergy.org/procorner/stuff/r-values.htm</a:t>
            </a:r>
            <a:endParaRPr lang="en-US" sz="1800" dirty="0"/>
          </a:p>
          <a:p>
            <a:pPr eaLnBrk="1" hangingPunct="1">
              <a:lnSpc>
                <a:spcPct val="90000"/>
              </a:lnSpc>
              <a:defRPr/>
            </a:pPr>
            <a:r>
              <a:rPr lang="en-US" sz="2000" dirty="0"/>
              <a:t>Recall that </a:t>
            </a:r>
            <a:r>
              <a:rPr lang="en-US" sz="2000" i="1" dirty="0"/>
              <a:t>R</a:t>
            </a:r>
            <a:r>
              <a:rPr lang="en-US" sz="2000" dirty="0"/>
              <a:t> = 5.67</a:t>
            </a:r>
            <a:r>
              <a:rPr lang="en-US" sz="2000" dirty="0">
                <a:sym typeface="Symbol" charset="2"/>
              </a:rPr>
              <a:t></a:t>
            </a:r>
            <a:r>
              <a:rPr lang="en-US" sz="2000" i="1" dirty="0"/>
              <a:t>t</a:t>
            </a:r>
            <a:r>
              <a:rPr lang="en-US" sz="2000" dirty="0"/>
              <a:t>/</a:t>
            </a:r>
            <a:r>
              <a:rPr lang="en-US" sz="2000" i="1" dirty="0">
                <a:sym typeface="Symbol" charset="2"/>
              </a:rPr>
              <a:t></a:t>
            </a:r>
          </a:p>
          <a:p>
            <a:pPr lvl="1" eaLnBrk="1" hangingPunct="1">
              <a:lnSpc>
                <a:spcPct val="90000"/>
              </a:lnSpc>
              <a:defRPr/>
            </a:pPr>
            <a:r>
              <a:rPr lang="en-US" sz="1800" dirty="0"/>
              <a:t>so power, </a:t>
            </a:r>
            <a:r>
              <a:rPr lang="en-US" sz="1800" i="1" dirty="0"/>
              <a:t>P</a:t>
            </a:r>
            <a:r>
              <a:rPr lang="en-US" sz="1800" dirty="0"/>
              <a:t> = 5.67</a:t>
            </a:r>
            <a:r>
              <a:rPr lang="en-US" sz="1800" i="1" dirty="0"/>
              <a:t>A</a:t>
            </a:r>
            <a:r>
              <a:rPr lang="en-US" sz="1800" i="1" dirty="0">
                <a:sym typeface="Symbol" charset="2"/>
              </a:rPr>
              <a:t>T/R</a:t>
            </a:r>
            <a:endParaRPr lang="en-US" sz="1800" dirty="0"/>
          </a:p>
          <a:p>
            <a:pPr eaLnBrk="1" hangingPunct="1">
              <a:lnSpc>
                <a:spcPct val="90000"/>
              </a:lnSpc>
              <a:defRPr/>
            </a:pPr>
            <a:r>
              <a:rPr lang="en-US" sz="2000" dirty="0"/>
              <a:t>Composite structures (like a wall) get a net </a:t>
            </a:r>
            <a:r>
              <a:rPr lang="en-US" sz="2000" i="1" dirty="0"/>
              <a:t>R</a:t>
            </a:r>
            <a:r>
              <a:rPr lang="en-US" sz="2000" dirty="0"/>
              <a:t>-value</a:t>
            </a:r>
          </a:p>
          <a:p>
            <a:pPr lvl="1" eaLnBrk="1" hangingPunct="1">
              <a:lnSpc>
                <a:spcPct val="90000"/>
              </a:lnSpc>
              <a:defRPr/>
            </a:pPr>
            <a:r>
              <a:rPr lang="en-US" sz="1800" dirty="0"/>
              <a:t>some parts have insulation, some parts just studs</a:t>
            </a:r>
          </a:p>
          <a:p>
            <a:pPr lvl="1" eaLnBrk="1" hangingPunct="1">
              <a:lnSpc>
                <a:spcPct val="90000"/>
              </a:lnSpc>
              <a:defRPr/>
            </a:pPr>
            <a:r>
              <a:rPr lang="en-US" sz="1800" dirty="0"/>
              <a:t>if we have two areas, </a:t>
            </a:r>
            <a:r>
              <a:rPr lang="en-US" sz="1800" i="1" dirty="0"/>
              <a:t>A</a:t>
            </a:r>
            <a:r>
              <a:rPr lang="en-US" sz="1800" baseline="-25000" dirty="0"/>
              <a:t>1</a:t>
            </a:r>
            <a:r>
              <a:rPr lang="en-US" sz="1800" dirty="0"/>
              <a:t> with </a:t>
            </a:r>
            <a:r>
              <a:rPr lang="en-US" sz="1800" i="1" dirty="0"/>
              <a:t>R</a:t>
            </a:r>
            <a:r>
              <a:rPr lang="en-US" sz="1800" baseline="-25000" dirty="0"/>
              <a:t>1</a:t>
            </a:r>
            <a:r>
              <a:rPr lang="en-US" sz="1800" dirty="0"/>
              <a:t> and </a:t>
            </a:r>
            <a:r>
              <a:rPr lang="en-US" sz="1800" i="1" dirty="0"/>
              <a:t>A</a:t>
            </a:r>
            <a:r>
              <a:rPr lang="en-US" sz="1800" baseline="-25000" dirty="0"/>
              <a:t>2</a:t>
            </a:r>
            <a:r>
              <a:rPr lang="en-US" sz="1800" dirty="0"/>
              <a:t> with </a:t>
            </a:r>
            <a:r>
              <a:rPr lang="en-US" sz="1800" i="1" dirty="0"/>
              <a:t>R</a:t>
            </a:r>
            <a:r>
              <a:rPr lang="en-US" sz="1800" baseline="-25000" dirty="0"/>
              <a:t>2</a:t>
            </a:r>
            <a:r>
              <a:rPr lang="en-US" sz="1800" dirty="0"/>
              <a:t>, total power is</a:t>
            </a:r>
          </a:p>
          <a:p>
            <a:pPr lvl="1" eaLnBrk="1" hangingPunct="1">
              <a:lnSpc>
                <a:spcPct val="90000"/>
              </a:lnSpc>
              <a:buFontTx/>
              <a:buNone/>
              <a:defRPr/>
            </a:pPr>
            <a:r>
              <a:rPr lang="en-US" sz="1800" dirty="0"/>
              <a:t>			</a:t>
            </a:r>
            <a:r>
              <a:rPr lang="en-US" sz="1800" i="1" dirty="0"/>
              <a:t>P</a:t>
            </a:r>
            <a:r>
              <a:rPr lang="en-US" sz="1800" dirty="0"/>
              <a:t> = 5.67</a:t>
            </a:r>
            <a:r>
              <a:rPr lang="en-US" sz="1800" i="1" dirty="0"/>
              <a:t>A</a:t>
            </a:r>
            <a:r>
              <a:rPr lang="en-US" sz="1800" i="1" baseline="-25000" dirty="0"/>
              <a:t>1</a:t>
            </a:r>
            <a:r>
              <a:rPr lang="en-US" sz="1800" i="1" dirty="0">
                <a:sym typeface="Symbol" charset="2"/>
              </a:rPr>
              <a:t>T/R</a:t>
            </a:r>
            <a:r>
              <a:rPr lang="en-US" sz="1800" i="1" baseline="-25000" dirty="0">
                <a:sym typeface="Symbol" charset="2"/>
              </a:rPr>
              <a:t>1</a:t>
            </a:r>
            <a:r>
              <a:rPr lang="en-US" sz="1800" i="1" dirty="0">
                <a:sym typeface="Symbol" charset="2"/>
              </a:rPr>
              <a:t> + </a:t>
            </a:r>
            <a:r>
              <a:rPr lang="en-US" sz="1800" dirty="0"/>
              <a:t>5.67</a:t>
            </a:r>
            <a:r>
              <a:rPr lang="en-US" sz="1800" i="1" dirty="0"/>
              <a:t>A</a:t>
            </a:r>
            <a:r>
              <a:rPr lang="en-US" sz="1800" i="1" baseline="-25000" dirty="0"/>
              <a:t>2</a:t>
            </a:r>
            <a:r>
              <a:rPr lang="en-US" sz="1800" i="1" dirty="0">
                <a:sym typeface="Symbol" charset="2"/>
              </a:rPr>
              <a:t>T/R</a:t>
            </a:r>
            <a:r>
              <a:rPr lang="en-US" sz="1800" i="1" baseline="-25000" dirty="0">
                <a:sym typeface="Symbol" charset="2"/>
              </a:rPr>
              <a:t>2</a:t>
            </a:r>
            <a:endParaRPr lang="en-US" sz="1800" dirty="0"/>
          </a:p>
          <a:p>
            <a:pPr lvl="1" eaLnBrk="1" hangingPunct="1">
              <a:lnSpc>
                <a:spcPct val="90000"/>
              </a:lnSpc>
              <a:defRPr/>
            </a:pPr>
            <a:r>
              <a:rPr lang="en-US" sz="1800" dirty="0"/>
              <a:t>so we can define net </a:t>
            </a:r>
            <a:r>
              <a:rPr lang="en-US" sz="1800" i="1" dirty="0"/>
              <a:t>R</a:t>
            </a:r>
            <a:r>
              <a:rPr lang="en-US" sz="1800" dirty="0"/>
              <a:t> so that it applies to </a:t>
            </a:r>
            <a:r>
              <a:rPr lang="en-US" sz="1800" i="1" dirty="0" err="1"/>
              <a:t>A</a:t>
            </a:r>
            <a:r>
              <a:rPr lang="en-US" sz="1800" baseline="-25000" dirty="0" err="1"/>
              <a:t>tot</a:t>
            </a:r>
            <a:r>
              <a:rPr lang="en-US" sz="1800" dirty="0"/>
              <a:t> = </a:t>
            </a:r>
            <a:r>
              <a:rPr lang="en-US" sz="1800" i="1" dirty="0"/>
              <a:t>A</a:t>
            </a:r>
            <a:r>
              <a:rPr lang="en-US" sz="1800" baseline="-25000" dirty="0"/>
              <a:t>1</a:t>
            </a:r>
            <a:r>
              <a:rPr lang="en-US" sz="1800" dirty="0"/>
              <a:t> + </a:t>
            </a:r>
            <a:r>
              <a:rPr lang="en-US" sz="1800" i="1" dirty="0"/>
              <a:t>A</a:t>
            </a:r>
            <a:r>
              <a:rPr lang="en-US" sz="1800" baseline="-25000" dirty="0"/>
              <a:t>2</a:t>
            </a:r>
            <a:endParaRPr lang="en-US" sz="1800" dirty="0"/>
          </a:p>
          <a:p>
            <a:pPr lvl="1" eaLnBrk="1" hangingPunct="1">
              <a:lnSpc>
                <a:spcPct val="90000"/>
              </a:lnSpc>
              <a:defRPr/>
            </a:pPr>
            <a:r>
              <a:rPr lang="en-US" sz="1800" dirty="0"/>
              <a:t>1/</a:t>
            </a:r>
            <a:r>
              <a:rPr lang="en-US" sz="1800" i="1" dirty="0"/>
              <a:t>R</a:t>
            </a:r>
            <a:r>
              <a:rPr lang="en-US" sz="1800" baseline="-25000" dirty="0"/>
              <a:t>tot</a:t>
            </a:r>
            <a:r>
              <a:rPr lang="en-US" sz="1800" dirty="0"/>
              <a:t> = (</a:t>
            </a:r>
            <a:r>
              <a:rPr lang="en-US" sz="1800" i="1" dirty="0"/>
              <a:t>A</a:t>
            </a:r>
            <a:r>
              <a:rPr lang="en-US" sz="1800" baseline="-25000" dirty="0"/>
              <a:t>1</a:t>
            </a:r>
            <a:r>
              <a:rPr lang="en-US" sz="1800" dirty="0"/>
              <a:t>/</a:t>
            </a:r>
            <a:r>
              <a:rPr lang="en-US" sz="1800" i="1" dirty="0"/>
              <a:t>A</a:t>
            </a:r>
            <a:r>
              <a:rPr lang="en-US" sz="1800" baseline="-25000" dirty="0"/>
              <a:t>tot</a:t>
            </a:r>
            <a:r>
              <a:rPr lang="en-US" sz="1800" dirty="0"/>
              <a:t>)/</a:t>
            </a:r>
            <a:r>
              <a:rPr lang="en-US" sz="1800" i="1" dirty="0"/>
              <a:t>R</a:t>
            </a:r>
            <a:r>
              <a:rPr lang="en-US" sz="1800" baseline="-25000" dirty="0"/>
              <a:t>1</a:t>
            </a:r>
            <a:r>
              <a:rPr lang="en-US" sz="1800" dirty="0"/>
              <a:t> + (</a:t>
            </a:r>
            <a:r>
              <a:rPr lang="en-US" sz="1800" i="1" dirty="0"/>
              <a:t>A</a:t>
            </a:r>
            <a:r>
              <a:rPr lang="en-US" sz="1800" baseline="-25000" dirty="0"/>
              <a:t>2</a:t>
            </a:r>
            <a:r>
              <a:rPr lang="en-US" sz="1800" dirty="0"/>
              <a:t>/</a:t>
            </a:r>
            <a:r>
              <a:rPr lang="en-US" sz="1800" i="1" dirty="0"/>
              <a:t>A</a:t>
            </a:r>
            <a:r>
              <a:rPr lang="en-US" sz="1800" baseline="-25000" dirty="0"/>
              <a:t>tot</a:t>
            </a:r>
            <a:r>
              <a:rPr lang="en-US" sz="1800" dirty="0"/>
              <a:t>)/</a:t>
            </a:r>
            <a:r>
              <a:rPr lang="en-US" sz="1800" i="1" dirty="0"/>
              <a:t>R</a:t>
            </a:r>
            <a:r>
              <a:rPr lang="en-US" sz="1800" baseline="-25000" dirty="0"/>
              <a:t>2</a:t>
            </a:r>
            <a:endParaRPr lang="en-US" sz="1800" dirty="0"/>
          </a:p>
          <a:p>
            <a:pPr lvl="1" eaLnBrk="1" hangingPunct="1">
              <a:lnSpc>
                <a:spcPct val="90000"/>
              </a:lnSpc>
              <a:defRPr/>
            </a:pPr>
            <a:r>
              <a:rPr lang="en-US" sz="1800" dirty="0"/>
              <a:t>in example on web site, studs take up 15%, rest of wall 85%</a:t>
            </a:r>
          </a:p>
          <a:p>
            <a:pPr lvl="1" eaLnBrk="1" hangingPunct="1">
              <a:lnSpc>
                <a:spcPct val="90000"/>
              </a:lnSpc>
              <a:defRPr/>
            </a:pPr>
            <a:r>
              <a:rPr lang="en-US" sz="1800" i="1" dirty="0"/>
              <a:t>P</a:t>
            </a:r>
            <a:r>
              <a:rPr lang="en-US" sz="1800" dirty="0"/>
              <a:t> = 5.67</a:t>
            </a:r>
            <a:r>
              <a:rPr lang="en-US" sz="1800" i="1" dirty="0"/>
              <a:t>A</a:t>
            </a:r>
            <a:r>
              <a:rPr lang="en-US" sz="1800" baseline="-25000" dirty="0"/>
              <a:t>tot</a:t>
            </a:r>
            <a:r>
              <a:rPr lang="en-US" sz="1800" i="1" dirty="0">
                <a:sym typeface="Symbol" charset="2"/>
              </a:rPr>
              <a:t>T/R</a:t>
            </a:r>
            <a:r>
              <a:rPr lang="en-US" sz="1800" baseline="-25000" dirty="0">
                <a:sym typeface="Symbol" charset="2"/>
              </a:rPr>
              <a:t>tot</a:t>
            </a:r>
            <a:endParaRPr lang="en-US" sz="1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78851"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78852" name="Slide Number Placeholder 5"/>
          <p:cNvSpPr>
            <a:spLocks noGrp="1"/>
          </p:cNvSpPr>
          <p:nvPr>
            <p:ph type="sldNum" sz="quarter" idx="12"/>
          </p:nvPr>
        </p:nvSpPr>
        <p:spPr>
          <a:noFill/>
        </p:spPr>
        <p:txBody>
          <a:bodyPr/>
          <a:lstStyle/>
          <a:p>
            <a:fld id="{2529DC28-CD91-D24A-B92D-931CA8BDC2F8}" type="slidenum">
              <a:rPr lang="en-US" smtClean="0">
                <a:latin typeface="Arial" pitchFamily="-104" charset="0"/>
                <a:ea typeface="ＭＳ Ｐゴシック" pitchFamily="-104" charset="-128"/>
                <a:cs typeface="ＭＳ Ｐゴシック" pitchFamily="-104" charset="-128"/>
              </a:rPr>
              <a:pPr/>
              <a:t>31</a:t>
            </a:fld>
            <a:endParaRPr lang="en-US" smtClean="0">
              <a:latin typeface="Arial" pitchFamily="-104" charset="0"/>
              <a:ea typeface="ＭＳ Ｐゴシック" pitchFamily="-104" charset="-128"/>
              <a:cs typeface="ＭＳ Ｐゴシック" pitchFamily="-104" charset="-128"/>
            </a:endParaRPr>
          </a:p>
        </p:txBody>
      </p:sp>
      <p:sp>
        <p:nvSpPr>
          <p:cNvPr id="168962" name="Rectangle 2"/>
          <p:cNvSpPr>
            <a:spLocks noGrp="1" noChangeArrowheads="1"/>
          </p:cNvSpPr>
          <p:nvPr>
            <p:ph type="title"/>
          </p:nvPr>
        </p:nvSpPr>
        <p:spPr/>
        <p:txBody>
          <a:bodyPr/>
          <a:lstStyle/>
          <a:p>
            <a:pPr eaLnBrk="1" hangingPunct="1">
              <a:defRPr/>
            </a:pPr>
            <a:r>
              <a:rPr lang="en-US"/>
              <a:t>Handling External Flow as R-value</a:t>
            </a:r>
          </a:p>
        </p:txBody>
      </p:sp>
      <p:sp>
        <p:nvSpPr>
          <p:cNvPr id="168963" name="Rectangle 3"/>
          <p:cNvSpPr>
            <a:spLocks noGrp="1" noChangeArrowheads="1"/>
          </p:cNvSpPr>
          <p:nvPr>
            <p:ph type="body" idx="1"/>
          </p:nvPr>
        </p:nvSpPr>
        <p:spPr/>
        <p:txBody>
          <a:bodyPr>
            <a:normAutofit fontScale="92500" lnSpcReduction="10000"/>
          </a:bodyPr>
          <a:lstStyle/>
          <a:p>
            <a:pPr eaLnBrk="1" hangingPunct="1">
              <a:defRPr/>
            </a:pPr>
            <a:r>
              <a:rPr lang="en-US"/>
              <a:t>On the materials site, they assign </a:t>
            </a:r>
            <a:r>
              <a:rPr lang="en-US" i="1"/>
              <a:t>R</a:t>
            </a:r>
            <a:r>
              <a:rPr lang="en-US"/>
              <a:t>-values to the air “layer” up against the walls</a:t>
            </a:r>
          </a:p>
          <a:p>
            <a:pPr lvl="1" eaLnBrk="1" hangingPunct="1">
              <a:defRPr/>
            </a:pPr>
            <a:r>
              <a:rPr lang="en-US"/>
              <a:t>outside skin </a:t>
            </a:r>
            <a:r>
              <a:rPr lang="en-US" i="1"/>
              <a:t>R</a:t>
            </a:r>
            <a:r>
              <a:rPr lang="en-US"/>
              <a:t> = 0.17</a:t>
            </a:r>
          </a:p>
          <a:p>
            <a:pPr lvl="1" eaLnBrk="1" hangingPunct="1">
              <a:defRPr/>
            </a:pPr>
            <a:r>
              <a:rPr lang="en-US"/>
              <a:t>inside skin </a:t>
            </a:r>
            <a:r>
              <a:rPr lang="en-US" i="1"/>
              <a:t>R</a:t>
            </a:r>
            <a:r>
              <a:rPr lang="en-US"/>
              <a:t> = 0.68</a:t>
            </a:r>
          </a:p>
          <a:p>
            <a:pPr eaLnBrk="1" hangingPunct="1">
              <a:defRPr/>
            </a:pPr>
            <a:r>
              <a:rPr lang="en-US"/>
              <a:t>This accounts for both convection </a:t>
            </a:r>
            <a:r>
              <a:rPr lang="en-US" i="1"/>
              <a:t>and</a:t>
            </a:r>
            <a:r>
              <a:rPr lang="en-US"/>
              <a:t> radiation.  How?</a:t>
            </a:r>
            <a:endParaRPr lang="en-US" sz="2000"/>
          </a:p>
          <a:p>
            <a:pPr lvl="1" eaLnBrk="1" hangingPunct="1">
              <a:defRPr/>
            </a:pPr>
            <a:r>
              <a:rPr lang="en-US"/>
              <a:t>recall that power through the walls has to equal the power convected and radiated</a:t>
            </a:r>
          </a:p>
          <a:p>
            <a:pPr lvl="1" eaLnBrk="1" hangingPunct="1">
              <a:buFontTx/>
              <a:buNone/>
              <a:defRPr/>
            </a:pPr>
            <a:r>
              <a:rPr lang="en-US"/>
              <a:t>	</a:t>
            </a:r>
            <a:r>
              <a:rPr lang="en-US" sz="1800" i="1"/>
              <a:t>P</a:t>
            </a:r>
            <a:r>
              <a:rPr lang="en-US" sz="1800"/>
              <a:t> = 5.67</a:t>
            </a:r>
            <a:r>
              <a:rPr lang="en-US" sz="1800" i="1"/>
              <a:t>A</a:t>
            </a:r>
            <a:r>
              <a:rPr lang="en-US" sz="1800">
                <a:sym typeface="Symbol" charset="2"/>
              </a:rPr>
              <a:t>(</a:t>
            </a:r>
            <a:r>
              <a:rPr lang="en-US" sz="1800" i="1">
                <a:sym typeface="Symbol" charset="2"/>
              </a:rPr>
              <a:t>T</a:t>
            </a:r>
            <a:r>
              <a:rPr lang="en-US" sz="1800" baseline="-25000">
                <a:sym typeface="Symbol" charset="2"/>
              </a:rPr>
              <a:t>in</a:t>
            </a:r>
            <a:r>
              <a:rPr lang="en-US" sz="1800" i="1">
                <a:sym typeface="Symbol" charset="2"/>
              </a:rPr>
              <a:t>T</a:t>
            </a:r>
            <a:r>
              <a:rPr lang="en-US" sz="1800" baseline="-25000">
                <a:sym typeface="Symbol" charset="2"/>
              </a:rPr>
              <a:t>skin</a:t>
            </a:r>
            <a:r>
              <a:rPr lang="en-US" sz="1800">
                <a:sym typeface="Symbol" charset="2"/>
              </a:rPr>
              <a:t>)</a:t>
            </a:r>
            <a:r>
              <a:rPr lang="en-US" sz="1800" i="1">
                <a:sym typeface="Symbol" charset="2"/>
              </a:rPr>
              <a:t>/R</a:t>
            </a:r>
            <a:r>
              <a:rPr lang="en-US" sz="1800">
                <a:sym typeface="Symbol" charset="2"/>
              </a:rPr>
              <a:t> = </a:t>
            </a:r>
            <a:r>
              <a:rPr lang="en-US" sz="1800" i="1">
                <a:sym typeface="Symbol" charset="2"/>
              </a:rPr>
              <a:t>h</a:t>
            </a:r>
            <a:r>
              <a:rPr lang="en-US" sz="1800" baseline="-25000">
                <a:sym typeface="Symbol" charset="2"/>
              </a:rPr>
              <a:t>conv</a:t>
            </a:r>
            <a:r>
              <a:rPr lang="en-US" sz="1800" i="1">
                <a:sym typeface="Symbol" charset="2"/>
              </a:rPr>
              <a:t>A</a:t>
            </a:r>
            <a:r>
              <a:rPr lang="en-US" sz="1800">
                <a:sym typeface="Symbol" charset="2"/>
              </a:rPr>
              <a:t>(</a:t>
            </a:r>
            <a:r>
              <a:rPr lang="en-US" sz="1800" i="1">
                <a:sym typeface="Symbol" charset="2"/>
              </a:rPr>
              <a:t>T</a:t>
            </a:r>
            <a:r>
              <a:rPr lang="en-US" sz="1800" baseline="-25000">
                <a:sym typeface="Symbol" charset="2"/>
              </a:rPr>
              <a:t>skin</a:t>
            </a:r>
            <a:r>
              <a:rPr lang="en-US" sz="1800">
                <a:sym typeface="Symbol" charset="2"/>
              </a:rPr>
              <a:t></a:t>
            </a:r>
            <a:r>
              <a:rPr lang="en-US" sz="1800" i="1">
                <a:sym typeface="Symbol" charset="2"/>
              </a:rPr>
              <a:t>T</a:t>
            </a:r>
            <a:r>
              <a:rPr lang="en-US" sz="1800" baseline="-25000">
                <a:sym typeface="Symbol" charset="2"/>
              </a:rPr>
              <a:t>out</a:t>
            </a:r>
            <a:r>
              <a:rPr lang="en-US" sz="1800">
                <a:sym typeface="Symbol" charset="2"/>
              </a:rPr>
              <a:t>) + </a:t>
            </a:r>
            <a:r>
              <a:rPr lang="en-US" sz="1800" i="1">
                <a:sym typeface="Symbol" charset="2"/>
              </a:rPr>
              <a:t>h</a:t>
            </a:r>
            <a:r>
              <a:rPr lang="en-US" sz="1800" baseline="-25000">
                <a:sym typeface="Symbol" charset="2"/>
              </a:rPr>
              <a:t>rad</a:t>
            </a:r>
            <a:r>
              <a:rPr lang="en-US" sz="1800" i="1">
                <a:sym typeface="Symbol" charset="2"/>
              </a:rPr>
              <a:t>A</a:t>
            </a:r>
            <a:r>
              <a:rPr lang="en-US" sz="1800">
                <a:sym typeface="Symbol" charset="2"/>
              </a:rPr>
              <a:t>(</a:t>
            </a:r>
            <a:r>
              <a:rPr lang="en-US" sz="1800" i="1">
                <a:sym typeface="Symbol" charset="2"/>
              </a:rPr>
              <a:t>T</a:t>
            </a:r>
            <a:r>
              <a:rPr lang="en-US" sz="1800" baseline="-25000">
                <a:sym typeface="Symbol" charset="2"/>
              </a:rPr>
              <a:t>skin</a:t>
            </a:r>
            <a:r>
              <a:rPr lang="en-US" sz="1800">
                <a:sym typeface="Symbol" charset="2"/>
              </a:rPr>
              <a:t></a:t>
            </a:r>
            <a:r>
              <a:rPr lang="en-US" sz="1800" i="1">
                <a:sym typeface="Symbol" charset="2"/>
              </a:rPr>
              <a:t>T</a:t>
            </a:r>
            <a:r>
              <a:rPr lang="en-US" sz="1800" baseline="-25000">
                <a:sym typeface="Symbol" charset="2"/>
              </a:rPr>
              <a:t>out</a:t>
            </a:r>
            <a:r>
              <a:rPr lang="en-US" sz="1800">
                <a:sym typeface="Symbol" charset="2"/>
              </a:rPr>
              <a:t>)</a:t>
            </a:r>
          </a:p>
          <a:p>
            <a:pPr lvl="1" eaLnBrk="1" hangingPunct="1">
              <a:buFontTx/>
              <a:buNone/>
              <a:defRPr/>
            </a:pPr>
            <a:r>
              <a:rPr lang="en-US" sz="1800">
                <a:sym typeface="Symbol" charset="2"/>
              </a:rPr>
              <a:t>	</a:t>
            </a:r>
            <a:r>
              <a:rPr lang="en-US" sz="1800" i="1">
                <a:sym typeface="Symbol" charset="2"/>
              </a:rPr>
              <a:t>P</a:t>
            </a:r>
            <a:r>
              <a:rPr lang="en-US" sz="1800">
                <a:sym typeface="Symbol" charset="2"/>
              </a:rPr>
              <a:t> = 5.67A(</a:t>
            </a:r>
            <a:r>
              <a:rPr lang="en-US" sz="1800" i="1">
                <a:sym typeface="Symbol" charset="2"/>
              </a:rPr>
              <a:t>T</a:t>
            </a:r>
            <a:r>
              <a:rPr lang="en-US" sz="1800" baseline="-25000">
                <a:sym typeface="Symbol" charset="2"/>
              </a:rPr>
              <a:t>in</a:t>
            </a:r>
            <a:r>
              <a:rPr lang="en-US" sz="1800" i="1">
                <a:sym typeface="Symbol" charset="2"/>
              </a:rPr>
              <a:t>T</a:t>
            </a:r>
            <a:r>
              <a:rPr lang="en-US" sz="1800" baseline="-25000">
                <a:sym typeface="Symbol" charset="2"/>
              </a:rPr>
              <a:t>skin</a:t>
            </a:r>
            <a:r>
              <a:rPr lang="en-US" sz="1800">
                <a:sym typeface="Symbol" charset="2"/>
              </a:rPr>
              <a:t>)</a:t>
            </a:r>
            <a:r>
              <a:rPr lang="en-US" sz="1800" i="1">
                <a:sym typeface="Symbol" charset="2"/>
              </a:rPr>
              <a:t>/R</a:t>
            </a:r>
            <a:r>
              <a:rPr lang="en-US" sz="1800">
                <a:sym typeface="Symbol" charset="2"/>
              </a:rPr>
              <a:t> = </a:t>
            </a:r>
            <a:r>
              <a:rPr lang="en-US" sz="1800" i="1">
                <a:sym typeface="Symbol" charset="2"/>
              </a:rPr>
              <a:t>h</a:t>
            </a:r>
            <a:r>
              <a:rPr lang="en-US" sz="1800" baseline="-25000">
                <a:sym typeface="Symbol" charset="2"/>
              </a:rPr>
              <a:t>eff</a:t>
            </a:r>
            <a:r>
              <a:rPr lang="en-US" sz="1800" i="1">
                <a:sym typeface="Symbol" charset="2"/>
              </a:rPr>
              <a:t>A</a:t>
            </a:r>
            <a:r>
              <a:rPr lang="en-US" sz="1800">
                <a:sym typeface="Symbol" charset="2"/>
              </a:rPr>
              <a:t>(</a:t>
            </a:r>
            <a:r>
              <a:rPr lang="en-US" sz="1800" i="1">
                <a:sym typeface="Symbol" charset="2"/>
              </a:rPr>
              <a:t>T</a:t>
            </a:r>
            <a:r>
              <a:rPr lang="en-US" sz="1800" baseline="-25000">
                <a:sym typeface="Symbol" charset="2"/>
              </a:rPr>
              <a:t>skin</a:t>
            </a:r>
            <a:r>
              <a:rPr lang="en-US" sz="1800">
                <a:sym typeface="Symbol" charset="2"/>
              </a:rPr>
              <a:t></a:t>
            </a:r>
            <a:r>
              <a:rPr lang="en-US" sz="1800" i="1">
                <a:sym typeface="Symbol" charset="2"/>
              </a:rPr>
              <a:t>T</a:t>
            </a:r>
            <a:r>
              <a:rPr lang="en-US" sz="1800" baseline="-25000">
                <a:sym typeface="Symbol" charset="2"/>
              </a:rPr>
              <a:t>out</a:t>
            </a:r>
            <a:r>
              <a:rPr lang="en-US" sz="1800">
                <a:sym typeface="Symbol" charset="2"/>
              </a:rPr>
              <a:t>) </a:t>
            </a:r>
            <a:endParaRPr lang="en-US"/>
          </a:p>
          <a:p>
            <a:pPr lvl="1" eaLnBrk="1" hangingPunct="1">
              <a:defRPr/>
            </a:pPr>
            <a:r>
              <a:rPr lang="en-US"/>
              <a:t>where </a:t>
            </a:r>
            <a:r>
              <a:rPr lang="en-US" i="1"/>
              <a:t>h</a:t>
            </a:r>
            <a:r>
              <a:rPr lang="en-US" baseline="-25000"/>
              <a:t>rad</a:t>
            </a:r>
            <a:r>
              <a:rPr lang="en-US"/>
              <a:t> </a:t>
            </a:r>
            <a:r>
              <a:rPr lang="en-US">
                <a:sym typeface="Symbol" charset="2"/>
              </a:rPr>
              <a:t> 4</a:t>
            </a:r>
            <a:r>
              <a:rPr lang="en-US" i="1">
                <a:sym typeface="Symbol" charset="2"/>
              </a:rPr>
              <a:t>T</a:t>
            </a:r>
            <a:r>
              <a:rPr lang="en-US" baseline="30000">
                <a:sym typeface="Symbol" charset="2"/>
              </a:rPr>
              <a:t>3</a:t>
            </a:r>
            <a:r>
              <a:rPr lang="en-US">
                <a:sym typeface="Symbol" charset="2"/>
              </a:rPr>
              <a:t>, and </a:t>
            </a:r>
            <a:r>
              <a:rPr lang="en-US" i="1">
                <a:sym typeface="Symbol" charset="2"/>
              </a:rPr>
              <a:t>h</a:t>
            </a:r>
            <a:r>
              <a:rPr lang="en-US" baseline="-25000">
                <a:sym typeface="Symbol" charset="2"/>
              </a:rPr>
              <a:t>eff</a:t>
            </a:r>
            <a:r>
              <a:rPr lang="en-US">
                <a:sym typeface="Symbol" charset="2"/>
              </a:rPr>
              <a:t> = </a:t>
            </a:r>
            <a:r>
              <a:rPr lang="en-US" i="1">
                <a:sym typeface="Symbol" charset="2"/>
              </a:rPr>
              <a:t>h</a:t>
            </a:r>
            <a:r>
              <a:rPr lang="en-US" baseline="-25000">
                <a:sym typeface="Symbol" charset="2"/>
              </a:rPr>
              <a:t>conv</a:t>
            </a:r>
            <a:r>
              <a:rPr lang="en-US">
                <a:sym typeface="Symbol" charset="2"/>
              </a:rPr>
              <a:t> + </a:t>
            </a:r>
            <a:r>
              <a:rPr lang="en-US" i="1">
                <a:sym typeface="Symbol" charset="2"/>
              </a:rPr>
              <a:t>h</a:t>
            </a:r>
            <a:r>
              <a:rPr lang="en-US" baseline="-25000">
                <a:sym typeface="Symbol" charset="2"/>
              </a:rPr>
              <a:t>rad</a:t>
            </a:r>
            <a:endParaRPr lang="en-US"/>
          </a:p>
          <a:p>
            <a:pPr eaLnBrk="1" hangingPunct="1">
              <a:defRPr/>
            </a:pPr>
            <a:r>
              <a:rPr lang="en-US"/>
              <a:t>We can solve this for </a:t>
            </a:r>
            <a:r>
              <a:rPr lang="en-US" i="1"/>
              <a:t>T</a:t>
            </a:r>
            <a:r>
              <a:rPr lang="en-US" baseline="-25000"/>
              <a:t>skin</a:t>
            </a:r>
            <a:r>
              <a:rPr lang="en-US"/>
              <a:t>, to find</a:t>
            </a:r>
          </a:p>
          <a:p>
            <a:pPr lvl="1" eaLnBrk="1" hangingPunct="1">
              <a:buFontTx/>
              <a:buNone/>
              <a:defRPr/>
            </a:pPr>
            <a:r>
              <a:rPr lang="en-US" i="1"/>
              <a:t>T</a:t>
            </a:r>
            <a:r>
              <a:rPr lang="en-US" baseline="-25000"/>
              <a:t>skin</a:t>
            </a:r>
            <a:r>
              <a:rPr lang="en-US"/>
              <a:t> = (5.67</a:t>
            </a:r>
            <a:r>
              <a:rPr lang="en-US" i="1"/>
              <a:t>T</a:t>
            </a:r>
            <a:r>
              <a:rPr lang="en-US" baseline="-25000"/>
              <a:t>in</a:t>
            </a:r>
            <a:r>
              <a:rPr lang="en-US"/>
              <a:t>/</a:t>
            </a:r>
            <a:r>
              <a:rPr lang="en-US" i="1"/>
              <a:t>R</a:t>
            </a:r>
            <a:r>
              <a:rPr lang="en-US"/>
              <a:t> + </a:t>
            </a:r>
            <a:r>
              <a:rPr lang="en-US" i="1"/>
              <a:t>h</a:t>
            </a:r>
            <a:r>
              <a:rPr lang="en-US" baseline="-25000"/>
              <a:t>eff</a:t>
            </a:r>
            <a:r>
              <a:rPr lang="en-US" i="1"/>
              <a:t>T</a:t>
            </a:r>
            <a:r>
              <a:rPr lang="en-US" baseline="-25000"/>
              <a:t>out</a:t>
            </a:r>
            <a:r>
              <a:rPr lang="en-US"/>
              <a:t>)/(5.67/</a:t>
            </a:r>
            <a:r>
              <a:rPr lang="en-US" i="1"/>
              <a:t>R</a:t>
            </a:r>
            <a:r>
              <a:rPr lang="en-US"/>
              <a:t> +</a:t>
            </a:r>
            <a:r>
              <a:rPr lang="en-US" i="1"/>
              <a:t>h</a:t>
            </a:r>
            <a:r>
              <a:rPr lang="en-US" baseline="-25000"/>
              <a:t>eff</a:t>
            </a:r>
            <a:r>
              <a:rPr lang="en-US"/>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79875"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79876" name="Slide Number Placeholder 5"/>
          <p:cNvSpPr>
            <a:spLocks noGrp="1"/>
          </p:cNvSpPr>
          <p:nvPr>
            <p:ph type="sldNum" sz="quarter" idx="12"/>
          </p:nvPr>
        </p:nvSpPr>
        <p:spPr>
          <a:noFill/>
        </p:spPr>
        <p:txBody>
          <a:bodyPr/>
          <a:lstStyle/>
          <a:p>
            <a:fld id="{7A56085C-C565-B343-8A81-869A4FBC865B}" type="slidenum">
              <a:rPr lang="en-US" smtClean="0">
                <a:latin typeface="Arial" pitchFamily="-104" charset="0"/>
                <a:ea typeface="ＭＳ Ｐゴシック" pitchFamily="-104" charset="-128"/>
                <a:cs typeface="ＭＳ Ｐゴシック" pitchFamily="-104" charset="-128"/>
              </a:rPr>
              <a:pPr/>
              <a:t>32</a:t>
            </a:fld>
            <a:endParaRPr lang="en-US" smtClean="0">
              <a:latin typeface="Arial" pitchFamily="-104" charset="0"/>
              <a:ea typeface="ＭＳ Ｐゴシック" pitchFamily="-104" charset="-128"/>
              <a:cs typeface="ＭＳ Ｐゴシック" pitchFamily="-104" charset="-128"/>
            </a:endParaRPr>
          </a:p>
        </p:txBody>
      </p:sp>
      <p:sp>
        <p:nvSpPr>
          <p:cNvPr id="169986" name="Rectangle 2"/>
          <p:cNvSpPr>
            <a:spLocks noGrp="1" noChangeArrowheads="1"/>
          </p:cNvSpPr>
          <p:nvPr>
            <p:ph type="title"/>
          </p:nvPr>
        </p:nvSpPr>
        <p:spPr>
          <a:xfrm>
            <a:off x="685800" y="-152400"/>
            <a:ext cx="7772400" cy="1143000"/>
          </a:xfrm>
        </p:spPr>
        <p:txBody>
          <a:bodyPr/>
          <a:lstStyle/>
          <a:p>
            <a:pPr eaLnBrk="1" hangingPunct="1">
              <a:defRPr/>
            </a:pPr>
            <a:r>
              <a:rPr lang="en-US"/>
              <a:t>Putting Together</a:t>
            </a:r>
          </a:p>
        </p:txBody>
      </p:sp>
      <p:sp>
        <p:nvSpPr>
          <p:cNvPr id="169987" name="Rectangle 3"/>
          <p:cNvSpPr>
            <a:spLocks noGrp="1" noChangeArrowheads="1"/>
          </p:cNvSpPr>
          <p:nvPr>
            <p:ph type="body" idx="1"/>
          </p:nvPr>
        </p:nvSpPr>
        <p:spPr>
          <a:xfrm>
            <a:off x="685800" y="838200"/>
            <a:ext cx="7772400" cy="5638800"/>
          </a:xfrm>
        </p:spPr>
        <p:txBody>
          <a:bodyPr>
            <a:normAutofit fontScale="92500" lnSpcReduction="10000"/>
          </a:bodyPr>
          <a:lstStyle/>
          <a:p>
            <a:pPr eaLnBrk="1" hangingPunct="1">
              <a:lnSpc>
                <a:spcPct val="90000"/>
              </a:lnSpc>
              <a:defRPr/>
            </a:pPr>
            <a:r>
              <a:rPr lang="en-US"/>
              <a:t>Inserting the expression for </a:t>
            </a:r>
            <a:r>
              <a:rPr lang="en-US" i="1"/>
              <a:t>T</a:t>
            </a:r>
            <a:r>
              <a:rPr lang="en-US" baseline="-25000"/>
              <a:t>skin</a:t>
            </a:r>
            <a:r>
              <a:rPr lang="en-US"/>
              <a:t> into the conduction piece, we get:</a:t>
            </a:r>
          </a:p>
          <a:p>
            <a:pPr lvl="1" eaLnBrk="1" hangingPunct="1">
              <a:lnSpc>
                <a:spcPct val="90000"/>
              </a:lnSpc>
              <a:buFontTx/>
              <a:buNone/>
              <a:defRPr/>
            </a:pPr>
            <a:r>
              <a:rPr lang="en-US" sz="1800" i="1"/>
              <a:t>P</a:t>
            </a:r>
            <a:r>
              <a:rPr lang="en-US" sz="1800"/>
              <a:t> = 5.67</a:t>
            </a:r>
            <a:r>
              <a:rPr lang="en-US" sz="1800" i="1"/>
              <a:t>A</a:t>
            </a:r>
            <a:r>
              <a:rPr lang="en-US" sz="1800"/>
              <a:t>(</a:t>
            </a:r>
            <a:r>
              <a:rPr lang="en-US" sz="1800" i="1"/>
              <a:t>T</a:t>
            </a:r>
            <a:r>
              <a:rPr lang="en-US" sz="1800" baseline="-25000"/>
              <a:t>in</a:t>
            </a:r>
            <a:r>
              <a:rPr lang="en-US" sz="1800">
                <a:sym typeface="Symbol" charset="2"/>
              </a:rPr>
              <a:t></a:t>
            </a:r>
            <a:r>
              <a:rPr lang="en-US" sz="1800" i="1">
                <a:sym typeface="Symbol" charset="2"/>
              </a:rPr>
              <a:t>T</a:t>
            </a:r>
            <a:r>
              <a:rPr lang="en-US" sz="1800" baseline="-25000">
                <a:sym typeface="Symbol" charset="2"/>
              </a:rPr>
              <a:t>skin</a:t>
            </a:r>
            <a:r>
              <a:rPr lang="en-US" sz="1800">
                <a:sym typeface="Symbol" charset="2"/>
              </a:rPr>
              <a:t>)/</a:t>
            </a:r>
            <a:r>
              <a:rPr lang="en-US" sz="1800" i="1">
                <a:sym typeface="Symbol" charset="2"/>
              </a:rPr>
              <a:t>R</a:t>
            </a:r>
            <a:r>
              <a:rPr lang="en-US" sz="1800">
                <a:sym typeface="Symbol" charset="2"/>
              </a:rPr>
              <a:t> = 5.67</a:t>
            </a:r>
            <a:r>
              <a:rPr lang="en-US" sz="1800" i="1">
                <a:sym typeface="Symbol" charset="2"/>
              </a:rPr>
              <a:t>A</a:t>
            </a:r>
            <a:r>
              <a:rPr lang="en-US" sz="1800">
                <a:sym typeface="Symbol" charset="2"/>
              </a:rPr>
              <a:t>(</a:t>
            </a:r>
            <a:r>
              <a:rPr lang="en-US" sz="1800" i="1">
                <a:sym typeface="Symbol" charset="2"/>
              </a:rPr>
              <a:t>T</a:t>
            </a:r>
            <a:r>
              <a:rPr lang="en-US" sz="1800" baseline="-25000">
                <a:sym typeface="Symbol" charset="2"/>
              </a:rPr>
              <a:t>in</a:t>
            </a:r>
            <a:r>
              <a:rPr lang="en-US" sz="1800">
                <a:sym typeface="Symbol" charset="2"/>
              </a:rPr>
              <a:t>(5.67</a:t>
            </a:r>
            <a:r>
              <a:rPr lang="en-US" sz="1800" i="1">
                <a:sym typeface="Symbol" charset="2"/>
              </a:rPr>
              <a:t>T</a:t>
            </a:r>
            <a:r>
              <a:rPr lang="en-US" sz="1800" baseline="-25000">
                <a:sym typeface="Symbol" charset="2"/>
              </a:rPr>
              <a:t>in</a:t>
            </a:r>
            <a:r>
              <a:rPr lang="en-US" sz="1800">
                <a:sym typeface="Symbol" charset="2"/>
              </a:rPr>
              <a:t>/</a:t>
            </a:r>
            <a:r>
              <a:rPr lang="en-US" sz="1800" i="1">
                <a:sym typeface="Symbol" charset="2"/>
              </a:rPr>
              <a:t>R</a:t>
            </a:r>
            <a:r>
              <a:rPr lang="en-US" sz="1800">
                <a:sym typeface="Symbol" charset="2"/>
              </a:rPr>
              <a:t>+</a:t>
            </a:r>
            <a:r>
              <a:rPr lang="en-US" sz="1800" i="1">
                <a:sym typeface="Symbol" charset="2"/>
              </a:rPr>
              <a:t>h</a:t>
            </a:r>
            <a:r>
              <a:rPr lang="en-US" sz="1800" baseline="-25000">
                <a:sym typeface="Symbol" charset="2"/>
              </a:rPr>
              <a:t>eff</a:t>
            </a:r>
            <a:r>
              <a:rPr lang="en-US" sz="1800" i="1">
                <a:sym typeface="Symbol" charset="2"/>
              </a:rPr>
              <a:t>T</a:t>
            </a:r>
            <a:r>
              <a:rPr lang="en-US" sz="1800" baseline="-25000">
                <a:sym typeface="Symbol" charset="2"/>
              </a:rPr>
              <a:t>out</a:t>
            </a:r>
            <a:r>
              <a:rPr lang="en-US" sz="1800">
                <a:sym typeface="Symbol" charset="2"/>
              </a:rPr>
              <a:t>)/(5.67/</a:t>
            </a:r>
            <a:r>
              <a:rPr lang="en-US" sz="1800" i="1">
                <a:sym typeface="Symbol" charset="2"/>
              </a:rPr>
              <a:t>R</a:t>
            </a:r>
            <a:r>
              <a:rPr lang="en-US" sz="1800">
                <a:sym typeface="Symbol" charset="2"/>
              </a:rPr>
              <a:t>+</a:t>
            </a:r>
            <a:r>
              <a:rPr lang="en-US" sz="1800" i="1">
                <a:sym typeface="Symbol" charset="2"/>
              </a:rPr>
              <a:t>h</a:t>
            </a:r>
            <a:r>
              <a:rPr lang="en-US" sz="1800" baseline="-25000">
                <a:sym typeface="Symbol" charset="2"/>
              </a:rPr>
              <a:t>eff</a:t>
            </a:r>
            <a:r>
              <a:rPr lang="en-US" sz="1800">
                <a:sym typeface="Symbol" charset="2"/>
              </a:rPr>
              <a:t>))/</a:t>
            </a:r>
            <a:r>
              <a:rPr lang="en-US" sz="1800" i="1">
                <a:sym typeface="Symbol" charset="2"/>
              </a:rPr>
              <a:t>R</a:t>
            </a:r>
            <a:endParaRPr lang="en-US"/>
          </a:p>
          <a:p>
            <a:pPr lvl="1" eaLnBrk="1" hangingPunct="1">
              <a:lnSpc>
                <a:spcPct val="90000"/>
              </a:lnSpc>
              <a:defRPr/>
            </a:pPr>
            <a:r>
              <a:rPr lang="en-US"/>
              <a:t>multiply the solitary </a:t>
            </a:r>
            <a:r>
              <a:rPr lang="en-US" i="1"/>
              <a:t>T</a:t>
            </a:r>
            <a:r>
              <a:rPr lang="en-US" baseline="-25000"/>
              <a:t>in</a:t>
            </a:r>
            <a:r>
              <a:rPr lang="en-US"/>
              <a:t> by (5.67/</a:t>
            </a:r>
            <a:r>
              <a:rPr lang="en-US" i="1"/>
              <a:t>R</a:t>
            </a:r>
            <a:r>
              <a:rPr lang="en-US"/>
              <a:t>+</a:t>
            </a:r>
            <a:r>
              <a:rPr lang="en-US" i="1"/>
              <a:t>h</a:t>
            </a:r>
            <a:r>
              <a:rPr lang="en-US" baseline="-25000"/>
              <a:t>eff</a:t>
            </a:r>
            <a:r>
              <a:rPr lang="en-US"/>
              <a:t>)/(5.67/</a:t>
            </a:r>
            <a:r>
              <a:rPr lang="en-US" i="1"/>
              <a:t>R</a:t>
            </a:r>
            <a:r>
              <a:rPr lang="en-US"/>
              <a:t>+</a:t>
            </a:r>
            <a:r>
              <a:rPr lang="en-US" i="1"/>
              <a:t>h</a:t>
            </a:r>
            <a:r>
              <a:rPr lang="en-US" baseline="-25000"/>
              <a:t>eff</a:t>
            </a:r>
            <a:r>
              <a:rPr lang="en-US"/>
              <a:t>)</a:t>
            </a:r>
          </a:p>
          <a:p>
            <a:pPr lvl="1" eaLnBrk="1" hangingPunct="1">
              <a:lnSpc>
                <a:spcPct val="90000"/>
              </a:lnSpc>
              <a:defRPr/>
            </a:pPr>
            <a:r>
              <a:rPr lang="en-US"/>
              <a:t>5.67</a:t>
            </a:r>
            <a:r>
              <a:rPr lang="en-US" i="1"/>
              <a:t>T</a:t>
            </a:r>
            <a:r>
              <a:rPr lang="en-US" baseline="-25000"/>
              <a:t>in</a:t>
            </a:r>
            <a:r>
              <a:rPr lang="en-US"/>
              <a:t>/</a:t>
            </a:r>
            <a:r>
              <a:rPr lang="en-US" i="1"/>
              <a:t>R</a:t>
            </a:r>
            <a:r>
              <a:rPr lang="en-US"/>
              <a:t> term cancels out</a:t>
            </a:r>
          </a:p>
          <a:p>
            <a:pPr lvl="1" eaLnBrk="1" hangingPunct="1">
              <a:lnSpc>
                <a:spcPct val="90000"/>
              </a:lnSpc>
              <a:buFontTx/>
              <a:buNone/>
              <a:defRPr/>
            </a:pPr>
            <a:r>
              <a:rPr lang="en-US" i="1"/>
              <a:t>P</a:t>
            </a:r>
            <a:r>
              <a:rPr lang="en-US"/>
              <a:t> = 5.67</a:t>
            </a:r>
            <a:r>
              <a:rPr lang="en-US" i="1"/>
              <a:t>A</a:t>
            </a:r>
            <a:r>
              <a:rPr lang="en-US"/>
              <a:t>((</a:t>
            </a:r>
            <a:r>
              <a:rPr lang="en-US" i="1"/>
              <a:t>h</a:t>
            </a:r>
            <a:r>
              <a:rPr lang="en-US" baseline="-25000"/>
              <a:t>eff</a:t>
            </a:r>
            <a:r>
              <a:rPr lang="en-US" i="1"/>
              <a:t>T</a:t>
            </a:r>
            <a:r>
              <a:rPr lang="en-US" baseline="-25000"/>
              <a:t>in</a:t>
            </a:r>
            <a:r>
              <a:rPr lang="en-US"/>
              <a:t> </a:t>
            </a:r>
            <a:r>
              <a:rPr lang="en-US">
                <a:sym typeface="Symbol" charset="2"/>
              </a:rPr>
              <a:t></a:t>
            </a:r>
            <a:r>
              <a:rPr lang="en-US"/>
              <a:t> </a:t>
            </a:r>
            <a:r>
              <a:rPr lang="en-US" i="1"/>
              <a:t>h</a:t>
            </a:r>
            <a:r>
              <a:rPr lang="en-US" baseline="-25000"/>
              <a:t>eff</a:t>
            </a:r>
            <a:r>
              <a:rPr lang="en-US" i="1"/>
              <a:t>T</a:t>
            </a:r>
            <a:r>
              <a:rPr lang="en-US" baseline="-25000"/>
              <a:t>out</a:t>
            </a:r>
            <a:r>
              <a:rPr lang="en-US"/>
              <a:t>)/(5.67/</a:t>
            </a:r>
            <a:r>
              <a:rPr lang="en-US" i="1"/>
              <a:t>R</a:t>
            </a:r>
            <a:r>
              <a:rPr lang="en-US"/>
              <a:t>+</a:t>
            </a:r>
            <a:r>
              <a:rPr lang="en-US" i="1"/>
              <a:t>h</a:t>
            </a:r>
            <a:r>
              <a:rPr lang="en-US" baseline="-25000"/>
              <a:t>eff</a:t>
            </a:r>
            <a:r>
              <a:rPr lang="en-US"/>
              <a:t>))/</a:t>
            </a:r>
            <a:r>
              <a:rPr lang="en-US" i="1"/>
              <a:t>R</a:t>
            </a:r>
            <a:endParaRPr lang="en-US"/>
          </a:p>
          <a:p>
            <a:pPr lvl="1" eaLnBrk="1" hangingPunct="1">
              <a:lnSpc>
                <a:spcPct val="90000"/>
              </a:lnSpc>
              <a:buFontTx/>
              <a:buNone/>
              <a:defRPr/>
            </a:pPr>
            <a:r>
              <a:rPr lang="en-US" i="1"/>
              <a:t>P</a:t>
            </a:r>
            <a:r>
              <a:rPr lang="en-US"/>
              <a:t> = 5.67</a:t>
            </a:r>
            <a:r>
              <a:rPr lang="en-US" i="1"/>
              <a:t>A</a:t>
            </a:r>
            <a:r>
              <a:rPr lang="en-US"/>
              <a:t>(</a:t>
            </a:r>
            <a:r>
              <a:rPr lang="en-US" i="1"/>
              <a:t>T</a:t>
            </a:r>
            <a:r>
              <a:rPr lang="en-US" baseline="-25000"/>
              <a:t>in</a:t>
            </a:r>
            <a:r>
              <a:rPr lang="en-US">
                <a:sym typeface="Symbol" charset="2"/>
              </a:rPr>
              <a:t></a:t>
            </a:r>
            <a:r>
              <a:rPr lang="en-US" i="1">
                <a:sym typeface="Symbol" charset="2"/>
              </a:rPr>
              <a:t>T</a:t>
            </a:r>
            <a:r>
              <a:rPr lang="en-US" baseline="-25000">
                <a:sym typeface="Symbol" charset="2"/>
              </a:rPr>
              <a:t>out</a:t>
            </a:r>
            <a:r>
              <a:rPr lang="en-US">
                <a:sym typeface="Symbol" charset="2"/>
              </a:rPr>
              <a:t>)</a:t>
            </a:r>
            <a:r>
              <a:rPr lang="en-US" i="1">
                <a:sym typeface="Symbol" charset="2"/>
              </a:rPr>
              <a:t>h</a:t>
            </a:r>
            <a:r>
              <a:rPr lang="en-US" baseline="-25000">
                <a:sym typeface="Symbol" charset="2"/>
              </a:rPr>
              <a:t>eff</a:t>
            </a:r>
            <a:r>
              <a:rPr lang="en-US">
                <a:sym typeface="Symbol" charset="2"/>
              </a:rPr>
              <a:t>/(5.67+</a:t>
            </a:r>
            <a:r>
              <a:rPr lang="en-US" i="1">
                <a:sym typeface="Symbol" charset="2"/>
              </a:rPr>
              <a:t>h</a:t>
            </a:r>
            <a:r>
              <a:rPr lang="en-US" baseline="-25000">
                <a:sym typeface="Symbol" charset="2"/>
              </a:rPr>
              <a:t>eff</a:t>
            </a:r>
            <a:r>
              <a:rPr lang="en-US" i="1">
                <a:sym typeface="Symbol" charset="2"/>
              </a:rPr>
              <a:t>R</a:t>
            </a:r>
            <a:r>
              <a:rPr lang="en-US">
                <a:sym typeface="Symbol" charset="2"/>
              </a:rPr>
              <a:t>)</a:t>
            </a:r>
            <a:endParaRPr lang="en-US"/>
          </a:p>
          <a:p>
            <a:pPr lvl="1" eaLnBrk="1" hangingPunct="1">
              <a:lnSpc>
                <a:spcPct val="90000"/>
              </a:lnSpc>
              <a:defRPr/>
            </a:pPr>
            <a:r>
              <a:rPr lang="en-US"/>
              <a:t>which now looks like a standard conduction relation between inside and outside temperatures, with an effective </a:t>
            </a:r>
            <a:r>
              <a:rPr lang="en-US" i="1"/>
              <a:t>R</a:t>
            </a:r>
            <a:r>
              <a:rPr lang="en-US"/>
              <a:t>:</a:t>
            </a:r>
          </a:p>
          <a:p>
            <a:pPr lvl="1" eaLnBrk="1" hangingPunct="1">
              <a:lnSpc>
                <a:spcPct val="90000"/>
              </a:lnSpc>
              <a:buFontTx/>
              <a:buNone/>
              <a:defRPr/>
            </a:pPr>
            <a:r>
              <a:rPr lang="en-US" i="1"/>
              <a:t>R</a:t>
            </a:r>
            <a:r>
              <a:rPr lang="en-US" baseline="-25000"/>
              <a:t>eff</a:t>
            </a:r>
            <a:r>
              <a:rPr lang="en-US"/>
              <a:t> = </a:t>
            </a:r>
            <a:r>
              <a:rPr lang="en-US" i="1"/>
              <a:t>R</a:t>
            </a:r>
            <a:r>
              <a:rPr lang="en-US"/>
              <a:t> + 5.67/</a:t>
            </a:r>
            <a:r>
              <a:rPr lang="en-US" i="1"/>
              <a:t>h</a:t>
            </a:r>
            <a:r>
              <a:rPr lang="en-US" baseline="-25000"/>
              <a:t>eff</a:t>
            </a:r>
            <a:endParaRPr lang="en-US"/>
          </a:p>
          <a:p>
            <a:pPr eaLnBrk="1" hangingPunct="1">
              <a:lnSpc>
                <a:spcPct val="90000"/>
              </a:lnSpc>
              <a:defRPr/>
            </a:pPr>
            <a:r>
              <a:rPr lang="en-US"/>
              <a:t>The effective </a:t>
            </a:r>
            <a:r>
              <a:rPr lang="en-US" i="1"/>
              <a:t>R</a:t>
            </a:r>
            <a:r>
              <a:rPr lang="en-US"/>
              <a:t> is the </a:t>
            </a:r>
            <a:r>
              <a:rPr lang="en-US" i="1"/>
              <a:t>R</a:t>
            </a:r>
            <a:r>
              <a:rPr lang="en-US"/>
              <a:t>-value of the original wall plus a piece from the air that looks like 5.67/</a:t>
            </a:r>
            <a:r>
              <a:rPr lang="en-US" i="1"/>
              <a:t>h</a:t>
            </a:r>
            <a:r>
              <a:rPr lang="en-US" baseline="-25000"/>
              <a:t>eff</a:t>
            </a:r>
            <a:endParaRPr lang="en-US"/>
          </a:p>
          <a:p>
            <a:pPr lvl="1" eaLnBrk="1" hangingPunct="1">
              <a:lnSpc>
                <a:spcPct val="90000"/>
              </a:lnSpc>
              <a:defRPr/>
            </a:pPr>
            <a:r>
              <a:rPr lang="en-US"/>
              <a:t>the site has interior air layer </a:t>
            </a:r>
            <a:r>
              <a:rPr lang="en-US" i="1"/>
              <a:t>R</a:t>
            </a:r>
            <a:r>
              <a:rPr lang="en-US" baseline="-25000"/>
              <a:t>eff</a:t>
            </a:r>
            <a:r>
              <a:rPr lang="en-US"/>
              <a:t>=0.68, or </a:t>
            </a:r>
            <a:r>
              <a:rPr lang="en-US" i="1"/>
              <a:t>h</a:t>
            </a:r>
            <a:r>
              <a:rPr lang="en-US" baseline="-25000"/>
              <a:t>eff</a:t>
            </a:r>
            <a:r>
              <a:rPr lang="en-US"/>
              <a:t> = 8.3, which is appropriate for radiation plus convection</a:t>
            </a:r>
          </a:p>
          <a:p>
            <a:pPr lvl="1" eaLnBrk="1" hangingPunct="1">
              <a:lnSpc>
                <a:spcPct val="90000"/>
              </a:lnSpc>
              <a:defRPr/>
            </a:pPr>
            <a:r>
              <a:rPr lang="en-US"/>
              <a:t>for exterior, they use </a:t>
            </a:r>
            <a:r>
              <a:rPr lang="en-US" i="1"/>
              <a:t>R</a:t>
            </a:r>
            <a:r>
              <a:rPr lang="en-US" baseline="-25000"/>
              <a:t>eff </a:t>
            </a:r>
            <a:r>
              <a:rPr lang="en-US"/>
              <a:t>= 0.17, or </a:t>
            </a:r>
            <a:r>
              <a:rPr lang="en-US" i="1"/>
              <a:t>h</a:t>
            </a:r>
            <a:r>
              <a:rPr lang="en-US" baseline="-25000"/>
              <a:t>eff </a:t>
            </a:r>
            <a:r>
              <a:rPr lang="en-US"/>
              <a:t>= 33, representing windy conditions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80899"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80900" name="Slide Number Placeholder 5"/>
          <p:cNvSpPr>
            <a:spLocks noGrp="1"/>
          </p:cNvSpPr>
          <p:nvPr>
            <p:ph type="sldNum" sz="quarter" idx="12"/>
          </p:nvPr>
        </p:nvSpPr>
        <p:spPr>
          <a:noFill/>
        </p:spPr>
        <p:txBody>
          <a:bodyPr/>
          <a:lstStyle/>
          <a:p>
            <a:fld id="{DD4DEDA3-2877-AD46-A9DC-C906CE323F60}" type="slidenum">
              <a:rPr lang="en-US" smtClean="0">
                <a:latin typeface="Arial" pitchFamily="-104" charset="0"/>
                <a:ea typeface="ＭＳ Ｐゴシック" pitchFamily="-104" charset="-128"/>
                <a:cs typeface="ＭＳ Ｐゴシック" pitchFamily="-104" charset="-128"/>
              </a:rPr>
              <a:pPr/>
              <a:t>33</a:t>
            </a:fld>
            <a:endParaRPr lang="en-US" smtClean="0">
              <a:latin typeface="Arial" pitchFamily="-104" charset="0"/>
              <a:ea typeface="ＭＳ Ｐゴシック" pitchFamily="-104" charset="-128"/>
              <a:cs typeface="ＭＳ Ｐゴシック" pitchFamily="-104" charset="-128"/>
            </a:endParaRPr>
          </a:p>
        </p:txBody>
      </p:sp>
      <p:sp>
        <p:nvSpPr>
          <p:cNvPr id="171010" name="Rectangle 2"/>
          <p:cNvSpPr>
            <a:spLocks noGrp="1" noChangeArrowheads="1"/>
          </p:cNvSpPr>
          <p:nvPr>
            <p:ph type="title"/>
          </p:nvPr>
        </p:nvSpPr>
        <p:spPr/>
        <p:txBody>
          <a:bodyPr/>
          <a:lstStyle/>
          <a:p>
            <a:pPr eaLnBrk="1" hangingPunct="1">
              <a:defRPr/>
            </a:pPr>
            <a:r>
              <a:rPr lang="en-US"/>
              <a:t>A model house</a:t>
            </a:r>
          </a:p>
        </p:txBody>
      </p:sp>
      <p:sp>
        <p:nvSpPr>
          <p:cNvPr id="171011" name="Rectangle 3"/>
          <p:cNvSpPr>
            <a:spLocks noGrp="1" noChangeArrowheads="1"/>
          </p:cNvSpPr>
          <p:nvPr>
            <p:ph type="body" idx="1"/>
          </p:nvPr>
        </p:nvSpPr>
        <p:spPr/>
        <p:txBody>
          <a:bodyPr>
            <a:normAutofit fontScale="92500" lnSpcReduction="20000"/>
          </a:bodyPr>
          <a:lstStyle/>
          <a:p>
            <a:pPr eaLnBrk="1" hangingPunct="1">
              <a:defRPr/>
            </a:pPr>
            <a:r>
              <a:rPr lang="en-US"/>
              <a:t>Ignoring the floor, let’s compute the heat load to keep a house some </a:t>
            </a:r>
            <a:r>
              <a:rPr lang="en-US">
                <a:sym typeface="Symbol" charset="2"/>
              </a:rPr>
              <a:t>T relative to outside</a:t>
            </a:r>
          </a:p>
          <a:p>
            <a:pPr lvl="1" eaLnBrk="1" hangingPunct="1">
              <a:defRPr/>
            </a:pPr>
            <a:r>
              <a:rPr lang="en-US"/>
              <a:t>useful to formulate G = P/</a:t>
            </a:r>
            <a:r>
              <a:rPr lang="en-US">
                <a:sym typeface="Symbol" charset="2"/>
              </a:rPr>
              <a:t>T in W/K as property of house</a:t>
            </a:r>
          </a:p>
          <a:p>
            <a:pPr lvl="1" eaLnBrk="1" hangingPunct="1">
              <a:defRPr/>
            </a:pPr>
            <a:r>
              <a:rPr lang="en-US"/>
              <a:t>Assume approx 40</a:t>
            </a:r>
            <a:r>
              <a:rPr lang="en-US">
                <a:sym typeface="Symbol" charset="2"/>
              </a:rPr>
              <a:t>40 ft floorplan (1600 ft</a:t>
            </a:r>
            <a:r>
              <a:rPr lang="en-US" baseline="30000">
                <a:sym typeface="Symbol" charset="2"/>
              </a:rPr>
              <a:t>2</a:t>
            </a:r>
            <a:r>
              <a:rPr lang="en-US">
                <a:sym typeface="Symbol" charset="2"/>
              </a:rPr>
              <a:t>)</a:t>
            </a:r>
          </a:p>
          <a:p>
            <a:pPr lvl="1" eaLnBrk="1" hangingPunct="1">
              <a:defRPr/>
            </a:pPr>
            <a:r>
              <a:rPr lang="en-US">
                <a:sym typeface="Symbol" charset="2"/>
              </a:rPr>
              <a:t>8 feet tall, 20% windows on wall</a:t>
            </a:r>
          </a:p>
          <a:p>
            <a:pPr lvl="1" eaLnBrk="1" hangingPunct="1">
              <a:defRPr/>
            </a:pPr>
            <a:r>
              <a:rPr lang="en-US">
                <a:sym typeface="Symbol" charset="2"/>
              </a:rPr>
              <a:t>Wall: 100 m</a:t>
            </a:r>
            <a:r>
              <a:rPr lang="en-US" baseline="30000">
                <a:sym typeface="Symbol" charset="2"/>
              </a:rPr>
              <a:t>2</a:t>
            </a:r>
            <a:r>
              <a:rPr lang="en-US">
                <a:sym typeface="Symbol" charset="2"/>
              </a:rPr>
              <a:t>, windows: 20 m</a:t>
            </a:r>
            <a:r>
              <a:rPr lang="en-US" baseline="30000">
                <a:sym typeface="Symbol" charset="2"/>
              </a:rPr>
              <a:t>2</a:t>
            </a:r>
            <a:r>
              <a:rPr lang="en-US">
                <a:sym typeface="Symbol" charset="2"/>
              </a:rPr>
              <a:t>, ceiling: 150 m</a:t>
            </a:r>
            <a:r>
              <a:rPr lang="en-US" baseline="30000">
                <a:sym typeface="Symbol" charset="2"/>
              </a:rPr>
              <a:t>2</a:t>
            </a:r>
            <a:r>
              <a:rPr lang="en-US">
                <a:sym typeface="Symbol" charset="2"/>
              </a:rPr>
              <a:t>, roof 180 m</a:t>
            </a:r>
            <a:r>
              <a:rPr lang="en-US" baseline="30000">
                <a:sym typeface="Symbol" charset="2"/>
              </a:rPr>
              <a:t>2</a:t>
            </a:r>
            <a:endParaRPr lang="en-US">
              <a:sym typeface="Symbol" charset="2"/>
            </a:endParaRPr>
          </a:p>
          <a:p>
            <a:pPr eaLnBrk="1" hangingPunct="1">
              <a:defRPr/>
            </a:pPr>
            <a:r>
              <a:rPr lang="en-US"/>
              <a:t>Can assess for insulation or not, different window choices, etc.</a:t>
            </a:r>
          </a:p>
          <a:p>
            <a:pPr lvl="1" eaLnBrk="1" hangingPunct="1">
              <a:defRPr/>
            </a:pPr>
            <a:r>
              <a:rPr lang="en-US"/>
              <a:t>G</a:t>
            </a:r>
            <a:r>
              <a:rPr lang="en-US" baseline="-25000"/>
              <a:t>window</a:t>
            </a:r>
            <a:r>
              <a:rPr lang="en-US"/>
              <a:t> = 125, 57, 29 for single, double, or deluxe window</a:t>
            </a:r>
          </a:p>
          <a:p>
            <a:pPr lvl="1" eaLnBrk="1" hangingPunct="1">
              <a:defRPr/>
            </a:pPr>
            <a:r>
              <a:rPr lang="en-US"/>
              <a:t>G</a:t>
            </a:r>
            <a:r>
              <a:rPr lang="en-US" baseline="-25000"/>
              <a:t>wall</a:t>
            </a:r>
            <a:r>
              <a:rPr lang="en-US"/>
              <a:t> = 142, 47 for no insul, insul</a:t>
            </a:r>
          </a:p>
          <a:p>
            <a:pPr lvl="1" eaLnBrk="1" hangingPunct="1">
              <a:defRPr/>
            </a:pPr>
            <a:r>
              <a:rPr lang="en-US"/>
              <a:t>G</a:t>
            </a:r>
            <a:r>
              <a:rPr lang="en-US" baseline="-25000"/>
              <a:t>ceil</a:t>
            </a:r>
            <a:r>
              <a:rPr lang="en-US"/>
              <a:t> = 428, 78 for no insul, insul</a:t>
            </a:r>
          </a:p>
          <a:p>
            <a:pPr lvl="1" eaLnBrk="1" hangingPunct="1">
              <a:defRPr/>
            </a:pPr>
            <a:r>
              <a:rPr lang="en-US"/>
              <a:t>G</a:t>
            </a:r>
            <a:r>
              <a:rPr lang="en-US" baseline="-25000"/>
              <a:t>roof</a:t>
            </a:r>
            <a:r>
              <a:rPr lang="en-US"/>
              <a:t> = 428, 90 for no insul, insul</a:t>
            </a:r>
          </a:p>
          <a:p>
            <a:pPr lvl="1" eaLnBrk="1" hangingPunct="1">
              <a:defRPr/>
            </a:pP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81923"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81924" name="Slide Number Placeholder 5"/>
          <p:cNvSpPr>
            <a:spLocks noGrp="1"/>
          </p:cNvSpPr>
          <p:nvPr>
            <p:ph type="sldNum" sz="quarter" idx="12"/>
          </p:nvPr>
        </p:nvSpPr>
        <p:spPr>
          <a:noFill/>
        </p:spPr>
        <p:txBody>
          <a:bodyPr/>
          <a:lstStyle/>
          <a:p>
            <a:fld id="{80B6AFAD-2802-1648-BF6A-DE98D8569F96}" type="slidenum">
              <a:rPr lang="en-US" smtClean="0">
                <a:latin typeface="Arial" pitchFamily="-104" charset="0"/>
                <a:ea typeface="ＭＳ Ｐゴシック" pitchFamily="-104" charset="-128"/>
                <a:cs typeface="ＭＳ Ｐゴシック" pitchFamily="-104" charset="-128"/>
              </a:rPr>
              <a:pPr/>
              <a:t>34</a:t>
            </a:fld>
            <a:endParaRPr lang="en-US" smtClean="0">
              <a:latin typeface="Arial" pitchFamily="-104" charset="0"/>
              <a:ea typeface="ＭＳ Ｐゴシック" pitchFamily="-104" charset="-128"/>
              <a:cs typeface="ＭＳ Ｐゴシック" pitchFamily="-104" charset="-128"/>
            </a:endParaRPr>
          </a:p>
        </p:txBody>
      </p:sp>
      <p:sp>
        <p:nvSpPr>
          <p:cNvPr id="172034" name="Rectangle 2"/>
          <p:cNvSpPr>
            <a:spLocks noGrp="1" noChangeArrowheads="1"/>
          </p:cNvSpPr>
          <p:nvPr>
            <p:ph type="title"/>
          </p:nvPr>
        </p:nvSpPr>
        <p:spPr/>
        <p:txBody>
          <a:bodyPr/>
          <a:lstStyle/>
          <a:p>
            <a:pPr eaLnBrk="1" hangingPunct="1">
              <a:defRPr/>
            </a:pPr>
            <a:r>
              <a:rPr lang="en-US"/>
              <a:t>Dealing with the Ceiling</a:t>
            </a:r>
          </a:p>
        </p:txBody>
      </p:sp>
      <p:sp>
        <p:nvSpPr>
          <p:cNvPr id="172035"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a:t>The G</a:t>
            </a:r>
            <a:r>
              <a:rPr lang="en-US" baseline="-25000"/>
              <a:t>ceil</a:t>
            </a:r>
            <a:r>
              <a:rPr lang="en-US"/>
              <a:t> and G</a:t>
            </a:r>
            <a:r>
              <a:rPr lang="en-US" baseline="-25000"/>
              <a:t>roof</a:t>
            </a:r>
            <a:r>
              <a:rPr lang="en-US"/>
              <a:t> require interpretation, since the </a:t>
            </a:r>
            <a:r>
              <a:rPr lang="en-US">
                <a:sym typeface="Symbol" charset="2"/>
              </a:rPr>
              <a:t>T across these interfaces is not the full T between inside and outside</a:t>
            </a:r>
          </a:p>
          <a:p>
            <a:pPr lvl="1" eaLnBrk="1" hangingPunct="1">
              <a:lnSpc>
                <a:spcPct val="90000"/>
              </a:lnSpc>
              <a:defRPr/>
            </a:pPr>
            <a:r>
              <a:rPr lang="en-US"/>
              <a:t>there is a T</a:t>
            </a:r>
            <a:r>
              <a:rPr lang="en-US" baseline="-25000"/>
              <a:t>attic</a:t>
            </a:r>
            <a:r>
              <a:rPr lang="en-US"/>
              <a:t> in between</a:t>
            </a:r>
          </a:p>
          <a:p>
            <a:pPr lvl="1" eaLnBrk="1" hangingPunct="1">
              <a:lnSpc>
                <a:spcPct val="90000"/>
              </a:lnSpc>
              <a:defRPr/>
            </a:pPr>
            <a:r>
              <a:rPr lang="en-US"/>
              <a:t>but we know that the heat flow through the ceiling must equal the heat flow through the roof, in equilibrium</a:t>
            </a:r>
          </a:p>
          <a:p>
            <a:pPr lvl="1" eaLnBrk="1" hangingPunct="1">
              <a:lnSpc>
                <a:spcPct val="90000"/>
              </a:lnSpc>
              <a:defRPr/>
            </a:pPr>
            <a:r>
              <a:rPr lang="en-US"/>
              <a:t>so G</a:t>
            </a:r>
            <a:r>
              <a:rPr lang="en-US" baseline="-25000"/>
              <a:t>ceil</a:t>
            </a:r>
            <a:r>
              <a:rPr lang="en-US"/>
              <a:t>(T</a:t>
            </a:r>
            <a:r>
              <a:rPr lang="en-US" baseline="-25000"/>
              <a:t>in</a:t>
            </a:r>
            <a:r>
              <a:rPr lang="en-US">
                <a:sym typeface="Symbol" charset="2"/>
              </a:rPr>
              <a:t>T</a:t>
            </a:r>
            <a:r>
              <a:rPr lang="en-US" baseline="-25000">
                <a:sym typeface="Symbol" charset="2"/>
              </a:rPr>
              <a:t>attic</a:t>
            </a:r>
            <a:r>
              <a:rPr lang="en-US">
                <a:sym typeface="Symbol" charset="2"/>
              </a:rPr>
              <a:t>) = G</a:t>
            </a:r>
            <a:r>
              <a:rPr lang="en-US" baseline="-25000">
                <a:sym typeface="Symbol" charset="2"/>
              </a:rPr>
              <a:t>roof</a:t>
            </a:r>
            <a:r>
              <a:rPr lang="en-US">
                <a:sym typeface="Symbol" charset="2"/>
              </a:rPr>
              <a:t>(T</a:t>
            </a:r>
            <a:r>
              <a:rPr lang="en-US" baseline="-25000">
                <a:sym typeface="Symbol" charset="2"/>
              </a:rPr>
              <a:t>attic</a:t>
            </a:r>
            <a:r>
              <a:rPr lang="en-US">
                <a:sym typeface="Symbol" charset="2"/>
              </a:rPr>
              <a:t>T</a:t>
            </a:r>
            <a:r>
              <a:rPr lang="en-US" baseline="-25000">
                <a:sym typeface="Symbol" charset="2"/>
              </a:rPr>
              <a:t>out</a:t>
            </a:r>
            <a:r>
              <a:rPr lang="en-US">
                <a:sym typeface="Symbol" charset="2"/>
              </a:rPr>
              <a:t>)</a:t>
            </a:r>
          </a:p>
          <a:p>
            <a:pPr lvl="1" eaLnBrk="1" hangingPunct="1">
              <a:lnSpc>
                <a:spcPct val="90000"/>
              </a:lnSpc>
              <a:defRPr/>
            </a:pPr>
            <a:r>
              <a:rPr lang="en-US">
                <a:sym typeface="Symbol" charset="2"/>
              </a:rPr>
              <a:t>then T</a:t>
            </a:r>
            <a:r>
              <a:rPr lang="en-US" baseline="-25000">
                <a:sym typeface="Symbol" charset="2"/>
              </a:rPr>
              <a:t>attic</a:t>
            </a:r>
            <a:r>
              <a:rPr lang="en-US">
                <a:sym typeface="Symbol" charset="2"/>
              </a:rPr>
              <a:t> = (G</a:t>
            </a:r>
            <a:r>
              <a:rPr lang="en-US" baseline="-25000">
                <a:sym typeface="Symbol" charset="2"/>
              </a:rPr>
              <a:t>ceil</a:t>
            </a:r>
            <a:r>
              <a:rPr lang="en-US">
                <a:sym typeface="Symbol" charset="2"/>
              </a:rPr>
              <a:t>T</a:t>
            </a:r>
            <a:r>
              <a:rPr lang="en-US" baseline="-25000">
                <a:sym typeface="Symbol" charset="2"/>
              </a:rPr>
              <a:t>in</a:t>
            </a:r>
            <a:r>
              <a:rPr lang="en-US">
                <a:sym typeface="Symbol" charset="2"/>
              </a:rPr>
              <a:t>+G</a:t>
            </a:r>
            <a:r>
              <a:rPr lang="en-US" baseline="-25000">
                <a:sym typeface="Symbol" charset="2"/>
              </a:rPr>
              <a:t>roof</a:t>
            </a:r>
            <a:r>
              <a:rPr lang="en-US">
                <a:sym typeface="Symbol" charset="2"/>
              </a:rPr>
              <a:t>T</a:t>
            </a:r>
            <a:r>
              <a:rPr lang="en-US" baseline="-25000">
                <a:sym typeface="Symbol" charset="2"/>
              </a:rPr>
              <a:t>out</a:t>
            </a:r>
            <a:r>
              <a:rPr lang="en-US">
                <a:sym typeface="Symbol" charset="2"/>
              </a:rPr>
              <a:t>)/(G</a:t>
            </a:r>
            <a:r>
              <a:rPr lang="en-US" baseline="-25000">
                <a:sym typeface="Symbol" charset="2"/>
              </a:rPr>
              <a:t>ceil</a:t>
            </a:r>
            <a:r>
              <a:rPr lang="en-US">
                <a:sym typeface="Symbol" charset="2"/>
              </a:rPr>
              <a:t>+G</a:t>
            </a:r>
            <a:r>
              <a:rPr lang="en-US" baseline="-25000">
                <a:sym typeface="Symbol" charset="2"/>
              </a:rPr>
              <a:t>roof</a:t>
            </a:r>
            <a:r>
              <a:rPr lang="en-US">
                <a:sym typeface="Symbol" charset="2"/>
              </a:rPr>
              <a:t>)</a:t>
            </a:r>
          </a:p>
          <a:p>
            <a:pPr lvl="1" eaLnBrk="1" hangingPunct="1">
              <a:lnSpc>
                <a:spcPct val="90000"/>
              </a:lnSpc>
              <a:defRPr/>
            </a:pPr>
            <a:r>
              <a:rPr lang="en-US">
                <a:sym typeface="Symbol" charset="2"/>
              </a:rPr>
              <a:t>so that G</a:t>
            </a:r>
            <a:r>
              <a:rPr lang="en-US" baseline="-25000">
                <a:sym typeface="Symbol" charset="2"/>
              </a:rPr>
              <a:t>ceil</a:t>
            </a:r>
            <a:r>
              <a:rPr lang="en-US">
                <a:sym typeface="Symbol" charset="2"/>
              </a:rPr>
              <a:t>(T</a:t>
            </a:r>
            <a:r>
              <a:rPr lang="en-US" baseline="-25000">
                <a:sym typeface="Symbol" charset="2"/>
              </a:rPr>
              <a:t>in</a:t>
            </a:r>
            <a:r>
              <a:rPr lang="en-US">
                <a:sym typeface="Symbol" charset="2"/>
              </a:rPr>
              <a:t>T</a:t>
            </a:r>
            <a:r>
              <a:rPr lang="en-US" baseline="-25000">
                <a:sym typeface="Symbol" charset="2"/>
              </a:rPr>
              <a:t>attic</a:t>
            </a:r>
            <a:r>
              <a:rPr lang="en-US">
                <a:sym typeface="Symbol" charset="2"/>
              </a:rPr>
              <a:t>) = G</a:t>
            </a:r>
            <a:r>
              <a:rPr lang="en-US" baseline="-25000">
                <a:sym typeface="Symbol" charset="2"/>
              </a:rPr>
              <a:t>up</a:t>
            </a:r>
            <a:r>
              <a:rPr lang="en-US">
                <a:sym typeface="Symbol" charset="2"/>
              </a:rPr>
              <a:t>(T</a:t>
            </a:r>
            <a:r>
              <a:rPr lang="en-US" baseline="-25000">
                <a:sym typeface="Symbol" charset="2"/>
              </a:rPr>
              <a:t>in</a:t>
            </a:r>
            <a:r>
              <a:rPr lang="en-US">
                <a:sym typeface="Symbol" charset="2"/>
              </a:rPr>
              <a:t>T</a:t>
            </a:r>
            <a:r>
              <a:rPr lang="en-US" baseline="-25000">
                <a:sym typeface="Symbol" charset="2"/>
              </a:rPr>
              <a:t>out</a:t>
            </a:r>
            <a:r>
              <a:rPr lang="en-US">
                <a:sym typeface="Symbol" charset="2"/>
              </a:rPr>
              <a:t>)</a:t>
            </a:r>
          </a:p>
          <a:p>
            <a:pPr lvl="1" eaLnBrk="1" hangingPunct="1">
              <a:lnSpc>
                <a:spcPct val="90000"/>
              </a:lnSpc>
              <a:defRPr/>
            </a:pPr>
            <a:r>
              <a:rPr lang="en-US">
                <a:sym typeface="Symbol" charset="2"/>
              </a:rPr>
              <a:t>where G</a:t>
            </a:r>
            <a:r>
              <a:rPr lang="en-US" baseline="-25000">
                <a:sym typeface="Symbol" charset="2"/>
              </a:rPr>
              <a:t>up</a:t>
            </a:r>
            <a:r>
              <a:rPr lang="en-US">
                <a:sym typeface="Symbol" charset="2"/>
              </a:rPr>
              <a:t> = G</a:t>
            </a:r>
            <a:r>
              <a:rPr lang="en-US" baseline="-25000">
                <a:sym typeface="Symbol" charset="2"/>
              </a:rPr>
              <a:t>ceil</a:t>
            </a:r>
            <a:r>
              <a:rPr lang="en-US">
                <a:sym typeface="Symbol" charset="2"/>
              </a:rPr>
              <a:t>G</a:t>
            </a:r>
            <a:r>
              <a:rPr lang="en-US" baseline="-25000">
                <a:sym typeface="Symbol" charset="2"/>
              </a:rPr>
              <a:t>roof</a:t>
            </a:r>
            <a:r>
              <a:rPr lang="en-US">
                <a:sym typeface="Symbol" charset="2"/>
              </a:rPr>
              <a:t>/(G</a:t>
            </a:r>
            <a:r>
              <a:rPr lang="en-US" baseline="-25000">
                <a:sym typeface="Symbol" charset="2"/>
              </a:rPr>
              <a:t>ceil</a:t>
            </a:r>
            <a:r>
              <a:rPr lang="en-US">
                <a:sym typeface="Symbol" charset="2"/>
              </a:rPr>
              <a:t>+G</a:t>
            </a:r>
            <a:r>
              <a:rPr lang="en-US" baseline="-25000">
                <a:sym typeface="Symbol" charset="2"/>
              </a:rPr>
              <a:t>roof</a:t>
            </a:r>
            <a:r>
              <a:rPr lang="en-US">
                <a:sym typeface="Symbol" charset="2"/>
              </a:rPr>
              <a:t>), in effect acting like a parallel combination</a:t>
            </a:r>
          </a:p>
          <a:p>
            <a:pPr eaLnBrk="1" hangingPunct="1">
              <a:lnSpc>
                <a:spcPct val="90000"/>
              </a:lnSpc>
              <a:defRPr/>
            </a:pPr>
            <a:r>
              <a:rPr lang="en-US"/>
              <a:t>So G</a:t>
            </a:r>
            <a:r>
              <a:rPr lang="en-US" baseline="-25000"/>
              <a:t>up</a:t>
            </a:r>
            <a:r>
              <a:rPr lang="en-US"/>
              <a:t> evaluates to:</a:t>
            </a:r>
          </a:p>
          <a:p>
            <a:pPr lvl="1" eaLnBrk="1" hangingPunct="1">
              <a:lnSpc>
                <a:spcPct val="90000"/>
              </a:lnSpc>
              <a:defRPr/>
            </a:pPr>
            <a:r>
              <a:rPr lang="en-US"/>
              <a:t>G</a:t>
            </a:r>
            <a:r>
              <a:rPr lang="en-US" baseline="-25000"/>
              <a:t>up</a:t>
            </a:r>
            <a:r>
              <a:rPr lang="en-US"/>
              <a:t> = 214, 74, 66, 42 for no/no, ceil/no, no/roof, ceil/roof insulation combinations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82947"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82948" name="Slide Number Placeholder 5"/>
          <p:cNvSpPr>
            <a:spLocks noGrp="1"/>
          </p:cNvSpPr>
          <p:nvPr>
            <p:ph type="sldNum" sz="quarter" idx="12"/>
          </p:nvPr>
        </p:nvSpPr>
        <p:spPr>
          <a:noFill/>
        </p:spPr>
        <p:txBody>
          <a:bodyPr/>
          <a:lstStyle/>
          <a:p>
            <a:fld id="{719F57EB-5278-044D-AEF1-1966B6B91579}" type="slidenum">
              <a:rPr lang="en-US" smtClean="0">
                <a:latin typeface="Arial" pitchFamily="-104" charset="0"/>
                <a:ea typeface="ＭＳ Ｐゴシック" pitchFamily="-104" charset="-128"/>
                <a:cs typeface="ＭＳ Ｐゴシック" pitchFamily="-104" charset="-128"/>
              </a:rPr>
              <a:pPr/>
              <a:t>35</a:t>
            </a:fld>
            <a:endParaRPr lang="en-US" smtClean="0">
              <a:latin typeface="Arial" pitchFamily="-104" charset="0"/>
              <a:ea typeface="ＭＳ Ｐゴシック" pitchFamily="-104" charset="-128"/>
              <a:cs typeface="ＭＳ Ｐゴシック" pitchFamily="-104" charset="-128"/>
            </a:endParaRPr>
          </a:p>
        </p:txBody>
      </p:sp>
      <p:sp>
        <p:nvSpPr>
          <p:cNvPr id="173058" name="Rectangle 2"/>
          <p:cNvSpPr>
            <a:spLocks noGrp="1" noChangeArrowheads="1"/>
          </p:cNvSpPr>
          <p:nvPr>
            <p:ph type="title"/>
          </p:nvPr>
        </p:nvSpPr>
        <p:spPr/>
        <p:txBody>
          <a:bodyPr/>
          <a:lstStyle/>
          <a:p>
            <a:pPr eaLnBrk="1" hangingPunct="1">
              <a:defRPr/>
            </a:pPr>
            <a:r>
              <a:rPr lang="en-US"/>
              <a:t>All Together Now</a:t>
            </a:r>
          </a:p>
        </p:txBody>
      </p:sp>
      <p:sp>
        <p:nvSpPr>
          <p:cNvPr id="173059" name="Rectangle 3"/>
          <p:cNvSpPr>
            <a:spLocks noGrp="1" noChangeArrowheads="1"/>
          </p:cNvSpPr>
          <p:nvPr>
            <p:ph type="body" idx="1"/>
          </p:nvPr>
        </p:nvSpPr>
        <p:spPr/>
        <p:txBody>
          <a:bodyPr>
            <a:normAutofit fontScale="92500" lnSpcReduction="10000"/>
          </a:bodyPr>
          <a:lstStyle/>
          <a:p>
            <a:pPr eaLnBrk="1" hangingPunct="1">
              <a:defRPr/>
            </a:pPr>
            <a:r>
              <a:rPr lang="en-US"/>
              <a:t>The total power required to stabilize the house is then</a:t>
            </a:r>
          </a:p>
          <a:p>
            <a:pPr lvl="1" eaLnBrk="1" hangingPunct="1">
              <a:buFontTx/>
              <a:buNone/>
              <a:defRPr/>
            </a:pPr>
            <a:r>
              <a:rPr lang="en-US"/>
              <a:t>P</a:t>
            </a:r>
            <a:r>
              <a:rPr lang="en-US" baseline="-25000"/>
              <a:t>tot</a:t>
            </a:r>
            <a:r>
              <a:rPr lang="en-US"/>
              <a:t> = G</a:t>
            </a:r>
            <a:r>
              <a:rPr lang="en-US" baseline="-25000"/>
              <a:t>tot </a:t>
            </a:r>
            <a:r>
              <a:rPr lang="en-US">
                <a:sym typeface="Symbol" charset="2"/>
              </a:rPr>
              <a:t>T, where G</a:t>
            </a:r>
            <a:r>
              <a:rPr lang="en-US" baseline="-25000">
                <a:sym typeface="Symbol" charset="2"/>
              </a:rPr>
              <a:t>tot</a:t>
            </a:r>
            <a:r>
              <a:rPr lang="en-US">
                <a:sym typeface="Symbol" charset="2"/>
              </a:rPr>
              <a:t> = G</a:t>
            </a:r>
            <a:r>
              <a:rPr lang="en-US" baseline="-25000">
                <a:sym typeface="Symbol" charset="2"/>
              </a:rPr>
              <a:t>window</a:t>
            </a:r>
            <a:r>
              <a:rPr lang="en-US">
                <a:sym typeface="Symbol" charset="2"/>
              </a:rPr>
              <a:t> + G</a:t>
            </a:r>
            <a:r>
              <a:rPr lang="en-US" baseline="-25000">
                <a:sym typeface="Symbol" charset="2"/>
              </a:rPr>
              <a:t>wall</a:t>
            </a:r>
            <a:r>
              <a:rPr lang="en-US">
                <a:sym typeface="Symbol" charset="2"/>
              </a:rPr>
              <a:t> + G</a:t>
            </a:r>
            <a:r>
              <a:rPr lang="en-US" baseline="-25000">
                <a:sym typeface="Symbol" charset="2"/>
              </a:rPr>
              <a:t>up</a:t>
            </a:r>
            <a:endParaRPr lang="en-US"/>
          </a:p>
          <a:p>
            <a:pPr eaLnBrk="1" hangingPunct="1">
              <a:defRPr/>
            </a:pPr>
            <a:r>
              <a:rPr lang="en-US"/>
              <a:t>For a completely uninsulated house:</a:t>
            </a:r>
          </a:p>
          <a:p>
            <a:pPr lvl="1" eaLnBrk="1" hangingPunct="1">
              <a:defRPr/>
            </a:pPr>
            <a:r>
              <a:rPr lang="en-US"/>
              <a:t>G</a:t>
            </a:r>
            <a:r>
              <a:rPr lang="en-US" baseline="-25000"/>
              <a:t>tot</a:t>
            </a:r>
            <a:r>
              <a:rPr lang="en-US"/>
              <a:t> = 481 W/K</a:t>
            </a:r>
          </a:p>
          <a:p>
            <a:pPr lvl="1" eaLnBrk="1" hangingPunct="1">
              <a:defRPr/>
            </a:pPr>
            <a:r>
              <a:rPr lang="en-US"/>
              <a:t>requires 7.2 kW to maintain </a:t>
            </a:r>
            <a:r>
              <a:rPr lang="en-US">
                <a:sym typeface="Symbol" charset="2"/>
              </a:rPr>
              <a:t>T = 15C</a:t>
            </a:r>
          </a:p>
          <a:p>
            <a:pPr lvl="1" eaLnBrk="1" hangingPunct="1">
              <a:defRPr/>
            </a:pPr>
            <a:r>
              <a:rPr lang="en-US">
                <a:sym typeface="Symbol" charset="2"/>
              </a:rPr>
              <a:t>over 5 months (153 days), this is 26493 kWh, costing $2649 at $0.10/kWh</a:t>
            </a:r>
          </a:p>
          <a:p>
            <a:pPr eaLnBrk="1" hangingPunct="1">
              <a:defRPr/>
            </a:pPr>
            <a:r>
              <a:rPr lang="en-US">
                <a:sym typeface="Symbol" charset="2"/>
              </a:rPr>
              <a:t>Completely insulated (walls, ceiling, roof, best windows), get G</a:t>
            </a:r>
            <a:r>
              <a:rPr lang="en-US" baseline="-25000">
                <a:sym typeface="Symbol" charset="2"/>
              </a:rPr>
              <a:t>tot</a:t>
            </a:r>
            <a:r>
              <a:rPr lang="en-US">
                <a:sym typeface="Symbol" charset="2"/>
              </a:rPr>
              <a:t> = 118 W/K</a:t>
            </a:r>
          </a:p>
          <a:p>
            <a:pPr lvl="1" eaLnBrk="1" hangingPunct="1">
              <a:defRPr/>
            </a:pPr>
            <a:r>
              <a:rPr lang="en-US">
                <a:sym typeface="Symbol" charset="2"/>
              </a:rPr>
              <a:t>four times better!</a:t>
            </a:r>
          </a:p>
          <a:p>
            <a:pPr lvl="1" eaLnBrk="1" hangingPunct="1">
              <a:defRPr/>
            </a:pPr>
            <a:r>
              <a:rPr lang="en-US">
                <a:sym typeface="Symbol" charset="2"/>
              </a:rPr>
              <a:t>save $2000 per cold season (and also save in warm season)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22531"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22532" name="Slide Number Placeholder 5"/>
          <p:cNvSpPr>
            <a:spLocks noGrp="1"/>
          </p:cNvSpPr>
          <p:nvPr>
            <p:ph type="sldNum" sz="quarter" idx="12"/>
          </p:nvPr>
        </p:nvSpPr>
        <p:spPr>
          <a:noFill/>
        </p:spPr>
        <p:txBody>
          <a:bodyPr/>
          <a:lstStyle/>
          <a:p>
            <a:fld id="{4C006391-2FF1-7C4C-8C43-C3C8F3DA1413}" type="slidenum">
              <a:rPr lang="en-US" smtClean="0">
                <a:latin typeface="Arial" pitchFamily="-104" charset="0"/>
                <a:ea typeface="ＭＳ Ｐゴシック" pitchFamily="-104" charset="-128"/>
                <a:cs typeface="ＭＳ Ｐゴシック" pitchFamily="-104" charset="-128"/>
              </a:rPr>
              <a:pPr/>
              <a:t>4</a:t>
            </a:fld>
            <a:endParaRPr lang="en-US" smtClean="0">
              <a:latin typeface="Arial" pitchFamily="-104" charset="0"/>
              <a:ea typeface="ＭＳ Ｐゴシック" pitchFamily="-104" charset="-128"/>
              <a:cs typeface="ＭＳ Ｐゴシック" pitchFamily="-104" charset="-128"/>
            </a:endParaRPr>
          </a:p>
        </p:txBody>
      </p:sp>
      <p:sp>
        <p:nvSpPr>
          <p:cNvPr id="78850" name="Rectangle 2"/>
          <p:cNvSpPr>
            <a:spLocks noGrp="1" noChangeArrowheads="1"/>
          </p:cNvSpPr>
          <p:nvPr>
            <p:ph type="title"/>
          </p:nvPr>
        </p:nvSpPr>
        <p:spPr>
          <a:xfrm>
            <a:off x="457200" y="59178"/>
            <a:ext cx="8229600" cy="1143000"/>
          </a:xfrm>
        </p:spPr>
        <p:txBody>
          <a:bodyPr/>
          <a:lstStyle/>
          <a:p>
            <a:pPr eaLnBrk="1" hangingPunct="1">
              <a:defRPr/>
            </a:pPr>
            <a:r>
              <a:rPr lang="en-US"/>
              <a:t>Thermal Conductivity of Materials</a:t>
            </a:r>
          </a:p>
        </p:txBody>
      </p:sp>
      <p:sp>
        <p:nvSpPr>
          <p:cNvPr id="78851" name="Rectangle 3"/>
          <p:cNvSpPr>
            <a:spLocks noGrp="1" noChangeArrowheads="1"/>
          </p:cNvSpPr>
          <p:nvPr>
            <p:ph type="body" idx="1"/>
          </p:nvPr>
        </p:nvSpPr>
        <p:spPr>
          <a:xfrm>
            <a:off x="457200" y="1203300"/>
            <a:ext cx="8229600" cy="4525963"/>
          </a:xfrm>
        </p:spPr>
        <p:txBody>
          <a:bodyPr/>
          <a:lstStyle/>
          <a:p>
            <a:pPr eaLnBrk="1" hangingPunct="1">
              <a:defRPr/>
            </a:pPr>
            <a:r>
              <a:rPr lang="en-US"/>
              <a:t>(copied from materials lecture)</a:t>
            </a:r>
          </a:p>
        </p:txBody>
      </p:sp>
      <p:graphicFrame>
        <p:nvGraphicFramePr>
          <p:cNvPr id="78852" name="Group 4"/>
          <p:cNvGraphicFramePr>
            <a:graphicFrameLocks noGrp="1"/>
          </p:cNvGraphicFramePr>
          <p:nvPr/>
        </p:nvGraphicFramePr>
        <p:xfrm>
          <a:off x="838200" y="1905000"/>
          <a:ext cx="7543800" cy="4267202"/>
        </p:xfrm>
        <a:graphic>
          <a:graphicData uri="http://schemas.openxmlformats.org/drawingml/2006/table">
            <a:tbl>
              <a:tblPr/>
              <a:tblGrid>
                <a:gridCol w="2590800"/>
                <a:gridCol w="1752600"/>
                <a:gridCol w="3200400"/>
              </a:tblGrid>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Material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sym typeface="Symbol" charset="2"/>
                        </a:rPr>
                        <a:t> (W m</a:t>
                      </a:r>
                      <a:r>
                        <a:rPr kumimoji="0" lang="en-US" sz="1800" b="0" i="0" u="none" strike="noStrike" cap="none" normalizeH="0" baseline="30000">
                          <a:ln>
                            <a:noFill/>
                          </a:ln>
                          <a:solidFill>
                            <a:schemeClr val="tx1"/>
                          </a:solidFill>
                          <a:effectLst/>
                          <a:latin typeface="Arial" charset="0"/>
                          <a:ea typeface="ＭＳ Ｐゴシック" charset="-128"/>
                          <a:cs typeface="ＭＳ Ｐゴシック" charset="-128"/>
                          <a:sym typeface="Symbol" charset="2"/>
                        </a:rPr>
                        <a:t>-1</a:t>
                      </a: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sym typeface="Symbol" charset="2"/>
                        </a:rPr>
                        <a:t> K</a:t>
                      </a:r>
                      <a:r>
                        <a:rPr kumimoji="0" lang="en-US" sz="1800" b="0" i="0" u="none" strike="noStrike" cap="none" normalizeH="0" baseline="30000">
                          <a:ln>
                            <a:noFill/>
                          </a:ln>
                          <a:solidFill>
                            <a:schemeClr val="tx1"/>
                          </a:solidFill>
                          <a:effectLst/>
                          <a:latin typeface="Arial" charset="0"/>
                          <a:ea typeface="ＭＳ Ｐゴシック" charset="-128"/>
                          <a:cs typeface="ＭＳ Ｐゴシック" charset="-128"/>
                          <a:sym typeface="Symbol" charset="2"/>
                        </a:rPr>
                        <a:t>-1</a:t>
                      </a: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sym typeface="Symbol" charset="2"/>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comments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Silver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422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room T metals feel cold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Copper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391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great for pulling away heat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Gold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295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128"/>
                        <a:cs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Aluminum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205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128"/>
                        <a:cs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Stainless Steel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10–25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why cookware uses S.S.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Glass, Concrete,Wood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0.5–3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buildings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Many Plastics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room T plastics feel warm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G-10 fiberglass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0.29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strongest insulator choice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Stagnant Air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0.024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but usually moving…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Styrofoam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128"/>
                          <a:cs typeface="ＭＳ Ｐゴシック" charset="-128"/>
                        </a:rPr>
                        <a:t>0.01–0.03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ea typeface="ＭＳ Ｐゴシック" charset="-128"/>
                          <a:cs typeface="ＭＳ Ｐゴシック" charset="-128"/>
                        </a:rPr>
                        <a:t>can be better than air!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24579"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24580" name="Slide Number Placeholder 5"/>
          <p:cNvSpPr>
            <a:spLocks noGrp="1"/>
          </p:cNvSpPr>
          <p:nvPr>
            <p:ph type="sldNum" sz="quarter" idx="12"/>
          </p:nvPr>
        </p:nvSpPr>
        <p:spPr>
          <a:noFill/>
        </p:spPr>
        <p:txBody>
          <a:bodyPr/>
          <a:lstStyle/>
          <a:p>
            <a:fld id="{BD7A9469-F2C9-4C44-A7EC-178B79CE1145}" type="slidenum">
              <a:rPr lang="en-US" smtClean="0">
                <a:latin typeface="Arial" pitchFamily="-104" charset="0"/>
                <a:ea typeface="ＭＳ Ｐゴシック" pitchFamily="-104" charset="-128"/>
                <a:cs typeface="ＭＳ Ｐゴシック" pitchFamily="-104" charset="-128"/>
              </a:rPr>
              <a:pPr/>
              <a:t>5</a:t>
            </a:fld>
            <a:endParaRPr lang="en-US" smtClean="0">
              <a:latin typeface="Arial" pitchFamily="-104" charset="0"/>
              <a:ea typeface="ＭＳ Ｐゴシック" pitchFamily="-104" charset="-128"/>
              <a:cs typeface="ＭＳ Ｐゴシック" pitchFamily="-104" charset="-128"/>
            </a:endParaRPr>
          </a:p>
        </p:txBody>
      </p:sp>
      <p:sp>
        <p:nvSpPr>
          <p:cNvPr id="73730" name="Rectangle 2"/>
          <p:cNvSpPr>
            <a:spLocks noGrp="1" noChangeArrowheads="1"/>
          </p:cNvSpPr>
          <p:nvPr>
            <p:ph type="title"/>
          </p:nvPr>
        </p:nvSpPr>
        <p:spPr/>
        <p:txBody>
          <a:bodyPr/>
          <a:lstStyle/>
          <a:p>
            <a:pPr eaLnBrk="1" hangingPunct="1">
              <a:defRPr/>
            </a:pPr>
            <a:r>
              <a:rPr lang="en-US"/>
              <a:t>Conduction: Heated Box</a:t>
            </a:r>
          </a:p>
        </p:txBody>
      </p:sp>
      <p:sp>
        <p:nvSpPr>
          <p:cNvPr id="73731" name="Rectangle 3"/>
          <p:cNvSpPr>
            <a:spLocks noGrp="1" noChangeArrowheads="1"/>
          </p:cNvSpPr>
          <p:nvPr>
            <p:ph type="body" idx="1"/>
          </p:nvPr>
        </p:nvSpPr>
        <p:spPr/>
        <p:txBody>
          <a:bodyPr>
            <a:normAutofit fontScale="85000" lnSpcReduction="20000"/>
          </a:bodyPr>
          <a:lstStyle/>
          <a:p>
            <a:pPr eaLnBrk="1" hangingPunct="1">
              <a:defRPr/>
            </a:pPr>
            <a:r>
              <a:rPr lang="en-US"/>
              <a:t>A 1 m </a:t>
            </a:r>
            <a:r>
              <a:rPr lang="en-US">
                <a:sym typeface="Symbol" charset="2"/>
              </a:rPr>
              <a:t> 1 m  2.5 m </a:t>
            </a:r>
            <a:r>
              <a:rPr lang="en-US">
                <a:solidFill>
                  <a:schemeClr val="accent2"/>
                </a:solidFill>
                <a:sym typeface="Symbol" charset="2"/>
              </a:rPr>
              <a:t>ice-fishing hut</a:t>
            </a:r>
            <a:r>
              <a:rPr lang="en-US">
                <a:sym typeface="Symbol" charset="2"/>
              </a:rPr>
              <a:t> stands in the 10 C cold with 2.5 cm walls of wood</a:t>
            </a:r>
          </a:p>
          <a:p>
            <a:pPr lvl="1" eaLnBrk="1" hangingPunct="1">
              <a:defRPr/>
            </a:pPr>
            <a:r>
              <a:rPr lang="en-US" i="1"/>
              <a:t>A</a:t>
            </a:r>
            <a:r>
              <a:rPr lang="en-US"/>
              <a:t> = 12 m</a:t>
            </a:r>
            <a:r>
              <a:rPr lang="en-US" baseline="30000"/>
              <a:t>2</a:t>
            </a:r>
          </a:p>
          <a:p>
            <a:pPr lvl="1" eaLnBrk="1" hangingPunct="1">
              <a:defRPr/>
            </a:pPr>
            <a:r>
              <a:rPr lang="en-US" i="1"/>
              <a:t>t</a:t>
            </a:r>
            <a:r>
              <a:rPr lang="en-US"/>
              <a:t> = 0.025 m</a:t>
            </a:r>
          </a:p>
          <a:p>
            <a:pPr lvl="1" eaLnBrk="1" hangingPunct="1">
              <a:defRPr/>
            </a:pPr>
            <a:r>
              <a:rPr lang="en-US" i="1">
                <a:sym typeface="Symbol" charset="2"/>
              </a:rPr>
              <a:t></a:t>
            </a:r>
            <a:r>
              <a:rPr lang="en-US">
                <a:sym typeface="Symbol" charset="2"/>
              </a:rPr>
              <a:t>  1 W/m/K</a:t>
            </a:r>
            <a:endParaRPr lang="en-US"/>
          </a:p>
          <a:p>
            <a:pPr eaLnBrk="1" hangingPunct="1">
              <a:defRPr/>
            </a:pPr>
            <a:r>
              <a:rPr lang="en-US"/>
              <a:t>To keep this hut at 20</a:t>
            </a:r>
            <a:r>
              <a:rPr lang="en-US">
                <a:sym typeface="Symbol" charset="2"/>
              </a:rPr>
              <a:t> C would require</a:t>
            </a:r>
            <a:endParaRPr lang="en-US"/>
          </a:p>
          <a:p>
            <a:pPr lvl="1" eaLnBrk="1" hangingPunct="1">
              <a:buFontTx/>
              <a:buNone/>
              <a:defRPr/>
            </a:pPr>
            <a:r>
              <a:rPr lang="en-US"/>
              <a:t>			</a:t>
            </a:r>
            <a:r>
              <a:rPr lang="en-US" i="1"/>
              <a:t>P = </a:t>
            </a:r>
            <a:r>
              <a:rPr lang="en-US" i="1">
                <a:sym typeface="Symbol" charset="2"/>
              </a:rPr>
              <a:t>·T·A/t</a:t>
            </a:r>
            <a:r>
              <a:rPr lang="en-US">
                <a:sym typeface="Symbol" charset="2"/>
              </a:rPr>
              <a:t> = (1.0)(30)(12)/(0.025) = 14,400 W</a:t>
            </a:r>
            <a:endParaRPr lang="en-US"/>
          </a:p>
          <a:p>
            <a:pPr lvl="1" eaLnBrk="1" hangingPunct="1">
              <a:defRPr/>
            </a:pPr>
            <a:r>
              <a:rPr lang="en-US"/>
              <a:t>Outrageous!</a:t>
            </a:r>
          </a:p>
          <a:p>
            <a:pPr lvl="1" eaLnBrk="1" hangingPunct="1">
              <a:defRPr/>
            </a:pPr>
            <a:r>
              <a:rPr lang="en-US"/>
              <a:t>Replace wood with insulation: </a:t>
            </a:r>
            <a:r>
              <a:rPr lang="en-US" i="1">
                <a:sym typeface="Symbol" charset="2"/>
              </a:rPr>
              <a:t></a:t>
            </a:r>
            <a:r>
              <a:rPr lang="en-US">
                <a:sym typeface="Symbol" charset="2"/>
              </a:rPr>
              <a:t> = 0.02; </a:t>
            </a:r>
            <a:r>
              <a:rPr lang="en-US" i="1">
                <a:sym typeface="Symbol" charset="2"/>
              </a:rPr>
              <a:t>t</a:t>
            </a:r>
            <a:r>
              <a:rPr lang="en-US">
                <a:sym typeface="Symbol" charset="2"/>
              </a:rPr>
              <a:t> = 0.025</a:t>
            </a:r>
          </a:p>
          <a:p>
            <a:pPr lvl="1" eaLnBrk="1" hangingPunct="1">
              <a:buFontTx/>
              <a:buNone/>
              <a:defRPr/>
            </a:pPr>
            <a:r>
              <a:rPr lang="en-US">
                <a:sym typeface="Symbol" charset="2"/>
              </a:rPr>
              <a:t>			</a:t>
            </a:r>
            <a:r>
              <a:rPr lang="en-US" i="1"/>
              <a:t>P = </a:t>
            </a:r>
            <a:r>
              <a:rPr lang="en-US" i="1">
                <a:sym typeface="Symbol" charset="2"/>
              </a:rPr>
              <a:t>·T·A/t</a:t>
            </a:r>
            <a:r>
              <a:rPr lang="en-US">
                <a:sym typeface="Symbol" charset="2"/>
              </a:rPr>
              <a:t> = (0.02)(30)(12)/(0.025) = 288 W</a:t>
            </a:r>
          </a:p>
          <a:p>
            <a:pPr lvl="1" eaLnBrk="1" hangingPunct="1">
              <a:defRPr/>
            </a:pPr>
            <a:r>
              <a:rPr lang="en-US">
                <a:sym typeface="Symbol" charset="2"/>
              </a:rPr>
              <a:t>This, we can do for less than $40 at Target</a:t>
            </a:r>
          </a:p>
          <a:p>
            <a:pPr eaLnBrk="1" hangingPunct="1">
              <a:defRPr/>
            </a:pPr>
            <a:r>
              <a:rPr lang="en-US">
                <a:sym typeface="Symbol" charset="2"/>
              </a:rPr>
              <a:t>First example unfair</a:t>
            </a:r>
          </a:p>
          <a:p>
            <a:pPr lvl="1" eaLnBrk="1" hangingPunct="1">
              <a:defRPr/>
            </a:pPr>
            <a:r>
              <a:rPr lang="en-US">
                <a:sym typeface="Symbol" charset="2"/>
              </a:rPr>
              <a:t>air won’t carry heat away this fast: more on this later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26627"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26628" name="Slide Number Placeholder 5"/>
          <p:cNvSpPr>
            <a:spLocks noGrp="1"/>
          </p:cNvSpPr>
          <p:nvPr>
            <p:ph type="sldNum" sz="quarter" idx="12"/>
          </p:nvPr>
        </p:nvSpPr>
        <p:spPr>
          <a:noFill/>
        </p:spPr>
        <p:txBody>
          <a:bodyPr/>
          <a:lstStyle/>
          <a:p>
            <a:fld id="{92DECB51-378E-AC48-9FBA-DFA7D631D65C}" type="slidenum">
              <a:rPr lang="en-US" smtClean="0">
                <a:latin typeface="Arial" pitchFamily="-104" charset="0"/>
                <a:ea typeface="ＭＳ Ｐゴシック" pitchFamily="-104" charset="-128"/>
                <a:cs typeface="ＭＳ Ｐゴシック" pitchFamily="-104" charset="-128"/>
              </a:rPr>
              <a:pPr/>
              <a:t>6</a:t>
            </a:fld>
            <a:endParaRPr lang="en-US" smtClean="0">
              <a:latin typeface="Arial" pitchFamily="-104" charset="0"/>
              <a:ea typeface="ＭＳ Ｐゴシック" pitchFamily="-104" charset="-128"/>
              <a:cs typeface="ＭＳ Ｐゴシック" pitchFamily="-104" charset="-128"/>
            </a:endParaRPr>
          </a:p>
        </p:txBody>
      </p:sp>
      <p:sp>
        <p:nvSpPr>
          <p:cNvPr id="93186" name="Rectangle 2"/>
          <p:cNvSpPr>
            <a:spLocks noGrp="1" noChangeArrowheads="1"/>
          </p:cNvSpPr>
          <p:nvPr>
            <p:ph type="title"/>
          </p:nvPr>
        </p:nvSpPr>
        <p:spPr/>
        <p:txBody>
          <a:bodyPr/>
          <a:lstStyle/>
          <a:p>
            <a:pPr eaLnBrk="1" hangingPunct="1">
              <a:defRPr/>
            </a:pPr>
            <a:r>
              <a:rPr lang="en-US"/>
              <a:t>A Cold Finger</a:t>
            </a:r>
          </a:p>
        </p:txBody>
      </p:sp>
      <p:sp>
        <p:nvSpPr>
          <p:cNvPr id="93187"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a:t>Imagine a plug of aluminum connecting the inside to the outside</a:t>
            </a:r>
          </a:p>
          <a:p>
            <a:pPr lvl="1" eaLnBrk="1" hangingPunct="1">
              <a:lnSpc>
                <a:spcPct val="90000"/>
              </a:lnSpc>
              <a:defRPr/>
            </a:pPr>
            <a:r>
              <a:rPr lang="en-US"/>
              <a:t>how much will it change the story?</a:t>
            </a:r>
          </a:p>
          <a:p>
            <a:pPr lvl="1" eaLnBrk="1" hangingPunct="1">
              <a:lnSpc>
                <a:spcPct val="90000"/>
              </a:lnSpc>
              <a:defRPr/>
            </a:pPr>
            <a:r>
              <a:rPr lang="en-US"/>
              <a:t>cylindrical shape, length t, radius R</a:t>
            </a:r>
          </a:p>
          <a:p>
            <a:pPr lvl="1" eaLnBrk="1" hangingPunct="1">
              <a:lnSpc>
                <a:spcPct val="90000"/>
              </a:lnSpc>
              <a:defRPr/>
            </a:pPr>
            <a:r>
              <a:rPr lang="en-US" i="1">
                <a:sym typeface="Symbol" charset="2"/>
              </a:rPr>
              <a:t></a:t>
            </a:r>
            <a:r>
              <a:rPr lang="en-US">
                <a:sym typeface="Symbol" charset="2"/>
              </a:rPr>
              <a:t> = 205 W/m/K</a:t>
            </a:r>
          </a:p>
          <a:p>
            <a:pPr lvl="1" eaLnBrk="1" hangingPunct="1">
              <a:lnSpc>
                <a:spcPct val="90000"/>
              </a:lnSpc>
              <a:defRPr/>
            </a:pPr>
            <a:r>
              <a:rPr lang="en-US">
                <a:sym typeface="Symbol" charset="2"/>
              </a:rPr>
              <a:t>just based on conduction alone, since difference in thermal conductivity is a factor of 10,000, the cold finger is as important as the whole box if it’s area is as big as 1/10,000 the area of the box.</a:t>
            </a:r>
          </a:p>
          <a:p>
            <a:pPr lvl="2" eaLnBrk="1" hangingPunct="1">
              <a:lnSpc>
                <a:spcPct val="90000"/>
              </a:lnSpc>
              <a:defRPr/>
            </a:pPr>
            <a:r>
              <a:rPr lang="en-US"/>
              <a:t>this corresponds to a radius of 2 mm !!!</a:t>
            </a:r>
          </a:p>
          <a:p>
            <a:pPr eaLnBrk="1" hangingPunct="1">
              <a:lnSpc>
                <a:spcPct val="90000"/>
              </a:lnSpc>
              <a:defRPr/>
            </a:pPr>
            <a:r>
              <a:rPr lang="en-US"/>
              <a:t>So a cold finger can “short-circuit” the deliberate attempts at insulation</a:t>
            </a:r>
          </a:p>
          <a:p>
            <a:pPr lvl="1" eaLnBrk="1" hangingPunct="1">
              <a:lnSpc>
                <a:spcPct val="90000"/>
              </a:lnSpc>
              <a:defRPr/>
            </a:pPr>
            <a:r>
              <a:rPr lang="en-US"/>
              <a:t>provided that heat can couple to it effectively enough: this will often limit the damage</a:t>
            </a:r>
          </a:p>
          <a:p>
            <a:pPr lvl="1" eaLnBrk="1" hangingPunct="1">
              <a:lnSpc>
                <a:spcPct val="90000"/>
              </a:lnSpc>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28675"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28676" name="Slide Number Placeholder 5"/>
          <p:cNvSpPr>
            <a:spLocks noGrp="1"/>
          </p:cNvSpPr>
          <p:nvPr>
            <p:ph type="sldNum" sz="quarter" idx="12"/>
          </p:nvPr>
        </p:nvSpPr>
        <p:spPr>
          <a:noFill/>
        </p:spPr>
        <p:txBody>
          <a:bodyPr/>
          <a:lstStyle/>
          <a:p>
            <a:fld id="{C88323F4-0172-094A-8B13-CA3DB8EF5393}" type="slidenum">
              <a:rPr lang="en-US" smtClean="0">
                <a:latin typeface="Arial" pitchFamily="-104" charset="0"/>
                <a:ea typeface="ＭＳ Ｐゴシック" pitchFamily="-104" charset="-128"/>
                <a:cs typeface="ＭＳ Ｐゴシック" pitchFamily="-104" charset="-128"/>
              </a:rPr>
              <a:pPr/>
              <a:t>7</a:t>
            </a:fld>
            <a:endParaRPr lang="en-US" smtClean="0">
              <a:latin typeface="Arial" pitchFamily="-104" charset="0"/>
              <a:ea typeface="ＭＳ Ｐゴシック" pitchFamily="-104" charset="-128"/>
              <a:cs typeface="ＭＳ Ｐゴシック" pitchFamily="-104" charset="-128"/>
            </a:endParaRPr>
          </a:p>
        </p:txBody>
      </p:sp>
      <p:sp>
        <p:nvSpPr>
          <p:cNvPr id="76802" name="Rectangle 2"/>
          <p:cNvSpPr>
            <a:spLocks noGrp="1" noChangeArrowheads="1"/>
          </p:cNvSpPr>
          <p:nvPr>
            <p:ph type="title"/>
          </p:nvPr>
        </p:nvSpPr>
        <p:spPr/>
        <p:txBody>
          <a:bodyPr/>
          <a:lstStyle/>
          <a:p>
            <a:pPr eaLnBrk="1" hangingPunct="1">
              <a:defRPr/>
            </a:pPr>
            <a:r>
              <a:rPr lang="en-US"/>
              <a:t>R-value of insulation</a:t>
            </a:r>
          </a:p>
        </p:txBody>
      </p:sp>
      <p:sp>
        <p:nvSpPr>
          <p:cNvPr id="76803" name="Rectangle 3"/>
          <p:cNvSpPr>
            <a:spLocks noGrp="1" noChangeArrowheads="1"/>
          </p:cNvSpPr>
          <p:nvPr>
            <p:ph type="body" idx="1"/>
          </p:nvPr>
        </p:nvSpPr>
        <p:spPr/>
        <p:txBody>
          <a:bodyPr>
            <a:normAutofit fontScale="92500" lnSpcReduction="10000"/>
          </a:bodyPr>
          <a:lstStyle/>
          <a:p>
            <a:pPr eaLnBrk="1" hangingPunct="1">
              <a:defRPr/>
            </a:pPr>
            <a:r>
              <a:rPr lang="en-US"/>
              <a:t>In a hardware store, you’ll find insulation tagged with an “R-value”</a:t>
            </a:r>
          </a:p>
          <a:p>
            <a:pPr lvl="1" eaLnBrk="1" hangingPunct="1">
              <a:defRPr/>
            </a:pPr>
            <a:r>
              <a:rPr lang="en-US"/>
              <a:t>thermal resistance R-value is </a:t>
            </a:r>
            <a:r>
              <a:rPr lang="en-US" i="1"/>
              <a:t>t/</a:t>
            </a:r>
            <a:r>
              <a:rPr lang="en-US" i="1">
                <a:sym typeface="Symbol" charset="2"/>
              </a:rPr>
              <a:t></a:t>
            </a:r>
            <a:r>
              <a:rPr lang="en-US">
                <a:sym typeface="Symbol" charset="2"/>
              </a:rPr>
              <a:t> </a:t>
            </a:r>
            <a:endParaRPr lang="en-US"/>
          </a:p>
          <a:p>
            <a:pPr lvl="1" eaLnBrk="1" hangingPunct="1">
              <a:defRPr/>
            </a:pPr>
            <a:r>
              <a:rPr lang="en-US"/>
              <a:t>R-value is usually seen in imperial units: ft</a:t>
            </a:r>
            <a:r>
              <a:rPr lang="en-US" baseline="30000"/>
              <a:t>2</a:t>
            </a:r>
            <a:r>
              <a:rPr lang="en-US">
                <a:sym typeface="Symbol" charset="2"/>
              </a:rPr>
              <a:t>·F·hr/Btu</a:t>
            </a:r>
          </a:p>
          <a:p>
            <a:pPr lvl="1" eaLnBrk="1" hangingPunct="1">
              <a:defRPr/>
            </a:pPr>
            <a:r>
              <a:rPr lang="en-US">
                <a:sym typeface="Symbol" charset="2"/>
              </a:rPr>
              <a:t>Conversion factor is </a:t>
            </a:r>
            <a:r>
              <a:rPr lang="en-US">
                <a:solidFill>
                  <a:schemeClr val="accent2"/>
                </a:solidFill>
                <a:sym typeface="Symbol" charset="2"/>
              </a:rPr>
              <a:t>5.67</a:t>
            </a:r>
            <a:r>
              <a:rPr lang="en-US">
                <a:sym typeface="Symbol" charset="2"/>
              </a:rPr>
              <a:t>:</a:t>
            </a:r>
          </a:p>
          <a:p>
            <a:pPr lvl="2" eaLnBrk="1" hangingPunct="1">
              <a:defRPr/>
            </a:pPr>
            <a:r>
              <a:rPr lang="en-US">
                <a:sym typeface="Symbol" charset="2"/>
              </a:rPr>
              <a:t>R-value of 0.025-thick insulation of </a:t>
            </a:r>
            <a:r>
              <a:rPr lang="en-US" i="1">
                <a:sym typeface="Symbol" charset="2"/>
              </a:rPr>
              <a:t></a:t>
            </a:r>
            <a:r>
              <a:rPr lang="en-US">
                <a:sym typeface="Symbol" charset="2"/>
              </a:rPr>
              <a:t> = 0.02 W/m/K is:</a:t>
            </a:r>
          </a:p>
          <a:p>
            <a:pPr lvl="2" eaLnBrk="1" hangingPunct="1">
              <a:buFontTx/>
              <a:buNone/>
              <a:defRPr/>
            </a:pPr>
            <a:r>
              <a:rPr lang="en-US">
                <a:sym typeface="Symbol" charset="2"/>
              </a:rPr>
              <a:t>		</a:t>
            </a:r>
            <a:r>
              <a:rPr lang="en-US" i="1">
                <a:sym typeface="Symbol" charset="2"/>
              </a:rPr>
              <a:t>R</a:t>
            </a:r>
            <a:r>
              <a:rPr lang="en-US">
                <a:sym typeface="Symbol" charset="2"/>
              </a:rPr>
              <a:t> = </a:t>
            </a:r>
            <a:r>
              <a:rPr lang="en-US">
                <a:solidFill>
                  <a:schemeClr val="accent2"/>
                </a:solidFill>
                <a:sym typeface="Symbol" charset="2"/>
              </a:rPr>
              <a:t>5.67</a:t>
            </a:r>
            <a:r>
              <a:rPr lang="en-US">
                <a:sym typeface="Symbol" charset="2"/>
              </a:rPr>
              <a:t></a:t>
            </a:r>
            <a:r>
              <a:rPr lang="en-US" i="1"/>
              <a:t>t/</a:t>
            </a:r>
            <a:r>
              <a:rPr lang="en-US" i="1">
                <a:sym typeface="Symbol" charset="2"/>
              </a:rPr>
              <a:t></a:t>
            </a:r>
            <a:r>
              <a:rPr lang="en-US">
                <a:sym typeface="Symbol" charset="2"/>
              </a:rPr>
              <a:t>  = </a:t>
            </a:r>
            <a:r>
              <a:rPr lang="en-US">
                <a:solidFill>
                  <a:schemeClr val="accent2"/>
                </a:solidFill>
                <a:sym typeface="Symbol" charset="2"/>
              </a:rPr>
              <a:t>5.67</a:t>
            </a:r>
            <a:r>
              <a:rPr lang="en-US">
                <a:sym typeface="Symbol" charset="2"/>
              </a:rPr>
              <a:t>0.025/0.02 = 7.1</a:t>
            </a:r>
          </a:p>
          <a:p>
            <a:pPr lvl="1" eaLnBrk="1" hangingPunct="1">
              <a:defRPr/>
            </a:pPr>
            <a:r>
              <a:rPr lang="en-US">
                <a:sym typeface="Symbol" charset="2"/>
              </a:rPr>
              <a:t>Can insert Home-Depot R=5 insulation into formula:</a:t>
            </a:r>
          </a:p>
          <a:p>
            <a:pPr lvl="1" eaLnBrk="1" hangingPunct="1">
              <a:buFontTx/>
              <a:buNone/>
              <a:defRPr/>
            </a:pPr>
            <a:r>
              <a:rPr lang="en-US">
                <a:sym typeface="Symbol" charset="2"/>
              </a:rPr>
              <a:t>			</a:t>
            </a:r>
            <a:r>
              <a:rPr lang="en-US" i="1">
                <a:sym typeface="Symbol" charset="2"/>
              </a:rPr>
              <a:t>P = </a:t>
            </a:r>
            <a:r>
              <a:rPr lang="en-US">
                <a:solidFill>
                  <a:schemeClr val="accent2"/>
                </a:solidFill>
                <a:sym typeface="Symbol" charset="2"/>
              </a:rPr>
              <a:t>5.67</a:t>
            </a:r>
            <a:r>
              <a:rPr lang="en-US">
                <a:sym typeface="Symbol" charset="2"/>
              </a:rPr>
              <a:t></a:t>
            </a:r>
            <a:r>
              <a:rPr lang="en-US" i="1">
                <a:sym typeface="Symbol" charset="2"/>
              </a:rPr>
              <a:t>A</a:t>
            </a:r>
            <a:r>
              <a:rPr lang="en-US">
                <a:sym typeface="Symbol" charset="2"/>
              </a:rPr>
              <a:t>·</a:t>
            </a:r>
            <a:r>
              <a:rPr lang="en-US" i="1">
                <a:sym typeface="Symbol" charset="2"/>
              </a:rPr>
              <a:t>T/R</a:t>
            </a:r>
            <a:endParaRPr lang="en-US">
              <a:sym typeface="Symbol" charset="2"/>
            </a:endParaRPr>
          </a:p>
          <a:p>
            <a:pPr lvl="1" eaLnBrk="1" hangingPunct="1">
              <a:defRPr/>
            </a:pPr>
            <a:r>
              <a:rPr lang="en-US">
                <a:sym typeface="Symbol" charset="2"/>
              </a:rPr>
              <a:t>so for our hut with </a:t>
            </a:r>
            <a:r>
              <a:rPr lang="en-US" i="1">
                <a:sym typeface="Symbol" charset="2"/>
              </a:rPr>
              <a:t>R</a:t>
            </a:r>
            <a:r>
              <a:rPr lang="en-US">
                <a:sym typeface="Symbol" charset="2"/>
              </a:rPr>
              <a:t> = 5: </a:t>
            </a:r>
            <a:r>
              <a:rPr lang="en-US" i="1">
                <a:sym typeface="Symbol" charset="2"/>
              </a:rPr>
              <a:t>P </a:t>
            </a:r>
            <a:r>
              <a:rPr lang="en-US">
                <a:sym typeface="Symbol" charset="2"/>
              </a:rPr>
              <a:t> </a:t>
            </a:r>
            <a:r>
              <a:rPr lang="en-US">
                <a:solidFill>
                  <a:schemeClr val="accent2"/>
                </a:solidFill>
                <a:sym typeface="Symbol" charset="2"/>
              </a:rPr>
              <a:t>5.67</a:t>
            </a:r>
            <a:r>
              <a:rPr lang="en-US">
                <a:sym typeface="Symbol" charset="2"/>
              </a:rPr>
              <a:t>(12)(30)/5 = 408 W</a:t>
            </a:r>
          </a:p>
          <a:p>
            <a:pPr lvl="1" eaLnBrk="1" hangingPunct="1">
              <a:defRPr/>
            </a:pPr>
            <a:r>
              <a:rPr lang="en-US">
                <a:sym typeface="Symbol" charset="2"/>
              </a:rPr>
              <a:t>note our earlier insulation example had </a:t>
            </a:r>
            <a:r>
              <a:rPr lang="en-US" i="1">
                <a:sym typeface="Symbol" charset="2"/>
              </a:rPr>
              <a:t>R</a:t>
            </a:r>
            <a:r>
              <a:rPr lang="en-US">
                <a:sym typeface="Symbol" charset="2"/>
              </a:rPr>
              <a:t> = 7.1 instead of 5, in which case </a:t>
            </a:r>
            <a:r>
              <a:rPr lang="en-US" i="1">
                <a:sym typeface="Symbol" charset="2"/>
              </a:rPr>
              <a:t>P</a:t>
            </a:r>
            <a:r>
              <a:rPr lang="en-US">
                <a:sym typeface="Symbol" charset="2"/>
              </a:rPr>
              <a:t> = 288 W (check for yourself!)</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30723"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30724" name="Slide Number Placeholder 5"/>
          <p:cNvSpPr>
            <a:spLocks noGrp="1"/>
          </p:cNvSpPr>
          <p:nvPr>
            <p:ph type="sldNum" sz="quarter" idx="12"/>
          </p:nvPr>
        </p:nvSpPr>
        <p:spPr>
          <a:noFill/>
        </p:spPr>
        <p:txBody>
          <a:bodyPr/>
          <a:lstStyle/>
          <a:p>
            <a:fld id="{42C4C459-DED4-944C-AE27-1E88F4658F40}" type="slidenum">
              <a:rPr lang="en-US" smtClean="0">
                <a:latin typeface="Arial" pitchFamily="-104" charset="0"/>
                <a:ea typeface="ＭＳ Ｐゴシック" pitchFamily="-104" charset="-128"/>
                <a:cs typeface="ＭＳ Ｐゴシック" pitchFamily="-104" charset="-128"/>
              </a:rPr>
              <a:pPr/>
              <a:t>8</a:t>
            </a:fld>
            <a:endParaRPr lang="en-US" smtClean="0">
              <a:latin typeface="Arial" pitchFamily="-104" charset="0"/>
              <a:ea typeface="ＭＳ Ｐゴシック" pitchFamily="-104" charset="-128"/>
              <a:cs typeface="ＭＳ Ｐゴシック" pitchFamily="-104" charset="-128"/>
            </a:endParaRPr>
          </a:p>
        </p:txBody>
      </p:sp>
      <p:sp>
        <p:nvSpPr>
          <p:cNvPr id="81922" name="Rectangle 2"/>
          <p:cNvSpPr>
            <a:spLocks noGrp="1" noChangeArrowheads="1"/>
          </p:cNvSpPr>
          <p:nvPr>
            <p:ph type="title"/>
          </p:nvPr>
        </p:nvSpPr>
        <p:spPr/>
        <p:txBody>
          <a:bodyPr/>
          <a:lstStyle/>
          <a:p>
            <a:pPr eaLnBrk="1" hangingPunct="1">
              <a:defRPr/>
            </a:pPr>
            <a:r>
              <a:rPr lang="en-US"/>
              <a:t>Wikipedia on R-values:</a:t>
            </a:r>
          </a:p>
        </p:txBody>
      </p:sp>
      <p:sp>
        <p:nvSpPr>
          <p:cNvPr id="30726" name="Rectangle 3"/>
          <p:cNvSpPr>
            <a:spLocks noGrp="1" noChangeArrowheads="1"/>
          </p:cNvSpPr>
          <p:nvPr>
            <p:ph type="body" idx="1"/>
          </p:nvPr>
        </p:nvSpPr>
        <p:spPr/>
        <p:txBody>
          <a:bodyPr/>
          <a:lstStyle/>
          <a:p>
            <a:pPr eaLnBrk="1" hangingPunct="1"/>
            <a:r>
              <a:rPr lang="en-US" sz="2000">
                <a:effectLst/>
              </a:rPr>
              <a:t>Note that these examples use the non-SI definition and are per inch. Vacuum insulated panel has the highest R-value of (approximately 45 in English units) for flat, Aerogel has the next highest R-value 10, followed by isocyanurate and phenolic foam insulations with, 8.3 and 7, respectively. They are followed closely by polyurethane and polystyrene insulation at roughly R–6 and R–5. Loose cellulose, fiberglass both blown and in batts, and rock wool both blown and in batts all possess an R-value of roughly 3. Straw bales perform at about R–1.45. Snow is roughly R–1.</a:t>
            </a:r>
          </a:p>
          <a:p>
            <a:pPr eaLnBrk="1" hangingPunct="1"/>
            <a:endParaRPr lang="en-US" sz="2000">
              <a:effectLst/>
            </a:endParaRPr>
          </a:p>
          <a:p>
            <a:pPr eaLnBrk="1" hangingPunct="1"/>
            <a:r>
              <a:rPr lang="en-US" sz="2000">
                <a:effectLst/>
              </a:rPr>
              <a:t>Absolutely still air has an R-value of about 5 but this has little practical use: Spaces of one centimeter or greater will allow air to circulate, convecting heat and greatly reducing the insulating value to roughly R–1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smtClean="0">
                <a:latin typeface="Arial" pitchFamily="-104" charset="0"/>
                <a:ea typeface="ＭＳ Ｐゴシック" pitchFamily="-104" charset="-128"/>
                <a:cs typeface="ＭＳ Ｐゴシック" pitchFamily="-104" charset="-128"/>
              </a:rPr>
              <a:t>Lecture 5: Thermal</a:t>
            </a:r>
            <a:endParaRPr lang="en-US" smtClean="0">
              <a:latin typeface="Arial" pitchFamily="-104" charset="0"/>
              <a:ea typeface="ＭＳ Ｐゴシック" pitchFamily="-104" charset="-128"/>
              <a:cs typeface="ＭＳ Ｐゴシック" pitchFamily="-104" charset="-128"/>
            </a:endParaRPr>
          </a:p>
        </p:txBody>
      </p:sp>
      <p:sp>
        <p:nvSpPr>
          <p:cNvPr id="32771" name="Footer Placeholder 4"/>
          <p:cNvSpPr>
            <a:spLocks noGrp="1"/>
          </p:cNvSpPr>
          <p:nvPr>
            <p:ph type="ftr" sz="quarter" idx="11"/>
          </p:nvPr>
        </p:nvSpPr>
        <p:spPr>
          <a:noFill/>
        </p:spPr>
        <p:txBody>
          <a:bodyPr/>
          <a:lstStyle/>
          <a:p>
            <a:r>
              <a:rPr lang="en-US" smtClean="0">
                <a:latin typeface="Arial" pitchFamily="-104" charset="0"/>
                <a:ea typeface="ＭＳ Ｐゴシック" pitchFamily="-104" charset="-128"/>
                <a:cs typeface="ＭＳ Ｐゴシック" pitchFamily="-104" charset="-128"/>
              </a:rPr>
              <a:t>UCSD Physics 122</a:t>
            </a:r>
            <a:endParaRPr lang="en-US" smtClean="0">
              <a:latin typeface="Arial" pitchFamily="-104" charset="0"/>
              <a:ea typeface="ＭＳ Ｐゴシック" pitchFamily="-104" charset="-128"/>
              <a:cs typeface="ＭＳ Ｐゴシック" pitchFamily="-104" charset="-128"/>
            </a:endParaRPr>
          </a:p>
        </p:txBody>
      </p:sp>
      <p:sp>
        <p:nvSpPr>
          <p:cNvPr id="32772" name="Slide Number Placeholder 5"/>
          <p:cNvSpPr>
            <a:spLocks noGrp="1"/>
          </p:cNvSpPr>
          <p:nvPr>
            <p:ph type="sldNum" sz="quarter" idx="12"/>
          </p:nvPr>
        </p:nvSpPr>
        <p:spPr>
          <a:noFill/>
        </p:spPr>
        <p:txBody>
          <a:bodyPr/>
          <a:lstStyle/>
          <a:p>
            <a:fld id="{8F5DCAD9-7B96-0145-909F-CEC56323A013}" type="slidenum">
              <a:rPr lang="en-US" smtClean="0">
                <a:latin typeface="Arial" pitchFamily="-104" charset="0"/>
                <a:ea typeface="ＭＳ Ｐゴシック" pitchFamily="-104" charset="-128"/>
                <a:cs typeface="ＭＳ Ｐゴシック" pitchFamily="-104" charset="-128"/>
              </a:rPr>
              <a:pPr/>
              <a:t>9</a:t>
            </a:fld>
            <a:endParaRPr lang="en-US" smtClean="0">
              <a:latin typeface="Arial" pitchFamily="-104" charset="0"/>
              <a:ea typeface="ＭＳ Ｐゴシック" pitchFamily="-104" charset="-128"/>
              <a:cs typeface="ＭＳ Ｐゴシック" pitchFamily="-104" charset="-128"/>
            </a:endParaRPr>
          </a:p>
        </p:txBody>
      </p:sp>
      <p:sp>
        <p:nvSpPr>
          <p:cNvPr id="74754" name="Rectangle 2"/>
          <p:cNvSpPr>
            <a:spLocks noGrp="1" noChangeArrowheads="1"/>
          </p:cNvSpPr>
          <p:nvPr>
            <p:ph type="title"/>
          </p:nvPr>
        </p:nvSpPr>
        <p:spPr/>
        <p:txBody>
          <a:bodyPr/>
          <a:lstStyle/>
          <a:p>
            <a:pPr eaLnBrk="1" hangingPunct="1">
              <a:defRPr/>
            </a:pPr>
            <a:r>
              <a:rPr lang="en-US"/>
              <a:t>Convective Heat Exchange</a:t>
            </a:r>
          </a:p>
        </p:txBody>
      </p:sp>
      <p:sp>
        <p:nvSpPr>
          <p:cNvPr id="74755"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a:t>Air (or any fluid) can pull away heat by physically transporting it</a:t>
            </a:r>
          </a:p>
          <a:p>
            <a:pPr lvl="1" eaLnBrk="1" hangingPunct="1">
              <a:lnSpc>
                <a:spcPct val="90000"/>
              </a:lnSpc>
              <a:defRPr/>
            </a:pPr>
            <a:r>
              <a:rPr lang="en-US"/>
              <a:t>really conduction into fluid accompanied by motion of fluid</a:t>
            </a:r>
          </a:p>
          <a:p>
            <a:pPr lvl="1" eaLnBrk="1" hangingPunct="1">
              <a:lnSpc>
                <a:spcPct val="90000"/>
              </a:lnSpc>
              <a:defRPr/>
            </a:pPr>
            <a:r>
              <a:rPr lang="en-US"/>
              <a:t>full, rigorous, treatment beyond scope of this class</a:t>
            </a:r>
          </a:p>
          <a:p>
            <a:pPr eaLnBrk="1" hangingPunct="1">
              <a:lnSpc>
                <a:spcPct val="90000"/>
              </a:lnSpc>
              <a:defRPr/>
            </a:pPr>
            <a:r>
              <a:rPr lang="en-US"/>
              <a:t>General behavior:</a:t>
            </a:r>
          </a:p>
          <a:p>
            <a:pPr lvl="1" eaLnBrk="1" hangingPunct="1">
              <a:lnSpc>
                <a:spcPct val="90000"/>
              </a:lnSpc>
              <a:buFontTx/>
              <a:buNone/>
              <a:defRPr/>
            </a:pPr>
            <a:r>
              <a:rPr lang="en-US"/>
              <a:t>			power convected = </a:t>
            </a:r>
            <a:r>
              <a:rPr lang="en-US" i="1"/>
              <a:t>P = h</a:t>
            </a:r>
            <a:r>
              <a:rPr lang="en-US" i="1">
                <a:sym typeface="Symbol" charset="2"/>
              </a:rPr>
              <a:t>·T·A</a:t>
            </a:r>
            <a:endParaRPr lang="en-US"/>
          </a:p>
          <a:p>
            <a:pPr lvl="1" eaLnBrk="1" hangingPunct="1">
              <a:lnSpc>
                <a:spcPct val="90000"/>
              </a:lnSpc>
              <a:defRPr/>
            </a:pPr>
            <a:r>
              <a:rPr lang="en-US" i="1"/>
              <a:t>A</a:t>
            </a:r>
            <a:r>
              <a:rPr lang="en-US"/>
              <a:t> is area, </a:t>
            </a:r>
            <a:r>
              <a:rPr lang="en-US" i="1">
                <a:sym typeface="Symbol" charset="2"/>
              </a:rPr>
              <a:t>T</a:t>
            </a:r>
            <a:r>
              <a:rPr lang="en-US">
                <a:sym typeface="Symbol" charset="2"/>
              </a:rPr>
              <a:t> is temperature difference between surface and bath</a:t>
            </a:r>
          </a:p>
          <a:p>
            <a:pPr lvl="1" eaLnBrk="1" hangingPunct="1">
              <a:lnSpc>
                <a:spcPct val="90000"/>
              </a:lnSpc>
              <a:defRPr/>
            </a:pPr>
            <a:r>
              <a:rPr lang="en-US" i="1">
                <a:sym typeface="Symbol" charset="2"/>
              </a:rPr>
              <a:t>h</a:t>
            </a:r>
            <a:r>
              <a:rPr lang="en-US">
                <a:sym typeface="Symbol" charset="2"/>
              </a:rPr>
              <a:t> is the convection coefficient, units: W/K/m</a:t>
            </a:r>
            <a:r>
              <a:rPr lang="en-US" baseline="30000">
                <a:sym typeface="Symbol" charset="2"/>
              </a:rPr>
              <a:t>2</a:t>
            </a:r>
            <a:endParaRPr lang="en-US">
              <a:sym typeface="Symbol" charset="2"/>
            </a:endParaRPr>
          </a:p>
          <a:p>
            <a:pPr lvl="1" eaLnBrk="1" hangingPunct="1">
              <a:lnSpc>
                <a:spcPct val="90000"/>
              </a:lnSpc>
              <a:defRPr/>
            </a:pPr>
            <a:r>
              <a:rPr lang="en-US">
                <a:sym typeface="Symbol" charset="2"/>
              </a:rPr>
              <a:t>still air has </a:t>
            </a:r>
            <a:r>
              <a:rPr lang="en-US" i="1">
                <a:sym typeface="Symbol" charset="2"/>
              </a:rPr>
              <a:t>h</a:t>
            </a:r>
            <a:r>
              <a:rPr lang="en-US">
                <a:sym typeface="Symbol" charset="2"/>
              </a:rPr>
              <a:t>  2–5 W/K/m</a:t>
            </a:r>
            <a:r>
              <a:rPr lang="en-US" baseline="30000">
                <a:sym typeface="Symbol" charset="2"/>
              </a:rPr>
              <a:t>2</a:t>
            </a:r>
            <a:endParaRPr lang="en-US">
              <a:sym typeface="Symbol" charset="2"/>
            </a:endParaRPr>
          </a:p>
          <a:p>
            <a:pPr lvl="2" eaLnBrk="1" hangingPunct="1">
              <a:lnSpc>
                <a:spcPct val="90000"/>
              </a:lnSpc>
              <a:defRPr/>
            </a:pPr>
            <a:r>
              <a:rPr lang="en-US">
                <a:sym typeface="Symbol" charset="2"/>
              </a:rPr>
              <a:t>higher when </a:t>
            </a:r>
            <a:r>
              <a:rPr lang="en-US" i="1">
                <a:sym typeface="Symbol" charset="2"/>
              </a:rPr>
              <a:t>T</a:t>
            </a:r>
            <a:r>
              <a:rPr lang="en-US">
                <a:sym typeface="Symbol" charset="2"/>
              </a:rPr>
              <a:t> is higher: self-driven convective cells</a:t>
            </a:r>
          </a:p>
          <a:p>
            <a:pPr lvl="2" eaLnBrk="1" hangingPunct="1">
              <a:lnSpc>
                <a:spcPct val="90000"/>
              </a:lnSpc>
              <a:defRPr/>
            </a:pPr>
            <a:r>
              <a:rPr lang="en-US">
                <a:sym typeface="Symbol" charset="2"/>
              </a:rPr>
              <a:t>note that </a:t>
            </a:r>
            <a:r>
              <a:rPr lang="en-US" i="1">
                <a:sym typeface="Symbol" charset="2"/>
              </a:rPr>
              <a:t>h</a:t>
            </a:r>
            <a:r>
              <a:rPr lang="en-US">
                <a:sym typeface="Symbol" charset="2"/>
              </a:rPr>
              <a:t> = </a:t>
            </a:r>
            <a:r>
              <a:rPr lang="en-US">
                <a:solidFill>
                  <a:schemeClr val="accent2"/>
                </a:solidFill>
                <a:sym typeface="Symbol" charset="2"/>
              </a:rPr>
              <a:t>5.67</a:t>
            </a:r>
            <a:r>
              <a:rPr lang="en-US">
                <a:sym typeface="Symbol" charset="2"/>
              </a:rPr>
              <a:t> is equivalent to </a:t>
            </a:r>
            <a:r>
              <a:rPr lang="en-US" i="1">
                <a:sym typeface="Symbol" charset="2"/>
              </a:rPr>
              <a:t>R </a:t>
            </a:r>
            <a:r>
              <a:rPr lang="en-US">
                <a:sym typeface="Symbol" charset="2"/>
              </a:rPr>
              <a:t>= 1</a:t>
            </a:r>
          </a:p>
          <a:p>
            <a:pPr lvl="1" eaLnBrk="1" hangingPunct="1">
              <a:lnSpc>
                <a:spcPct val="90000"/>
              </a:lnSpc>
              <a:defRPr/>
            </a:pPr>
            <a:r>
              <a:rPr lang="en-US">
                <a:sym typeface="Symbol" charset="2"/>
              </a:rPr>
              <a:t>gentle breeze may have </a:t>
            </a:r>
            <a:r>
              <a:rPr lang="en-US" i="1">
                <a:sym typeface="Symbol" charset="2"/>
              </a:rPr>
              <a:t>h </a:t>
            </a:r>
            <a:r>
              <a:rPr lang="en-US">
                <a:sym typeface="Symbol" charset="2"/>
              </a:rPr>
              <a:t> 5 –10 W/K/m</a:t>
            </a:r>
            <a:r>
              <a:rPr lang="en-US" baseline="30000">
                <a:sym typeface="Symbol" charset="2"/>
              </a:rPr>
              <a:t>2</a:t>
            </a:r>
          </a:p>
          <a:p>
            <a:pPr lvl="1" eaLnBrk="1" hangingPunct="1">
              <a:lnSpc>
                <a:spcPct val="90000"/>
              </a:lnSpc>
              <a:defRPr/>
            </a:pPr>
            <a:r>
              <a:rPr lang="en-US">
                <a:sym typeface="Symbol" charset="2"/>
              </a:rPr>
              <a:t>forced air may be several times larger (</a:t>
            </a:r>
            <a:r>
              <a:rPr lang="en-US" i="1">
                <a:sym typeface="Symbol" charset="2"/>
              </a:rPr>
              <a:t>h</a:t>
            </a:r>
            <a:r>
              <a:rPr lang="en-US">
                <a:sym typeface="Symbol" charset="2"/>
              </a:rPr>
              <a:t>  10–50)</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2764</TotalTime>
  <Words>4609</Words>
  <Application>Microsoft Macintosh PowerPoint</Application>
  <PresentationFormat>On-screen Show (4:3)</PresentationFormat>
  <Paragraphs>636</Paragraphs>
  <Slides>35</Slides>
  <Notes>29</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Office Theme</vt:lpstr>
      <vt:lpstr>Thermal Design</vt:lpstr>
      <vt:lpstr>Why Care about Thermal?</vt:lpstr>
      <vt:lpstr>Chief Thermal Properties</vt:lpstr>
      <vt:lpstr>Thermal Conductivity of Materials</vt:lpstr>
      <vt:lpstr>Conduction: Heated Box</vt:lpstr>
      <vt:lpstr>A Cold Finger</vt:lpstr>
      <vt:lpstr>R-value of insulation</vt:lpstr>
      <vt:lpstr>Wikipedia on R-values:</vt:lpstr>
      <vt:lpstr>Convective Heat Exchange</vt:lpstr>
      <vt:lpstr>Convection Examples</vt:lpstr>
      <vt:lpstr>Radiative Heat Exchange</vt:lpstr>
      <vt:lpstr>Radiative Examples</vt:lpstr>
      <vt:lpstr>Combined Problems</vt:lpstr>
      <vt:lpstr>Two-Layer insulation</vt:lpstr>
      <vt:lpstr>Conduction plus Convection</vt:lpstr>
      <vt:lpstr>Convection plus Radiation</vt:lpstr>
      <vt:lpstr>The whole enchilada</vt:lpstr>
      <vt:lpstr>The enchilada calculation</vt:lpstr>
      <vt:lpstr>Timescales</vt:lpstr>
      <vt:lpstr>Heating a lump by conduction</vt:lpstr>
      <vt:lpstr>Lab Experiment</vt:lpstr>
      <vt:lpstr>Lab Experiment, cont.</vt:lpstr>
      <vt:lpstr>Lab Experimental Suite</vt:lpstr>
      <vt:lpstr>Random Notes</vt:lpstr>
      <vt:lpstr>Random Notes, continued</vt:lpstr>
      <vt:lpstr>Random Notes, continued</vt:lpstr>
      <vt:lpstr>Example Series</vt:lpstr>
      <vt:lpstr>Temperature differences</vt:lpstr>
      <vt:lpstr>References and Assignment</vt:lpstr>
      <vt:lpstr>Thermal Building Design</vt:lpstr>
      <vt:lpstr>Handling External Flow as R-value</vt:lpstr>
      <vt:lpstr>Putting Together</vt:lpstr>
      <vt:lpstr>A model house</vt:lpstr>
      <vt:lpstr>Dealing with the Ceiling</vt:lpstr>
      <vt:lpstr>All Together Now</vt:lpstr>
    </vt:vector>
  </TitlesOfParts>
  <Company>UCSD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Murphy</dc:creator>
  <cp:lastModifiedBy>Tom Murphy</cp:lastModifiedBy>
  <cp:revision>6</cp:revision>
  <dcterms:created xsi:type="dcterms:W3CDTF">2019-10-17T02:30:50Z</dcterms:created>
  <dcterms:modified xsi:type="dcterms:W3CDTF">2019-10-19T00:33:30Z</dcterms:modified>
</cp:coreProperties>
</file>