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48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41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BD6F3-DCF3-C246-9223-9867FCEAA229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623B5-6B56-DE4E-A003-212EDD767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CCA3C-E4BF-A141-8B9B-1D3F128F901E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917AC-CE41-0D47-9B9A-B7799E61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20059-7724-584B-809D-82F5F4C8C050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5B254-FA02-6E48-B0E8-1599A0A41D9D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686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C980D-D510-9A46-A612-4A89A801E318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891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F5FDF-F194-8846-8C50-6C3E63BD41C4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96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B73C2-C1AF-E246-818B-8F638219E95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301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E6286-79A6-0A42-871D-D2FEDA85931C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50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CA042-ADE3-FB44-B89E-546780BCF4FC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B357F-5CB8-4E47-A673-276C5AC0BDE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9F5A8-8F92-FB45-850A-9C47293D07A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C8CB5-BB59-714B-BEFE-4BBCBD5B57C4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7A5259-985B-CE4D-A40D-8AB84FF82D58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C286F-4B40-EE4D-A479-FDE1AF0602B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048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4E92-2000-404B-885F-782ED1993A5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F1BE4-2D0E-4248-A4D0-5ED71166CED2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6EADB-8369-9D46-8495-FBC961796347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D7414-FFC1-5743-A4B9-501A6EB6D57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0F9E3-9BAE-F045-8539-844177E5B593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F9AA7-A08D-DC45-BE76-B8EF55A0E7F7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1A273-E2C6-E543-8636-FE18B800456F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5EAD5-1E91-1F4C-B7BC-97E08ACC9617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737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CF21D-2640-3A40-AA7C-38D09539D34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3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EE790-331D-A240-8F29-BC3998A1C99F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0FF0D-D0E8-4F4A-B869-F338C1FA8B12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53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C59F-92BB-8640-9A1B-CDF639F7023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798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798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A8EB4-29A7-3D4C-9DC7-39A65E2F126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9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1144D-0DA6-BF41-A5F0-A06F46D6819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4DA30F-BEA8-CD47-8D40-94B8645CBB6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ECB2D-A573-DE4F-A0C4-01676F818E7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0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880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9E746-28CB-6143-A9B1-8EAFA6605CDC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901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901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E80A9-EB3A-0E4F-9B47-156A94ED5EA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921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921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15D47-50EF-6149-A643-88FE2EC7F6C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942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942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9CCA1-F410-D949-A23C-CFCAA25562D7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962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BF095-5469-B344-9BE3-FAD51C710769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22554-9B13-9242-85D8-F8908306AAB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458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983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983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FBFF1-3F5F-3E4F-8232-B1B651C0C168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83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003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003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954B9-E6C8-1947-98FC-0033AFA5A942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3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024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024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3BA79-F8B9-2041-AAFB-445546F37D5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24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044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044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5DE8C-0A04-134F-96DD-7BC10929DF1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44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064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065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1F0C-AEBD-2142-8D46-BA39A8DBB81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5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085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085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9E943-A7FD-204C-BAEA-F6094D6B5ED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85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105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EBB0F-5E94-8542-BDED-C0E147DF30C2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5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126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126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9F68B-8044-714D-8CE8-088FE85C4F8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6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1146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1146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1FF4B-B1EB-D744-BAE6-314E8A7C16ED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46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92F08-64D9-D840-92B4-BDCC8621F75F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662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24BAD-8A49-BC45-A48A-CA817418BDF0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67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B0075-FD3C-224B-8C8C-4211FF0DDB6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72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0A0FC-5934-E044-BFAD-061ACA6DFA84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27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Geometrical Optics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5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99101-784A-A64A-80DE-F65B18A20204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482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7: Optics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E83C0-E710-7448-BE8B-DA2019050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7: Optics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A4F45-FEC0-1E46-AE7F-AED6D4AB9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7: Optics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UCSD Physics 122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Optics Intro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99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Geometric Optics</a:t>
            </a:r>
          </a:p>
          <a:p>
            <a:pPr eaLnBrk="1" hangingPunct="1">
              <a:defRPr/>
            </a:pPr>
            <a:r>
              <a:rPr lang="en-US"/>
              <a:t>Raytracing</a:t>
            </a:r>
          </a:p>
        </p:txBody>
      </p:sp>
      <p:pic>
        <p:nvPicPr>
          <p:cNvPr id="17412" name="Picture 9" descr="RIVMOSdesign"/>
          <p:cNvPicPr>
            <a:picLocks noChangeAspect="1" noChangeArrowheads="1"/>
          </p:cNvPicPr>
          <p:nvPr/>
        </p:nvPicPr>
        <p:blipFill>
          <a:blip r:embed="rId3"/>
          <a:srcRect t="10442" b="12981"/>
          <a:stretch>
            <a:fillRect/>
          </a:stretch>
        </p:blipFill>
        <p:spPr bwMode="auto">
          <a:xfrm>
            <a:off x="381000" y="914400"/>
            <a:ext cx="83439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3505200" y="1828800"/>
            <a:ext cx="990600" cy="1066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4343400" y="1905000"/>
            <a:ext cx="3429000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7696200" y="1828800"/>
            <a:ext cx="914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2748E-9BBF-3447-A352-55CB14BE500E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10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00400" y="5410200"/>
            <a:ext cx="304800" cy="838200"/>
            <a:chOff x="480" y="2496"/>
            <a:chExt cx="192" cy="528"/>
          </a:xfrm>
        </p:grpSpPr>
        <p:sp>
          <p:nvSpPr>
            <p:cNvPr id="35928" name="Rectangle 3" descr="Zig zag"/>
            <p:cNvSpPr>
              <a:spLocks noChangeArrowheads="1"/>
            </p:cNvSpPr>
            <p:nvPr/>
          </p:nvSpPr>
          <p:spPr bwMode="auto">
            <a:xfrm>
              <a:off x="480" y="2496"/>
              <a:ext cx="192" cy="96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29" name="Rectangle 4" descr="Zig zag"/>
            <p:cNvSpPr>
              <a:spLocks noChangeArrowheads="1"/>
            </p:cNvSpPr>
            <p:nvPr/>
          </p:nvSpPr>
          <p:spPr bwMode="auto">
            <a:xfrm>
              <a:off x="480" y="2928"/>
              <a:ext cx="192" cy="96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30" name="Line 5"/>
            <p:cNvSpPr>
              <a:spLocks noChangeShapeType="1"/>
            </p:cNvSpPr>
            <p:nvPr/>
          </p:nvSpPr>
          <p:spPr bwMode="auto">
            <a:xfrm>
              <a:off x="576" y="2592"/>
              <a:ext cx="0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6" name="Rectangle 6" descr="Newsprint"/>
          <p:cNvSpPr>
            <a:spLocks noChangeArrowheads="1"/>
          </p:cNvSpPr>
          <p:nvPr/>
        </p:nvSpPr>
        <p:spPr bwMode="auto">
          <a:xfrm>
            <a:off x="0" y="2133600"/>
            <a:ext cx="9144000" cy="1828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6629400" y="21336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3962400"/>
            <a:ext cx="9144000" cy="2514600"/>
          </a:xfrm>
          <a:prstGeom prst="rect">
            <a:avLst/>
          </a:prstGeom>
          <a:solidFill>
            <a:srgbClr val="31FF2E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Refraction in Suburbia</a:t>
            </a:r>
          </a:p>
        </p:txBody>
      </p:sp>
      <p:sp>
        <p:nvSpPr>
          <p:cNvPr id="870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Think of refraction as a pair of wheels on an axle going from sidewalk onto grass</a:t>
            </a:r>
          </a:p>
          <a:p>
            <a:pPr lvl="1" eaLnBrk="1" hangingPunct="1">
              <a:defRPr/>
            </a:pPr>
            <a:r>
              <a:rPr lang="en-US"/>
              <a:t>wheel moves slower in grass, so the direction changes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537200" y="2252663"/>
            <a:ext cx="1930400" cy="3767137"/>
            <a:chOff x="3488" y="1419"/>
            <a:chExt cx="1216" cy="2373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 rot="3746375">
              <a:off x="3656" y="1251"/>
              <a:ext cx="192" cy="528"/>
              <a:chOff x="480" y="2496"/>
              <a:chExt cx="192" cy="528"/>
            </a:xfrm>
          </p:grpSpPr>
          <p:sp>
            <p:nvSpPr>
              <p:cNvPr id="35925" name="Rectangle 13" descr="Zig zag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6" name="Rectangle 14" descr="Zig zag"/>
              <p:cNvSpPr>
                <a:spLocks noChangeArrowheads="1"/>
              </p:cNvSpPr>
              <p:nvPr/>
            </p:nvSpPr>
            <p:spPr bwMode="auto">
              <a:xfrm>
                <a:off x="480" y="2928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7" name="Line 15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3746375">
              <a:off x="3879" y="1676"/>
              <a:ext cx="192" cy="528"/>
              <a:chOff x="480" y="2496"/>
              <a:chExt cx="192" cy="528"/>
            </a:xfrm>
          </p:grpSpPr>
          <p:sp>
            <p:nvSpPr>
              <p:cNvPr id="35922" name="Rectangle 17" descr="Zig zag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3" name="Rectangle 18" descr="Zig zag"/>
              <p:cNvSpPr>
                <a:spLocks noChangeArrowheads="1"/>
              </p:cNvSpPr>
              <p:nvPr/>
            </p:nvSpPr>
            <p:spPr bwMode="auto">
              <a:xfrm>
                <a:off x="480" y="2928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4" name="Line 19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 rot="3746375">
              <a:off x="4101" y="2102"/>
              <a:ext cx="192" cy="528"/>
              <a:chOff x="480" y="2496"/>
              <a:chExt cx="192" cy="528"/>
            </a:xfrm>
          </p:grpSpPr>
          <p:sp>
            <p:nvSpPr>
              <p:cNvPr id="35919" name="Rectangle 21" descr="Zig zag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0" name="Rectangle 22" descr="Zig zag"/>
              <p:cNvSpPr>
                <a:spLocks noChangeArrowheads="1"/>
              </p:cNvSpPr>
              <p:nvPr/>
            </p:nvSpPr>
            <p:spPr bwMode="auto">
              <a:xfrm>
                <a:off x="480" y="2928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1" name="Line 23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 rot="4478771">
              <a:off x="3840" y="2928"/>
              <a:ext cx="1200" cy="528"/>
              <a:chOff x="1632" y="1440"/>
              <a:chExt cx="1200" cy="528"/>
            </a:xfrm>
          </p:grpSpPr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1632" y="1440"/>
                <a:ext cx="192" cy="528"/>
                <a:chOff x="480" y="2496"/>
                <a:chExt cx="192" cy="528"/>
              </a:xfrm>
            </p:grpSpPr>
            <p:sp>
              <p:nvSpPr>
                <p:cNvPr id="35916" name="Rectangle 26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17" name="Rectangle 27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18" name="Line 28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1968" y="1440"/>
                <a:ext cx="192" cy="528"/>
                <a:chOff x="480" y="2496"/>
                <a:chExt cx="192" cy="528"/>
              </a:xfrm>
            </p:grpSpPr>
            <p:sp>
              <p:nvSpPr>
                <p:cNvPr id="35913" name="Rectangle 30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14" name="Rectangle 31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15" name="Line 32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2304" y="1440"/>
                <a:ext cx="192" cy="528"/>
                <a:chOff x="480" y="2496"/>
                <a:chExt cx="192" cy="528"/>
              </a:xfrm>
            </p:grpSpPr>
            <p:sp>
              <p:nvSpPr>
                <p:cNvPr id="35910" name="Rectangle 34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11" name="Rectangle 35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12" name="Line 36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7"/>
              <p:cNvGrpSpPr>
                <a:grpSpLocks/>
              </p:cNvGrpSpPr>
              <p:nvPr/>
            </p:nvGrpSpPr>
            <p:grpSpPr bwMode="auto">
              <a:xfrm>
                <a:off x="2640" y="1440"/>
                <a:ext cx="192" cy="528"/>
                <a:chOff x="480" y="2496"/>
                <a:chExt cx="192" cy="528"/>
              </a:xfrm>
            </p:grpSpPr>
            <p:sp>
              <p:nvSpPr>
                <p:cNvPr id="35907" name="Rectangle 38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08" name="Rectangle 39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09" name="Line 40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76200" y="2895600"/>
            <a:ext cx="5334000" cy="2286000"/>
            <a:chOff x="48" y="1824"/>
            <a:chExt cx="3360" cy="1440"/>
          </a:xfrm>
        </p:grpSpPr>
        <p:grpSp>
          <p:nvGrpSpPr>
            <p:cNvPr id="13" name="Group 42"/>
            <p:cNvGrpSpPr>
              <a:grpSpLocks/>
            </p:cNvGrpSpPr>
            <p:nvPr/>
          </p:nvGrpSpPr>
          <p:grpSpPr bwMode="auto">
            <a:xfrm rot="521816">
              <a:off x="48" y="1824"/>
              <a:ext cx="1632" cy="528"/>
              <a:chOff x="48" y="1440"/>
              <a:chExt cx="1632" cy="528"/>
            </a:xfrm>
          </p:grpSpPr>
          <p:grpSp>
            <p:nvGrpSpPr>
              <p:cNvPr id="14" name="Group 43"/>
              <p:cNvGrpSpPr>
                <a:grpSpLocks/>
              </p:cNvGrpSpPr>
              <p:nvPr/>
            </p:nvGrpSpPr>
            <p:grpSpPr bwMode="auto">
              <a:xfrm>
                <a:off x="48" y="1440"/>
                <a:ext cx="192" cy="528"/>
                <a:chOff x="480" y="2496"/>
                <a:chExt cx="192" cy="528"/>
              </a:xfrm>
            </p:grpSpPr>
            <p:sp>
              <p:nvSpPr>
                <p:cNvPr id="35896" name="Rectangle 44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97" name="Rectangle 45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98" name="Line 46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7"/>
              <p:cNvGrpSpPr>
                <a:grpSpLocks/>
              </p:cNvGrpSpPr>
              <p:nvPr/>
            </p:nvGrpSpPr>
            <p:grpSpPr bwMode="auto">
              <a:xfrm>
                <a:off x="528" y="1440"/>
                <a:ext cx="192" cy="528"/>
                <a:chOff x="480" y="2496"/>
                <a:chExt cx="192" cy="528"/>
              </a:xfrm>
            </p:grpSpPr>
            <p:sp>
              <p:nvSpPr>
                <p:cNvPr id="35893" name="Rectangle 48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94" name="Rectangle 49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95" name="Line 50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51"/>
              <p:cNvGrpSpPr>
                <a:grpSpLocks/>
              </p:cNvGrpSpPr>
              <p:nvPr/>
            </p:nvGrpSpPr>
            <p:grpSpPr bwMode="auto">
              <a:xfrm>
                <a:off x="1008" y="1440"/>
                <a:ext cx="192" cy="528"/>
                <a:chOff x="480" y="2496"/>
                <a:chExt cx="192" cy="528"/>
              </a:xfrm>
            </p:grpSpPr>
            <p:sp>
              <p:nvSpPr>
                <p:cNvPr id="35890" name="Rectangle 52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91" name="Rectangle 53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92" name="Line 54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55"/>
              <p:cNvGrpSpPr>
                <a:grpSpLocks/>
              </p:cNvGrpSpPr>
              <p:nvPr/>
            </p:nvGrpSpPr>
            <p:grpSpPr bwMode="auto">
              <a:xfrm>
                <a:off x="1488" y="1440"/>
                <a:ext cx="192" cy="528"/>
                <a:chOff x="480" y="2496"/>
                <a:chExt cx="192" cy="528"/>
              </a:xfrm>
            </p:grpSpPr>
            <p:sp>
              <p:nvSpPr>
                <p:cNvPr id="35887" name="Rectangle 56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88" name="Rectangle 57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89" name="Line 58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59"/>
            <p:cNvGrpSpPr>
              <a:grpSpLocks/>
            </p:cNvGrpSpPr>
            <p:nvPr/>
          </p:nvGrpSpPr>
          <p:grpSpPr bwMode="auto">
            <a:xfrm rot="2627938">
              <a:off x="2208" y="2736"/>
              <a:ext cx="1200" cy="528"/>
              <a:chOff x="1632" y="1440"/>
              <a:chExt cx="1200" cy="528"/>
            </a:xfrm>
          </p:grpSpPr>
          <p:grpSp>
            <p:nvGrpSpPr>
              <p:cNvPr id="19" name="Group 60"/>
              <p:cNvGrpSpPr>
                <a:grpSpLocks/>
              </p:cNvGrpSpPr>
              <p:nvPr/>
            </p:nvGrpSpPr>
            <p:grpSpPr bwMode="auto">
              <a:xfrm>
                <a:off x="1632" y="1440"/>
                <a:ext cx="192" cy="528"/>
                <a:chOff x="480" y="2496"/>
                <a:chExt cx="192" cy="528"/>
              </a:xfrm>
            </p:grpSpPr>
            <p:sp>
              <p:nvSpPr>
                <p:cNvPr id="35880" name="Rectangle 61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81" name="Rectangle 62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82" name="Line 63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64"/>
              <p:cNvGrpSpPr>
                <a:grpSpLocks/>
              </p:cNvGrpSpPr>
              <p:nvPr/>
            </p:nvGrpSpPr>
            <p:grpSpPr bwMode="auto">
              <a:xfrm>
                <a:off x="1968" y="1440"/>
                <a:ext cx="192" cy="528"/>
                <a:chOff x="480" y="2496"/>
                <a:chExt cx="192" cy="528"/>
              </a:xfrm>
            </p:grpSpPr>
            <p:sp>
              <p:nvSpPr>
                <p:cNvPr id="35877" name="Rectangle 65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78" name="Rectangle 66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79" name="Line 67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68"/>
              <p:cNvGrpSpPr>
                <a:grpSpLocks/>
              </p:cNvGrpSpPr>
              <p:nvPr/>
            </p:nvGrpSpPr>
            <p:grpSpPr bwMode="auto">
              <a:xfrm>
                <a:off x="2304" y="1440"/>
                <a:ext cx="192" cy="528"/>
                <a:chOff x="480" y="2496"/>
                <a:chExt cx="192" cy="528"/>
              </a:xfrm>
            </p:grpSpPr>
            <p:sp>
              <p:nvSpPr>
                <p:cNvPr id="35874" name="Rectangle 69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75" name="Rectangle 70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76" name="Line 71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72"/>
              <p:cNvGrpSpPr>
                <a:grpSpLocks/>
              </p:cNvGrpSpPr>
              <p:nvPr/>
            </p:nvGrpSpPr>
            <p:grpSpPr bwMode="auto">
              <a:xfrm>
                <a:off x="2640" y="1440"/>
                <a:ext cx="192" cy="528"/>
                <a:chOff x="480" y="2496"/>
                <a:chExt cx="192" cy="528"/>
              </a:xfrm>
            </p:grpSpPr>
            <p:sp>
              <p:nvSpPr>
                <p:cNvPr id="35871" name="Rectangle 73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72" name="Rectangle 74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73" name="Line 75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76"/>
            <p:cNvGrpSpPr>
              <a:grpSpLocks/>
            </p:cNvGrpSpPr>
            <p:nvPr/>
          </p:nvGrpSpPr>
          <p:grpSpPr bwMode="auto">
            <a:xfrm rot="1075578">
              <a:off x="1824" y="2016"/>
              <a:ext cx="192" cy="528"/>
              <a:chOff x="480" y="2496"/>
              <a:chExt cx="192" cy="528"/>
            </a:xfrm>
          </p:grpSpPr>
          <p:sp>
            <p:nvSpPr>
              <p:cNvPr id="35864" name="Rectangle 77" descr="Zig zag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5" name="Rectangle 78" descr="Zig zag"/>
              <p:cNvSpPr>
                <a:spLocks noChangeArrowheads="1"/>
              </p:cNvSpPr>
              <p:nvPr/>
            </p:nvSpPr>
            <p:spPr bwMode="auto">
              <a:xfrm>
                <a:off x="480" y="2928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6" name="Line 79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80"/>
            <p:cNvGrpSpPr>
              <a:grpSpLocks/>
            </p:cNvGrpSpPr>
            <p:nvPr/>
          </p:nvGrpSpPr>
          <p:grpSpPr bwMode="auto">
            <a:xfrm rot="1977815">
              <a:off x="2112" y="2160"/>
              <a:ext cx="192" cy="528"/>
              <a:chOff x="480" y="2496"/>
              <a:chExt cx="192" cy="528"/>
            </a:xfrm>
          </p:grpSpPr>
          <p:sp>
            <p:nvSpPr>
              <p:cNvPr id="35861" name="Rectangle 81" descr="Zig zag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2" name="Rectangle 82" descr="Zig zag"/>
              <p:cNvSpPr>
                <a:spLocks noChangeArrowheads="1"/>
              </p:cNvSpPr>
              <p:nvPr/>
            </p:nvSpPr>
            <p:spPr bwMode="auto">
              <a:xfrm>
                <a:off x="480" y="2928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63" name="Line 83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853" name="Line 84"/>
          <p:cNvSpPr>
            <a:spLocks noChangeShapeType="1"/>
          </p:cNvSpPr>
          <p:nvPr/>
        </p:nvSpPr>
        <p:spPr bwMode="auto">
          <a:xfrm>
            <a:off x="2133600" y="21336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Line 85"/>
          <p:cNvSpPr>
            <a:spLocks noChangeShapeType="1"/>
          </p:cNvSpPr>
          <p:nvPr/>
        </p:nvSpPr>
        <p:spPr bwMode="auto">
          <a:xfrm>
            <a:off x="4343400" y="21336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5" name="Line 86"/>
          <p:cNvSpPr>
            <a:spLocks noChangeShapeType="1"/>
          </p:cNvSpPr>
          <p:nvPr/>
        </p:nvSpPr>
        <p:spPr bwMode="auto">
          <a:xfrm>
            <a:off x="8763000" y="21336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6" name="Text Box 87"/>
          <p:cNvSpPr txBox="1">
            <a:spLocks noChangeArrowheads="1"/>
          </p:cNvSpPr>
          <p:nvPr/>
        </p:nvSpPr>
        <p:spPr bwMode="auto">
          <a:xfrm>
            <a:off x="457200" y="4648200"/>
            <a:ext cx="26003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Note that the wheels</a:t>
            </a:r>
          </a:p>
          <a:p>
            <a:r>
              <a:rPr lang="en-US" sz="1600">
                <a:solidFill>
                  <a:srgbClr val="000000"/>
                </a:solidFill>
              </a:rPr>
              <a:t>move faster (bigger space)</a:t>
            </a:r>
          </a:p>
          <a:p>
            <a:r>
              <a:rPr lang="en-US" sz="1600">
                <a:solidFill>
                  <a:srgbClr val="000000"/>
                </a:solidFill>
              </a:rPr>
              <a:t>on the sidewalk, slower</a:t>
            </a:r>
          </a:p>
          <a:p>
            <a:r>
              <a:rPr lang="en-US" sz="1600">
                <a:solidFill>
                  <a:srgbClr val="000000"/>
                </a:solidFill>
              </a:rPr>
              <a:t>(closer) in the grass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7D5CFE-81BC-3845-91D5-5FF99742A66B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11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00400" y="5486400"/>
            <a:ext cx="304800" cy="838200"/>
            <a:chOff x="480" y="2496"/>
            <a:chExt cx="192" cy="528"/>
          </a:xfrm>
        </p:grpSpPr>
        <p:sp>
          <p:nvSpPr>
            <p:cNvPr id="37958" name="Rectangle 3" descr="Zig zag"/>
            <p:cNvSpPr>
              <a:spLocks noChangeArrowheads="1"/>
            </p:cNvSpPr>
            <p:nvPr/>
          </p:nvSpPr>
          <p:spPr bwMode="auto">
            <a:xfrm>
              <a:off x="480" y="2496"/>
              <a:ext cx="192" cy="96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59" name="Rectangle 4" descr="Zig zag"/>
            <p:cNvSpPr>
              <a:spLocks noChangeArrowheads="1"/>
            </p:cNvSpPr>
            <p:nvPr/>
          </p:nvSpPr>
          <p:spPr bwMode="auto">
            <a:xfrm>
              <a:off x="480" y="2928"/>
              <a:ext cx="192" cy="96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60" name="Line 5"/>
            <p:cNvSpPr>
              <a:spLocks noChangeShapeType="1"/>
            </p:cNvSpPr>
            <p:nvPr/>
          </p:nvSpPr>
          <p:spPr bwMode="auto">
            <a:xfrm>
              <a:off x="576" y="2592"/>
              <a:ext cx="0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894" name="Rectangle 6" descr="Newsprint"/>
          <p:cNvSpPr>
            <a:spLocks noChangeArrowheads="1"/>
          </p:cNvSpPr>
          <p:nvPr/>
        </p:nvSpPr>
        <p:spPr bwMode="auto">
          <a:xfrm>
            <a:off x="0" y="2133600"/>
            <a:ext cx="9144000" cy="1828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343400" y="21336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6629400" y="21336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3962400"/>
            <a:ext cx="9144000" cy="2514600"/>
          </a:xfrm>
          <a:prstGeom prst="rect">
            <a:avLst/>
          </a:prstGeom>
          <a:solidFill>
            <a:srgbClr val="31FF2E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Even gets Total Internal Reflection Right</a:t>
            </a:r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21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Moreover, this analogy is </a:t>
            </a:r>
            <a:r>
              <a:rPr lang="en-US">
                <a:solidFill>
                  <a:schemeClr val="accent2"/>
                </a:solidFill>
              </a:rPr>
              <a:t>mathematically equivalent</a:t>
            </a:r>
            <a:r>
              <a:rPr lang="en-US"/>
              <a:t> to the actual refraction phenomenon</a:t>
            </a:r>
          </a:p>
          <a:p>
            <a:pPr lvl="1" eaLnBrk="1" hangingPunct="1">
              <a:defRPr/>
            </a:pPr>
            <a:r>
              <a:rPr lang="en-US"/>
              <a:t>can recover Snell’s law: </a:t>
            </a:r>
            <a:r>
              <a:rPr lang="en-US" i="1"/>
              <a:t>n</a:t>
            </a:r>
            <a:r>
              <a:rPr lang="en-US" baseline="-25000"/>
              <a:t>1</a:t>
            </a:r>
            <a:r>
              <a:rPr lang="en-US"/>
              <a:t>sin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n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sin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2</a:t>
            </a:r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2133600" y="21336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8763000" y="21336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09600" y="3733800"/>
            <a:ext cx="7620000" cy="1219200"/>
            <a:chOff x="384" y="2352"/>
            <a:chExt cx="4800" cy="768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688" y="2352"/>
              <a:ext cx="192" cy="528"/>
              <a:chOff x="480" y="2496"/>
              <a:chExt cx="192" cy="528"/>
            </a:xfrm>
          </p:grpSpPr>
          <p:sp>
            <p:nvSpPr>
              <p:cNvPr id="37955" name="Rectangle 16" descr="Zig zag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6" name="Rectangle 17" descr="Zig zag"/>
              <p:cNvSpPr>
                <a:spLocks noChangeArrowheads="1"/>
              </p:cNvSpPr>
              <p:nvPr/>
            </p:nvSpPr>
            <p:spPr bwMode="auto">
              <a:xfrm>
                <a:off x="480" y="2928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7" name="Line 18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 rot="-656168">
              <a:off x="384" y="2592"/>
              <a:ext cx="1728" cy="528"/>
              <a:chOff x="1152" y="3696"/>
              <a:chExt cx="1728" cy="528"/>
            </a:xfrm>
          </p:grpSpPr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152" y="3696"/>
                <a:ext cx="192" cy="528"/>
                <a:chOff x="480" y="2496"/>
                <a:chExt cx="192" cy="528"/>
              </a:xfrm>
            </p:grpSpPr>
            <p:sp>
              <p:nvSpPr>
                <p:cNvPr id="37952" name="Rectangle 21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53" name="Rectangle 22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54" name="Line 23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4"/>
              <p:cNvGrpSpPr>
                <a:grpSpLocks/>
              </p:cNvGrpSpPr>
              <p:nvPr/>
            </p:nvGrpSpPr>
            <p:grpSpPr bwMode="auto">
              <a:xfrm>
                <a:off x="1536" y="3696"/>
                <a:ext cx="192" cy="528"/>
                <a:chOff x="480" y="2496"/>
                <a:chExt cx="192" cy="528"/>
              </a:xfrm>
            </p:grpSpPr>
            <p:sp>
              <p:nvSpPr>
                <p:cNvPr id="37949" name="Rectangle 25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50" name="Rectangle 26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51" name="Line 27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1920" y="3696"/>
                <a:ext cx="192" cy="528"/>
                <a:chOff x="480" y="2496"/>
                <a:chExt cx="192" cy="528"/>
              </a:xfrm>
            </p:grpSpPr>
            <p:sp>
              <p:nvSpPr>
                <p:cNvPr id="37946" name="Rectangle 29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47" name="Rectangle 30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48" name="Line 31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2304" y="3696"/>
                <a:ext cx="192" cy="528"/>
                <a:chOff x="480" y="2496"/>
                <a:chExt cx="192" cy="528"/>
              </a:xfrm>
            </p:grpSpPr>
            <p:sp>
              <p:nvSpPr>
                <p:cNvPr id="37943" name="Rectangle 33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44" name="Rectangle 34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45" name="Line 35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2688" y="3696"/>
                <a:ext cx="192" cy="528"/>
                <a:chOff x="480" y="2496"/>
                <a:chExt cx="192" cy="528"/>
              </a:xfrm>
            </p:grpSpPr>
            <p:sp>
              <p:nvSpPr>
                <p:cNvPr id="37940" name="Rectangle 37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41" name="Rectangle 38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42" name="Line 39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 rot="656168" flipV="1">
              <a:off x="3456" y="2592"/>
              <a:ext cx="1728" cy="528"/>
              <a:chOff x="1152" y="3696"/>
              <a:chExt cx="1728" cy="528"/>
            </a:xfrm>
          </p:grpSpPr>
          <p:grpSp>
            <p:nvGrpSpPr>
              <p:cNvPr id="12" name="Group 41"/>
              <p:cNvGrpSpPr>
                <a:grpSpLocks/>
              </p:cNvGrpSpPr>
              <p:nvPr/>
            </p:nvGrpSpPr>
            <p:grpSpPr bwMode="auto">
              <a:xfrm>
                <a:off x="1152" y="3696"/>
                <a:ext cx="192" cy="528"/>
                <a:chOff x="480" y="2496"/>
                <a:chExt cx="192" cy="528"/>
              </a:xfrm>
            </p:grpSpPr>
            <p:sp>
              <p:nvSpPr>
                <p:cNvPr id="37932" name="Rectangle 42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33" name="Rectangle 43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34" name="Line 44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5"/>
              <p:cNvGrpSpPr>
                <a:grpSpLocks/>
              </p:cNvGrpSpPr>
              <p:nvPr/>
            </p:nvGrpSpPr>
            <p:grpSpPr bwMode="auto">
              <a:xfrm>
                <a:off x="1536" y="3696"/>
                <a:ext cx="192" cy="528"/>
                <a:chOff x="480" y="2496"/>
                <a:chExt cx="192" cy="528"/>
              </a:xfrm>
            </p:grpSpPr>
            <p:sp>
              <p:nvSpPr>
                <p:cNvPr id="37929" name="Rectangle 46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30" name="Rectangle 47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31" name="Line 48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9"/>
              <p:cNvGrpSpPr>
                <a:grpSpLocks/>
              </p:cNvGrpSpPr>
              <p:nvPr/>
            </p:nvGrpSpPr>
            <p:grpSpPr bwMode="auto">
              <a:xfrm>
                <a:off x="1920" y="3696"/>
                <a:ext cx="192" cy="528"/>
                <a:chOff x="480" y="2496"/>
                <a:chExt cx="192" cy="528"/>
              </a:xfrm>
            </p:grpSpPr>
            <p:sp>
              <p:nvSpPr>
                <p:cNvPr id="37926" name="Rectangle 50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7" name="Rectangle 51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8" name="Line 52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53"/>
              <p:cNvGrpSpPr>
                <a:grpSpLocks/>
              </p:cNvGrpSpPr>
              <p:nvPr/>
            </p:nvGrpSpPr>
            <p:grpSpPr bwMode="auto">
              <a:xfrm>
                <a:off x="2304" y="3696"/>
                <a:ext cx="192" cy="528"/>
                <a:chOff x="480" y="2496"/>
                <a:chExt cx="192" cy="528"/>
              </a:xfrm>
            </p:grpSpPr>
            <p:sp>
              <p:nvSpPr>
                <p:cNvPr id="37923" name="Rectangle 54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4" name="Rectangle 55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5" name="Line 56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57"/>
              <p:cNvGrpSpPr>
                <a:grpSpLocks/>
              </p:cNvGrpSpPr>
              <p:nvPr/>
            </p:nvGrpSpPr>
            <p:grpSpPr bwMode="auto">
              <a:xfrm>
                <a:off x="2688" y="3696"/>
                <a:ext cx="192" cy="528"/>
                <a:chOff x="480" y="2496"/>
                <a:chExt cx="192" cy="528"/>
              </a:xfrm>
            </p:grpSpPr>
            <p:sp>
              <p:nvSpPr>
                <p:cNvPr id="37920" name="Rectangle 58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Rectangle 59" descr="Zig zag"/>
                <p:cNvSpPr>
                  <a:spLocks noChangeArrowheads="1"/>
                </p:cNvSpPr>
                <p:nvPr/>
              </p:nvSpPr>
              <p:spPr bwMode="auto">
                <a:xfrm>
                  <a:off x="480" y="2928"/>
                  <a:ext cx="192" cy="96"/>
                </a:xfrm>
                <a:prstGeom prst="rect">
                  <a:avLst/>
                </a:prstGeom>
                <a:pattFill prst="zigZag">
                  <a:fgClr>
                    <a:schemeClr val="accent1"/>
                  </a:fgClr>
                  <a:bgClr>
                    <a:srgbClr val="000000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22" name="Line 60"/>
                <p:cNvSpPr>
                  <a:spLocks noChangeShapeType="1"/>
                </p:cNvSpPr>
                <p:nvPr/>
              </p:nvSpPr>
              <p:spPr bwMode="auto">
                <a:xfrm>
                  <a:off x="576" y="259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 rot="-351170">
              <a:off x="2304" y="2400"/>
              <a:ext cx="192" cy="528"/>
              <a:chOff x="480" y="2496"/>
              <a:chExt cx="192" cy="528"/>
            </a:xfrm>
          </p:grpSpPr>
          <p:sp>
            <p:nvSpPr>
              <p:cNvPr id="37912" name="Rectangle 62" descr="Zig zag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63" descr="Zig zag"/>
              <p:cNvSpPr>
                <a:spLocks noChangeArrowheads="1"/>
              </p:cNvSpPr>
              <p:nvPr/>
            </p:nvSpPr>
            <p:spPr bwMode="auto">
              <a:xfrm>
                <a:off x="480" y="2928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Line 64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 rot="351170" flipH="1">
              <a:off x="3072" y="2400"/>
              <a:ext cx="192" cy="528"/>
              <a:chOff x="480" y="2496"/>
              <a:chExt cx="192" cy="528"/>
            </a:xfrm>
          </p:grpSpPr>
          <p:sp>
            <p:nvSpPr>
              <p:cNvPr id="37909" name="Rectangle 66" descr="Zig zag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67" descr="Zig zag"/>
              <p:cNvSpPr>
                <a:spLocks noChangeArrowheads="1"/>
              </p:cNvSpPr>
              <p:nvPr/>
            </p:nvSpPr>
            <p:spPr bwMode="auto">
              <a:xfrm>
                <a:off x="480" y="2928"/>
                <a:ext cx="192" cy="96"/>
              </a:xfrm>
              <a:prstGeom prst="rect">
                <a:avLst/>
              </a:prstGeom>
              <a:pattFill prst="zigZag">
                <a:fgClr>
                  <a:schemeClr val="accent1"/>
                </a:fgClr>
                <a:bgClr>
                  <a:srgbClr val="000000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Line 68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9157" name="Text Box 69"/>
          <p:cNvSpPr txBox="1">
            <a:spLocks noChangeArrowheads="1"/>
          </p:cNvSpPr>
          <p:nvPr/>
        </p:nvSpPr>
        <p:spPr bwMode="auto">
          <a:xfrm>
            <a:off x="2438400" y="5181600"/>
            <a:ext cx="40592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Wheel that hits sidewalk starts to go faster,</a:t>
            </a:r>
          </a:p>
          <a:p>
            <a:r>
              <a:rPr lang="en-US" sz="1600">
                <a:solidFill>
                  <a:srgbClr val="000000"/>
                </a:solidFill>
              </a:rPr>
              <a:t>which turns the axle, until the upper wheel </a:t>
            </a:r>
          </a:p>
          <a:p>
            <a:r>
              <a:rPr lang="en-US" sz="1600">
                <a:solidFill>
                  <a:srgbClr val="000000"/>
                </a:solidFill>
              </a:rPr>
              <a:t>re-enters the grass and goes straight again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75FDFE-0F1B-A943-B4F2-6D2AF7A87201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62400" y="3076105"/>
            <a:ext cx="2047875" cy="3216275"/>
            <a:chOff x="2496" y="2102"/>
            <a:chExt cx="1290" cy="2026"/>
          </a:xfrm>
        </p:grpSpPr>
        <p:sp>
          <p:nvSpPr>
            <p:cNvPr id="39965" name="Rectangle 3"/>
            <p:cNvSpPr>
              <a:spLocks noChangeArrowheads="1"/>
            </p:cNvSpPr>
            <p:nvPr/>
          </p:nvSpPr>
          <p:spPr bwMode="auto">
            <a:xfrm>
              <a:off x="2496" y="2112"/>
              <a:ext cx="672" cy="201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6" name="Text Box 4"/>
            <p:cNvSpPr txBox="1">
              <a:spLocks noChangeArrowheads="1"/>
            </p:cNvSpPr>
            <p:nvPr/>
          </p:nvSpPr>
          <p:spPr bwMode="auto">
            <a:xfrm>
              <a:off x="2550" y="2102"/>
              <a:ext cx="6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660066"/>
                  </a:solidFill>
                  <a:latin typeface="Times New Roman" pitchFamily="-104" charset="0"/>
                </a:rPr>
                <a:t>n</a:t>
              </a:r>
              <a:r>
                <a:rPr lang="en-US" sz="2000" baseline="-25000">
                  <a:solidFill>
                    <a:srgbClr val="660066"/>
                  </a:solidFill>
                  <a:latin typeface="Times New Roman" pitchFamily="-104" charset="0"/>
                </a:rPr>
                <a:t>1</a:t>
              </a:r>
              <a:r>
                <a:rPr lang="en-US" sz="2000">
                  <a:solidFill>
                    <a:srgbClr val="660066"/>
                  </a:solidFill>
                  <a:latin typeface="Times New Roman" pitchFamily="-104" charset="0"/>
                </a:rPr>
                <a:t> = 1.5</a:t>
              </a:r>
            </a:p>
          </p:txBody>
        </p:sp>
        <p:sp>
          <p:nvSpPr>
            <p:cNvPr id="39967" name="Text Box 5"/>
            <p:cNvSpPr txBox="1">
              <a:spLocks noChangeArrowheads="1"/>
            </p:cNvSpPr>
            <p:nvPr/>
          </p:nvSpPr>
          <p:spPr bwMode="auto">
            <a:xfrm>
              <a:off x="3168" y="2102"/>
              <a:ext cx="6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n</a:t>
              </a:r>
              <a:r>
                <a:rPr lang="en-US" sz="2000" baseline="-25000">
                  <a:latin typeface="Times New Roman" pitchFamily="-104" charset="0"/>
                </a:rPr>
                <a:t>2</a:t>
              </a:r>
              <a:r>
                <a:rPr lang="en-US" sz="2000">
                  <a:latin typeface="Times New Roman" pitchFamily="-104" charset="0"/>
                </a:rPr>
                <a:t> = 1.0</a:t>
              </a:r>
            </a:p>
          </p:txBody>
        </p:sp>
      </p:grpSp>
      <p:sp>
        <p:nvSpPr>
          <p:cNvPr id="931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482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Reflections, Refractive offset</a:t>
            </a:r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90168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Let’s consider a thick piece of glass (</a:t>
            </a:r>
            <a:r>
              <a:rPr lang="en-US" i="1"/>
              <a:t>n</a:t>
            </a:r>
            <a:r>
              <a:rPr lang="en-US"/>
              <a:t> = 1.5), and the light paths associated with it</a:t>
            </a:r>
          </a:p>
          <a:p>
            <a:pPr lvl="1" eaLnBrk="1" hangingPunct="1">
              <a:defRPr/>
            </a:pPr>
            <a:r>
              <a:rPr lang="en-US"/>
              <a:t>reflection fraction = [(n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ea typeface="Times New Roman" charset="0"/>
                <a:cs typeface="Times New Roman" charset="0"/>
              </a:rPr>
              <a:t>– n</a:t>
            </a:r>
            <a:r>
              <a:rPr lang="en-US" baseline="-25000">
                <a:ea typeface="Times New Roman" charset="0"/>
                <a:cs typeface="Times New Roman" charset="0"/>
              </a:rPr>
              <a:t>2</a:t>
            </a:r>
            <a:r>
              <a:rPr lang="en-US">
                <a:ea typeface="Times New Roman" charset="0"/>
                <a:cs typeface="Times New Roman" charset="0"/>
              </a:rPr>
              <a:t>)/(n</a:t>
            </a:r>
            <a:r>
              <a:rPr lang="en-US" baseline="-25000">
                <a:ea typeface="Times New Roman" charset="0"/>
                <a:cs typeface="Times New Roman" charset="0"/>
              </a:rPr>
              <a:t>1</a:t>
            </a:r>
            <a:r>
              <a:rPr lang="en-US">
                <a:ea typeface="Times New Roman" charset="0"/>
                <a:cs typeface="Times New Roman" charset="0"/>
              </a:rPr>
              <a:t> + n</a:t>
            </a:r>
            <a:r>
              <a:rPr lang="en-US" baseline="-25000">
                <a:ea typeface="Times New Roman" charset="0"/>
                <a:cs typeface="Times New Roman" charset="0"/>
              </a:rPr>
              <a:t>2</a:t>
            </a:r>
            <a:r>
              <a:rPr lang="en-US">
                <a:ea typeface="Times New Roman" charset="0"/>
                <a:cs typeface="Times New Roman" charset="0"/>
              </a:rPr>
              <a:t>)]</a:t>
            </a:r>
            <a:r>
              <a:rPr lang="en-US" baseline="30000">
                <a:ea typeface="Times New Roman" charset="0"/>
                <a:cs typeface="Times New Roman" charset="0"/>
              </a:rPr>
              <a:t>2</a:t>
            </a:r>
          </a:p>
          <a:p>
            <a:pPr lvl="1" eaLnBrk="1" hangingPunct="1">
              <a:defRPr/>
            </a:pPr>
            <a:r>
              <a:rPr lang="en-US"/>
              <a:t>using n</a:t>
            </a:r>
            <a:r>
              <a:rPr lang="en-US" baseline="-25000"/>
              <a:t>1</a:t>
            </a:r>
            <a:r>
              <a:rPr lang="en-US"/>
              <a:t> = 1.5, n</a:t>
            </a:r>
            <a:r>
              <a:rPr lang="en-US" baseline="-25000"/>
              <a:t>2</a:t>
            </a:r>
            <a:r>
              <a:rPr lang="en-US"/>
              <a:t> = 1.0 (air), R = (0.5/2.5)</a:t>
            </a:r>
            <a:r>
              <a:rPr lang="en-US" baseline="30000"/>
              <a:t>2</a:t>
            </a:r>
            <a:r>
              <a:rPr lang="en-US"/>
              <a:t> = 0.04 = 4%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17513" y="3244380"/>
            <a:ext cx="7875587" cy="3124200"/>
            <a:chOff x="263" y="2208"/>
            <a:chExt cx="4961" cy="1968"/>
          </a:xfrm>
        </p:grpSpPr>
        <p:sp>
          <p:nvSpPr>
            <p:cNvPr id="39958" name="Line 9"/>
            <p:cNvSpPr>
              <a:spLocks noChangeShapeType="1"/>
            </p:cNvSpPr>
            <p:nvPr/>
          </p:nvSpPr>
          <p:spPr bwMode="auto">
            <a:xfrm>
              <a:off x="1152" y="2208"/>
              <a:ext cx="1344" cy="912"/>
            </a:xfrm>
            <a:prstGeom prst="line">
              <a:avLst/>
            </a:prstGeom>
            <a:noFill/>
            <a:ln w="63500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9" name="Line 10"/>
            <p:cNvSpPr>
              <a:spLocks noChangeShapeType="1"/>
            </p:cNvSpPr>
            <p:nvPr/>
          </p:nvSpPr>
          <p:spPr bwMode="auto">
            <a:xfrm>
              <a:off x="2496" y="3120"/>
              <a:ext cx="672" cy="144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0" name="Line 11"/>
            <p:cNvSpPr>
              <a:spLocks noChangeShapeType="1"/>
            </p:cNvSpPr>
            <p:nvPr/>
          </p:nvSpPr>
          <p:spPr bwMode="auto">
            <a:xfrm>
              <a:off x="3168" y="3264"/>
              <a:ext cx="1344" cy="912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1" name="Text Box 12"/>
            <p:cNvSpPr txBox="1">
              <a:spLocks noChangeArrowheads="1"/>
            </p:cNvSpPr>
            <p:nvPr/>
          </p:nvSpPr>
          <p:spPr bwMode="auto">
            <a:xfrm>
              <a:off x="263" y="2217"/>
              <a:ext cx="9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2000">
                  <a:latin typeface="Times New Roman" pitchFamily="-104" charset="0"/>
                </a:rPr>
                <a:t>incoming ray</a:t>
              </a:r>
            </a:p>
            <a:p>
              <a:pPr algn="r" eaLnBrk="1" hangingPunct="1"/>
              <a:r>
                <a:rPr lang="en-US" sz="2000">
                  <a:latin typeface="Times New Roman" pitchFamily="-104" charset="0"/>
                </a:rPr>
                <a:t>(100%)</a:t>
              </a:r>
            </a:p>
          </p:txBody>
        </p:sp>
        <p:sp>
          <p:nvSpPr>
            <p:cNvPr id="39962" name="Line 13"/>
            <p:cNvSpPr>
              <a:spLocks noChangeShapeType="1"/>
            </p:cNvSpPr>
            <p:nvPr/>
          </p:nvSpPr>
          <p:spPr bwMode="auto">
            <a:xfrm flipH="1">
              <a:off x="3072" y="297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3" name="Text Box 14"/>
            <p:cNvSpPr txBox="1">
              <a:spLocks noChangeArrowheads="1"/>
            </p:cNvSpPr>
            <p:nvPr/>
          </p:nvSpPr>
          <p:spPr bwMode="auto">
            <a:xfrm>
              <a:off x="3254" y="2793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96%</a:t>
              </a:r>
            </a:p>
          </p:txBody>
        </p:sp>
        <p:sp>
          <p:nvSpPr>
            <p:cNvPr id="39964" name="Text Box 15"/>
            <p:cNvSpPr txBox="1">
              <a:spLocks noChangeArrowheads="1"/>
            </p:cNvSpPr>
            <p:nvPr/>
          </p:nvSpPr>
          <p:spPr bwMode="auto">
            <a:xfrm>
              <a:off x="4055" y="3686"/>
              <a:ext cx="1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92% transmitted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962400" y="5160720"/>
            <a:ext cx="3200400" cy="1676400"/>
            <a:chOff x="2496" y="3408"/>
            <a:chExt cx="2016" cy="1056"/>
          </a:xfrm>
        </p:grpSpPr>
        <p:sp>
          <p:nvSpPr>
            <p:cNvPr id="39955" name="Line 17"/>
            <p:cNvSpPr>
              <a:spLocks noChangeShapeType="1"/>
            </p:cNvSpPr>
            <p:nvPr/>
          </p:nvSpPr>
          <p:spPr bwMode="auto">
            <a:xfrm>
              <a:off x="2496" y="3408"/>
              <a:ext cx="672" cy="14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6" name="Line 18"/>
            <p:cNvSpPr>
              <a:spLocks noChangeShapeType="1"/>
            </p:cNvSpPr>
            <p:nvPr/>
          </p:nvSpPr>
          <p:spPr bwMode="auto">
            <a:xfrm>
              <a:off x="3168" y="3552"/>
              <a:ext cx="1344" cy="912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7" name="Text Box 19"/>
            <p:cNvSpPr txBox="1">
              <a:spLocks noChangeArrowheads="1"/>
            </p:cNvSpPr>
            <p:nvPr/>
          </p:nvSpPr>
          <p:spPr bwMode="auto">
            <a:xfrm>
              <a:off x="3360" y="3895"/>
              <a:ext cx="5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>
                  <a:latin typeface="Times New Roman" pitchFamily="-104" charset="0"/>
                </a:rPr>
                <a:t>0.16%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28800" y="4692180"/>
            <a:ext cx="2133600" cy="1447800"/>
            <a:chOff x="1152" y="3120"/>
            <a:chExt cx="1344" cy="912"/>
          </a:xfrm>
        </p:grpSpPr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 flipV="1">
              <a:off x="1152" y="3120"/>
              <a:ext cx="1344" cy="912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4" name="Text Box 22"/>
            <p:cNvSpPr txBox="1">
              <a:spLocks noChangeArrowheads="1"/>
            </p:cNvSpPr>
            <p:nvPr/>
          </p:nvSpPr>
          <p:spPr bwMode="auto">
            <a:xfrm>
              <a:off x="1248" y="3494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4%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828800" y="4920780"/>
            <a:ext cx="3200400" cy="1676400"/>
            <a:chOff x="1152" y="3264"/>
            <a:chExt cx="2016" cy="1056"/>
          </a:xfrm>
        </p:grpSpPr>
        <p:sp>
          <p:nvSpPr>
            <p:cNvPr id="39950" name="Line 24"/>
            <p:cNvSpPr>
              <a:spLocks noChangeShapeType="1"/>
            </p:cNvSpPr>
            <p:nvPr/>
          </p:nvSpPr>
          <p:spPr bwMode="auto">
            <a:xfrm flipV="1">
              <a:off x="2496" y="3264"/>
              <a:ext cx="672" cy="14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1" name="Line 25"/>
            <p:cNvSpPr>
              <a:spLocks noChangeShapeType="1"/>
            </p:cNvSpPr>
            <p:nvPr/>
          </p:nvSpPr>
          <p:spPr bwMode="auto">
            <a:xfrm flipV="1">
              <a:off x="1152" y="3408"/>
              <a:ext cx="1344" cy="912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2" name="Text Box 26"/>
            <p:cNvSpPr txBox="1">
              <a:spLocks noChangeArrowheads="1"/>
            </p:cNvSpPr>
            <p:nvPr/>
          </p:nvSpPr>
          <p:spPr bwMode="auto">
            <a:xfrm>
              <a:off x="1655" y="3926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4%</a:t>
              </a:r>
            </a:p>
          </p:txBody>
        </p:sp>
      </p:grp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304800" y="4539780"/>
            <a:ext cx="2786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04" charset="0"/>
              </a:rPr>
              <a:t>8% reflected in two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reflections (front &amp; back)</a:t>
            </a: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6384925" y="3715868"/>
            <a:ext cx="2441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04" charset="0"/>
              </a:rPr>
              <a:t>image looks displaced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due to jog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1" grpId="0" autoUpdateAnimBg="0"/>
      <p:bldP spid="932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54638-4065-EE4D-959E-26F6F7B0A4BE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66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Let’s get focused…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443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Just as with mirrors, curved lenses follow same rules as flat interfaces, using </a:t>
            </a:r>
            <a:r>
              <a:rPr lang="en-US" i="1"/>
              <a:t>local</a:t>
            </a:r>
            <a:r>
              <a:rPr lang="en-US"/>
              <a:t> surface normal</a:t>
            </a:r>
          </a:p>
        </p:txBody>
      </p:sp>
      <p:pic>
        <p:nvPicPr>
          <p:cNvPr id="95236" name="Picture 4" descr="le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09980"/>
            <a:ext cx="2497138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5" descr="ray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119780"/>
            <a:ext cx="218281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336925" y="1833780"/>
            <a:ext cx="53197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04" charset="0"/>
              </a:rPr>
              <a:t>A lens, with front and back curved surfaces, bends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light twice, each diverting incoming ray towards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centerline.</a:t>
            </a:r>
          </a:p>
          <a:p>
            <a:pPr eaLnBrk="1" hangingPunct="1"/>
            <a:endParaRPr lang="en-US" sz="2000">
              <a:latin typeface="Times New Roman" pitchFamily="-104" charset="0"/>
            </a:endParaRPr>
          </a:p>
          <a:p>
            <a:pPr eaLnBrk="1" hangingPunct="1"/>
            <a:r>
              <a:rPr lang="en-US" sz="2000">
                <a:latin typeface="Times New Roman" pitchFamily="-104" charset="0"/>
              </a:rPr>
              <a:t>Follows laws of refraction at each surface.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336925" y="3891180"/>
            <a:ext cx="56070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04" charset="0"/>
              </a:rPr>
              <a:t>Parallel rays, coming, for instance from a specific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direction (like a distant bird) are focused by a convex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(positive) lens to a focal point.</a:t>
            </a:r>
          </a:p>
          <a:p>
            <a:pPr eaLnBrk="1" hangingPunct="1"/>
            <a:endParaRPr lang="en-US" sz="2000">
              <a:latin typeface="Times New Roman" pitchFamily="-104" charset="0"/>
            </a:endParaRPr>
          </a:p>
          <a:p>
            <a:pPr eaLnBrk="1" hangingPunct="1"/>
            <a:r>
              <a:rPr lang="en-US" sz="2000">
                <a:latin typeface="Times New Roman" pitchFamily="-104" charset="0"/>
              </a:rPr>
              <a:t>Placing film at this point would record an image of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the distant bird at a very specific spot on the film.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Lenses map incoming angles into positions in the</a:t>
            </a:r>
          </a:p>
          <a:p>
            <a:pPr eaLnBrk="1" hangingPunct="1"/>
            <a:r>
              <a:rPr lang="en-US" sz="2000">
                <a:latin typeface="Times New Roman" pitchFamily="-104" charset="0"/>
              </a:rPr>
              <a:t>focal 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8" grpId="0" autoUpdateAnimBg="0"/>
      <p:bldP spid="952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078D0-CBA9-2441-B237-A791CCA04137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Cameras, in brief</a:t>
            </a:r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533400" y="2743200"/>
            <a:ext cx="8251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In a pinhole camera, the hole is so small that light hitting any particular </a:t>
            </a:r>
            <a:r>
              <a:rPr lang="en-US" sz="1800">
                <a:solidFill>
                  <a:schemeClr val="folHlink"/>
                </a:solidFill>
              </a:rPr>
              <a:t>point</a:t>
            </a:r>
          </a:p>
          <a:p>
            <a:r>
              <a:rPr lang="en-US" sz="1800">
                <a:solidFill>
                  <a:schemeClr val="folHlink"/>
                </a:solidFill>
              </a:rPr>
              <a:t>on the film plane</a:t>
            </a:r>
            <a:r>
              <a:rPr lang="en-US" sz="1800"/>
              <a:t> must have come from a particular</a:t>
            </a:r>
            <a:r>
              <a:rPr lang="en-US" sz="1800">
                <a:solidFill>
                  <a:schemeClr val="hlink"/>
                </a:solidFill>
              </a:rPr>
              <a:t> direction</a:t>
            </a:r>
            <a:r>
              <a:rPr lang="en-US" sz="1800"/>
              <a:t> outside the camera</a:t>
            </a: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669925" y="5522913"/>
            <a:ext cx="7654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In a camera with a lens, the same applies: that </a:t>
            </a:r>
            <a:r>
              <a:rPr lang="en-US" sz="1800">
                <a:solidFill>
                  <a:schemeClr val="folHlink"/>
                </a:solidFill>
              </a:rPr>
              <a:t>a point on the film plane</a:t>
            </a:r>
            <a:endParaRPr lang="en-US" sz="1800"/>
          </a:p>
          <a:p>
            <a:r>
              <a:rPr lang="en-US" sz="1800"/>
              <a:t>more-or-less corresponds to </a:t>
            </a:r>
            <a:r>
              <a:rPr lang="en-US" sz="1800">
                <a:solidFill>
                  <a:schemeClr val="hlink"/>
                </a:solidFill>
              </a:rPr>
              <a:t>a direction</a:t>
            </a:r>
            <a:r>
              <a:rPr lang="en-US" sz="1800"/>
              <a:t> outside the camera.  Lenses have</a:t>
            </a:r>
          </a:p>
          <a:p>
            <a:r>
              <a:rPr lang="en-US" sz="1800"/>
              <a:t>the important advantage of </a:t>
            </a:r>
            <a:r>
              <a:rPr lang="en-US" sz="1800">
                <a:solidFill>
                  <a:schemeClr val="accent2"/>
                </a:solidFill>
              </a:rPr>
              <a:t>collecting more light</a:t>
            </a:r>
            <a:r>
              <a:rPr lang="en-US" sz="1800"/>
              <a:t> than the pinhole admits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066800"/>
            <a:ext cx="8824913" cy="1611313"/>
            <a:chOff x="0" y="672"/>
            <a:chExt cx="5559" cy="1015"/>
          </a:xfrm>
        </p:grpSpPr>
        <p:pic>
          <p:nvPicPr>
            <p:cNvPr id="44060" name="Picture 6" descr="cand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672"/>
              <a:ext cx="252" cy="1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92" y="887"/>
              <a:ext cx="960" cy="624"/>
              <a:chOff x="3792" y="1152"/>
              <a:chExt cx="960" cy="624"/>
            </a:xfrm>
          </p:grpSpPr>
          <p:sp>
            <p:nvSpPr>
              <p:cNvPr id="44068" name="Line 8"/>
              <p:cNvSpPr>
                <a:spLocks noChangeShapeType="1"/>
              </p:cNvSpPr>
              <p:nvPr/>
            </p:nvSpPr>
            <p:spPr bwMode="auto">
              <a:xfrm flipV="1">
                <a:off x="3792" y="1152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69" name="Line 9"/>
              <p:cNvSpPr>
                <a:spLocks noChangeShapeType="1"/>
              </p:cNvSpPr>
              <p:nvPr/>
            </p:nvSpPr>
            <p:spPr bwMode="auto">
              <a:xfrm flipV="1">
                <a:off x="3792" y="14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0" name="Line 10"/>
              <p:cNvSpPr>
                <a:spLocks noChangeShapeType="1"/>
              </p:cNvSpPr>
              <p:nvPr/>
            </p:nvSpPr>
            <p:spPr bwMode="auto">
              <a:xfrm>
                <a:off x="3792" y="1152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1" name="Line 11"/>
              <p:cNvSpPr>
                <a:spLocks noChangeShapeType="1"/>
              </p:cNvSpPr>
              <p:nvPr/>
            </p:nvSpPr>
            <p:spPr bwMode="auto">
              <a:xfrm>
                <a:off x="4752" y="1152"/>
                <a:ext cx="0" cy="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2" name="Line 12"/>
              <p:cNvSpPr>
                <a:spLocks noChangeShapeType="1"/>
              </p:cNvSpPr>
              <p:nvPr/>
            </p:nvSpPr>
            <p:spPr bwMode="auto">
              <a:xfrm>
                <a:off x="3792" y="1776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62" name="Line 13"/>
            <p:cNvSpPr>
              <a:spLocks noChangeShapeType="1"/>
            </p:cNvSpPr>
            <p:nvPr/>
          </p:nvSpPr>
          <p:spPr bwMode="auto">
            <a:xfrm>
              <a:off x="672" y="672"/>
              <a:ext cx="4080" cy="6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3" name="Line 14"/>
            <p:cNvSpPr>
              <a:spLocks noChangeShapeType="1"/>
            </p:cNvSpPr>
            <p:nvPr/>
          </p:nvSpPr>
          <p:spPr bwMode="auto">
            <a:xfrm flipV="1">
              <a:off x="720" y="1056"/>
              <a:ext cx="4032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4064" name="Picture 15" descr="cand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752" y="1015"/>
              <a:ext cx="83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65" name="Text Box 16"/>
            <p:cNvSpPr txBox="1">
              <a:spLocks noChangeArrowheads="1"/>
            </p:cNvSpPr>
            <p:nvPr/>
          </p:nvSpPr>
          <p:spPr bwMode="auto">
            <a:xfrm>
              <a:off x="3264" y="864"/>
              <a:ext cx="5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pinhole</a:t>
              </a:r>
            </a:p>
          </p:txBody>
        </p:sp>
        <p:sp>
          <p:nvSpPr>
            <p:cNvPr id="44066" name="Text Box 17"/>
            <p:cNvSpPr txBox="1">
              <a:spLocks noChangeArrowheads="1"/>
            </p:cNvSpPr>
            <p:nvPr/>
          </p:nvSpPr>
          <p:spPr bwMode="auto">
            <a:xfrm>
              <a:off x="4895" y="978"/>
              <a:ext cx="6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image at</a:t>
              </a:r>
            </a:p>
            <a:p>
              <a:r>
                <a:rPr lang="en-US" sz="1600"/>
                <a:t>film plane</a:t>
              </a:r>
            </a:p>
          </p:txBody>
        </p:sp>
        <p:sp>
          <p:nvSpPr>
            <p:cNvPr id="44067" name="Text Box 18"/>
            <p:cNvSpPr txBox="1">
              <a:spLocks noChangeArrowheads="1"/>
            </p:cNvSpPr>
            <p:nvPr/>
          </p:nvSpPr>
          <p:spPr bwMode="auto">
            <a:xfrm>
              <a:off x="0" y="912"/>
              <a:ext cx="4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object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6200" y="3657600"/>
            <a:ext cx="8750300" cy="1631950"/>
            <a:chOff x="48" y="2304"/>
            <a:chExt cx="5512" cy="1028"/>
          </a:xfrm>
        </p:grpSpPr>
        <p:sp>
          <p:nvSpPr>
            <p:cNvPr id="44042" name="Freeform 20"/>
            <p:cNvSpPr>
              <a:spLocks/>
            </p:cNvSpPr>
            <p:nvPr/>
          </p:nvSpPr>
          <p:spPr bwMode="auto">
            <a:xfrm>
              <a:off x="3744" y="2448"/>
              <a:ext cx="48" cy="720"/>
            </a:xfrm>
            <a:custGeom>
              <a:avLst/>
              <a:gdLst>
                <a:gd name="T0" fmla="*/ 48 w 48"/>
                <a:gd name="T1" fmla="*/ 0 h 720"/>
                <a:gd name="T2" fmla="*/ 0 w 48"/>
                <a:gd name="T3" fmla="*/ 384 h 720"/>
                <a:gd name="T4" fmla="*/ 48 w 48"/>
                <a:gd name="T5" fmla="*/ 720 h 720"/>
                <a:gd name="T6" fmla="*/ 0 60000 65536"/>
                <a:gd name="T7" fmla="*/ 0 60000 65536"/>
                <a:gd name="T8" fmla="*/ 0 60000 65536"/>
                <a:gd name="T9" fmla="*/ 0 w 48"/>
                <a:gd name="T10" fmla="*/ 0 h 720"/>
                <a:gd name="T11" fmla="*/ 48 w 4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720">
                  <a:moveTo>
                    <a:pt x="48" y="0"/>
                  </a:moveTo>
                  <a:cubicBezTo>
                    <a:pt x="24" y="132"/>
                    <a:pt x="0" y="264"/>
                    <a:pt x="0" y="384"/>
                  </a:cubicBezTo>
                  <a:cubicBezTo>
                    <a:pt x="0" y="504"/>
                    <a:pt x="24" y="612"/>
                    <a:pt x="48" y="720"/>
                  </a:cubicBezTo>
                </a:path>
              </a:pathLst>
            </a:custGeom>
            <a:solidFill>
              <a:srgbClr val="9FF1F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3" name="Freeform 21"/>
            <p:cNvSpPr>
              <a:spLocks/>
            </p:cNvSpPr>
            <p:nvPr/>
          </p:nvSpPr>
          <p:spPr bwMode="auto">
            <a:xfrm flipH="1">
              <a:off x="3792" y="2448"/>
              <a:ext cx="48" cy="720"/>
            </a:xfrm>
            <a:custGeom>
              <a:avLst/>
              <a:gdLst>
                <a:gd name="T0" fmla="*/ 48 w 48"/>
                <a:gd name="T1" fmla="*/ 0 h 720"/>
                <a:gd name="T2" fmla="*/ 0 w 48"/>
                <a:gd name="T3" fmla="*/ 384 h 720"/>
                <a:gd name="T4" fmla="*/ 48 w 48"/>
                <a:gd name="T5" fmla="*/ 720 h 720"/>
                <a:gd name="T6" fmla="*/ 0 60000 65536"/>
                <a:gd name="T7" fmla="*/ 0 60000 65536"/>
                <a:gd name="T8" fmla="*/ 0 60000 65536"/>
                <a:gd name="T9" fmla="*/ 0 w 48"/>
                <a:gd name="T10" fmla="*/ 0 h 720"/>
                <a:gd name="T11" fmla="*/ 48 w 4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720">
                  <a:moveTo>
                    <a:pt x="48" y="0"/>
                  </a:moveTo>
                  <a:cubicBezTo>
                    <a:pt x="24" y="132"/>
                    <a:pt x="0" y="264"/>
                    <a:pt x="0" y="384"/>
                  </a:cubicBezTo>
                  <a:cubicBezTo>
                    <a:pt x="0" y="504"/>
                    <a:pt x="24" y="612"/>
                    <a:pt x="48" y="720"/>
                  </a:cubicBezTo>
                </a:path>
              </a:pathLst>
            </a:custGeom>
            <a:solidFill>
              <a:srgbClr val="9FF1F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4044" name="Picture 22" descr="cand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2304"/>
              <a:ext cx="252" cy="1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45" name="Line 23"/>
            <p:cNvSpPr>
              <a:spLocks noChangeShapeType="1"/>
            </p:cNvSpPr>
            <p:nvPr/>
          </p:nvSpPr>
          <p:spPr bwMode="auto">
            <a:xfrm>
              <a:off x="4752" y="259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6" name="Line 24"/>
            <p:cNvSpPr>
              <a:spLocks noChangeShapeType="1"/>
            </p:cNvSpPr>
            <p:nvPr/>
          </p:nvSpPr>
          <p:spPr bwMode="auto">
            <a:xfrm>
              <a:off x="672" y="2304"/>
              <a:ext cx="4080" cy="6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7" name="Line 25"/>
            <p:cNvSpPr>
              <a:spLocks noChangeShapeType="1"/>
            </p:cNvSpPr>
            <p:nvPr/>
          </p:nvSpPr>
          <p:spPr bwMode="auto">
            <a:xfrm flipV="1">
              <a:off x="720" y="2688"/>
              <a:ext cx="4032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8" name="Line 26"/>
            <p:cNvSpPr>
              <a:spLocks noChangeShapeType="1"/>
            </p:cNvSpPr>
            <p:nvPr/>
          </p:nvSpPr>
          <p:spPr bwMode="auto">
            <a:xfrm>
              <a:off x="672" y="2304"/>
              <a:ext cx="3120" cy="81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9" name="Line 27"/>
            <p:cNvSpPr>
              <a:spLocks noChangeShapeType="1"/>
            </p:cNvSpPr>
            <p:nvPr/>
          </p:nvSpPr>
          <p:spPr bwMode="auto">
            <a:xfrm>
              <a:off x="672" y="2304"/>
              <a:ext cx="3120" cy="19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0" name="Line 28"/>
            <p:cNvSpPr>
              <a:spLocks noChangeShapeType="1"/>
            </p:cNvSpPr>
            <p:nvPr/>
          </p:nvSpPr>
          <p:spPr bwMode="auto">
            <a:xfrm>
              <a:off x="3792" y="2496"/>
              <a:ext cx="960" cy="48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1" name="Line 29"/>
            <p:cNvSpPr>
              <a:spLocks noChangeShapeType="1"/>
            </p:cNvSpPr>
            <p:nvPr/>
          </p:nvSpPr>
          <p:spPr bwMode="auto">
            <a:xfrm flipV="1">
              <a:off x="3792" y="2976"/>
              <a:ext cx="960" cy="14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2" name="Line 30"/>
            <p:cNvSpPr>
              <a:spLocks noChangeShapeType="1"/>
            </p:cNvSpPr>
            <p:nvPr/>
          </p:nvSpPr>
          <p:spPr bwMode="auto">
            <a:xfrm flipV="1">
              <a:off x="720" y="3120"/>
              <a:ext cx="3072" cy="14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3" name="Line 31"/>
            <p:cNvSpPr>
              <a:spLocks noChangeShapeType="1"/>
            </p:cNvSpPr>
            <p:nvPr/>
          </p:nvSpPr>
          <p:spPr bwMode="auto">
            <a:xfrm flipV="1">
              <a:off x="720" y="2496"/>
              <a:ext cx="3072" cy="76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4" name="Line 32"/>
            <p:cNvSpPr>
              <a:spLocks noChangeShapeType="1"/>
            </p:cNvSpPr>
            <p:nvPr/>
          </p:nvSpPr>
          <p:spPr bwMode="auto">
            <a:xfrm>
              <a:off x="3792" y="2496"/>
              <a:ext cx="960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5" name="Line 33"/>
            <p:cNvSpPr>
              <a:spLocks noChangeShapeType="1"/>
            </p:cNvSpPr>
            <p:nvPr/>
          </p:nvSpPr>
          <p:spPr bwMode="auto">
            <a:xfrm flipV="1">
              <a:off x="3792" y="2688"/>
              <a:ext cx="960" cy="4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4056" name="Picture 34" descr="cand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762" y="2662"/>
              <a:ext cx="83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57" name="Text Box 35"/>
            <p:cNvSpPr txBox="1">
              <a:spLocks noChangeArrowheads="1"/>
            </p:cNvSpPr>
            <p:nvPr/>
          </p:nvSpPr>
          <p:spPr bwMode="auto">
            <a:xfrm>
              <a:off x="4896" y="2640"/>
              <a:ext cx="6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image at</a:t>
              </a:r>
            </a:p>
            <a:p>
              <a:r>
                <a:rPr lang="en-US" sz="1600"/>
                <a:t>film plane</a:t>
              </a:r>
            </a:p>
          </p:txBody>
        </p:sp>
        <p:sp>
          <p:nvSpPr>
            <p:cNvPr id="44058" name="Text Box 36"/>
            <p:cNvSpPr txBox="1">
              <a:spLocks noChangeArrowheads="1"/>
            </p:cNvSpPr>
            <p:nvPr/>
          </p:nvSpPr>
          <p:spPr bwMode="auto">
            <a:xfrm>
              <a:off x="48" y="2640"/>
              <a:ext cx="4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object</a:t>
              </a:r>
            </a:p>
          </p:txBody>
        </p:sp>
        <p:sp>
          <p:nvSpPr>
            <p:cNvPr id="44059" name="Text Box 37"/>
            <p:cNvSpPr txBox="1">
              <a:spLocks noChangeArrowheads="1"/>
            </p:cNvSpPr>
            <p:nvPr/>
          </p:nvSpPr>
          <p:spPr bwMode="auto">
            <a:xfrm>
              <a:off x="3633" y="3120"/>
              <a:ext cx="3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lens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D8D1D-D5CA-194B-B011-6CBBD64C4B00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81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Positive Lenses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536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Thicker in middle</a:t>
            </a:r>
          </a:p>
          <a:p>
            <a:pPr eaLnBrk="1" hangingPunct="1">
              <a:defRPr/>
            </a:pPr>
            <a:r>
              <a:rPr lang="en-US"/>
              <a:t>Bend rays </a:t>
            </a:r>
            <a:r>
              <a:rPr lang="en-US" i="1"/>
              <a:t>toward</a:t>
            </a:r>
            <a:r>
              <a:rPr lang="en-US"/>
              <a:t> axis</a:t>
            </a:r>
          </a:p>
          <a:p>
            <a:pPr eaLnBrk="1" hangingPunct="1">
              <a:defRPr/>
            </a:pPr>
            <a:r>
              <a:rPr lang="en-US"/>
              <a:t>Form </a:t>
            </a:r>
            <a:r>
              <a:rPr lang="en-US" i="1"/>
              <a:t>real</a:t>
            </a:r>
            <a:r>
              <a:rPr lang="en-US"/>
              <a:t> focus</a:t>
            </a:r>
          </a:p>
        </p:txBody>
      </p:sp>
      <p:pic>
        <p:nvPicPr>
          <p:cNvPr id="46087" name="Picture 7" descr="pos_len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901950" y="2044700"/>
            <a:ext cx="33401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312255-8164-E648-A51B-A83CDA43EF2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Negative Lenses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Thinner in middle</a:t>
            </a:r>
          </a:p>
          <a:p>
            <a:pPr eaLnBrk="1" hangingPunct="1">
              <a:defRPr/>
            </a:pPr>
            <a:r>
              <a:rPr lang="en-US"/>
              <a:t>Bend rays </a:t>
            </a:r>
            <a:r>
              <a:rPr lang="en-US" i="1"/>
              <a:t>away from </a:t>
            </a:r>
            <a:r>
              <a:rPr lang="en-US"/>
              <a:t>the axis</a:t>
            </a:r>
          </a:p>
          <a:p>
            <a:pPr eaLnBrk="1" hangingPunct="1">
              <a:defRPr/>
            </a:pPr>
            <a:r>
              <a:rPr lang="en-US"/>
              <a:t>Form </a:t>
            </a:r>
            <a:r>
              <a:rPr lang="en-US" i="1"/>
              <a:t>virtual</a:t>
            </a:r>
            <a:r>
              <a:rPr lang="en-US"/>
              <a:t> focus</a:t>
            </a:r>
          </a:p>
        </p:txBody>
      </p:sp>
      <p:pic>
        <p:nvPicPr>
          <p:cNvPr id="48135" name="Picture 4" descr="neg_len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901950" y="2330450"/>
            <a:ext cx="33401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A86A8C-901F-D74C-AABE-2EFD7C70281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Raytracing made easier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In principle, to trace a ray, one must calculate the intersection of each ray with the complex lens surface, compute the surface normal here, then propagate to the next surface</a:t>
            </a:r>
          </a:p>
          <a:p>
            <a:pPr lvl="1" eaLnBrk="1" hangingPunct="1">
              <a:defRPr/>
            </a:pPr>
            <a:r>
              <a:rPr lang="en-US"/>
              <a:t>computationally very cumbersome</a:t>
            </a:r>
          </a:p>
          <a:p>
            <a:pPr eaLnBrk="1" hangingPunct="1">
              <a:defRPr/>
            </a:pPr>
            <a:r>
              <a:rPr lang="en-US"/>
              <a:t>We can make things easy on ourselves by making the following assumptions:</a:t>
            </a:r>
          </a:p>
          <a:p>
            <a:pPr lvl="1" eaLnBrk="1" hangingPunct="1">
              <a:defRPr/>
            </a:pPr>
            <a:r>
              <a:rPr lang="en-US"/>
              <a:t>all rays are in the plane (2-d)</a:t>
            </a:r>
          </a:p>
          <a:p>
            <a:pPr lvl="1" eaLnBrk="1" hangingPunct="1">
              <a:defRPr/>
            </a:pPr>
            <a:r>
              <a:rPr lang="en-US"/>
              <a:t>each lens is thin: height does not change across lens</a:t>
            </a:r>
          </a:p>
          <a:p>
            <a:pPr lvl="1" eaLnBrk="1" hangingPunct="1">
              <a:defRPr/>
            </a:pPr>
            <a:r>
              <a:rPr lang="en-US"/>
              <a:t>each lens has a focal length (real or virtual) that is the same in both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8788B5-C715-C943-B8FA-76DCAF616C2D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7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Thin Lens Benefits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732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If the lens is thin, we can say that a ray through the lens center is </a:t>
            </a:r>
            <a:r>
              <a:rPr lang="en-US" i="1"/>
              <a:t>undeflected</a:t>
            </a:r>
            <a:endParaRPr lang="en-US"/>
          </a:p>
          <a:p>
            <a:pPr lvl="1" eaLnBrk="1" hangingPunct="1">
              <a:defRPr/>
            </a:pPr>
            <a:r>
              <a:rPr lang="en-US"/>
              <a:t>real story not far from this, in fact: direction almost identical, just a jog</a:t>
            </a:r>
          </a:p>
          <a:p>
            <a:pPr lvl="1" eaLnBrk="1" hangingPunct="1">
              <a:defRPr/>
            </a:pPr>
            <a:r>
              <a:rPr lang="en-US"/>
              <a:t>the jog gets smaller as the lens gets thinner</a:t>
            </a:r>
          </a:p>
        </p:txBody>
      </p:sp>
      <p:pic>
        <p:nvPicPr>
          <p:cNvPr id="52231" name="Picture 4" descr="thin_appro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124200" y="876300"/>
            <a:ext cx="28956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C8D0B7-C9B1-F642-8A16-DA38273C8938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19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Using the focus condition</a:t>
            </a:r>
          </a:p>
        </p:txBody>
      </p:sp>
      <p:pic>
        <p:nvPicPr>
          <p:cNvPr id="54278" name="Picture 3" descr="lenses_foc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457450" y="1454150"/>
            <a:ext cx="455930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2895600" y="1512888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real foci</a:t>
            </a:r>
          </a:p>
        </p:txBody>
      </p:sp>
      <p:sp>
        <p:nvSpPr>
          <p:cNvPr id="54280" name="Text Box 5"/>
          <p:cNvSpPr txBox="1">
            <a:spLocks noChangeArrowheads="1"/>
          </p:cNvSpPr>
          <p:nvPr/>
        </p:nvSpPr>
        <p:spPr bwMode="auto">
          <a:xfrm>
            <a:off x="5635625" y="1524000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virtual foci</a:t>
            </a: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441325" y="2362200"/>
            <a:ext cx="654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s = ∞</a:t>
            </a:r>
          </a:p>
          <a:p>
            <a:r>
              <a:rPr lang="en-US" sz="1400"/>
              <a:t>s’ = f</a:t>
            </a: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57200" y="3810000"/>
            <a:ext cx="693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s = f</a:t>
            </a:r>
          </a:p>
          <a:p>
            <a:r>
              <a:rPr lang="en-US" sz="1400"/>
              <a:t>s’ = ∞</a:t>
            </a:r>
          </a:p>
        </p:txBody>
      </p:sp>
      <p:sp>
        <p:nvSpPr>
          <p:cNvPr id="54283" name="Text Box 8"/>
          <p:cNvSpPr txBox="1">
            <a:spLocks noChangeArrowheads="1"/>
          </p:cNvSpPr>
          <p:nvPr/>
        </p:nvSpPr>
        <p:spPr bwMode="auto">
          <a:xfrm>
            <a:off x="449263" y="5334000"/>
            <a:ext cx="654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s = ∞</a:t>
            </a:r>
          </a:p>
          <a:p>
            <a:r>
              <a:rPr lang="en-US" sz="1400"/>
              <a:t>s’ = f</a:t>
            </a:r>
          </a:p>
        </p:txBody>
      </p:sp>
      <p:sp>
        <p:nvSpPr>
          <p:cNvPr id="54284" name="Text Box 9"/>
          <p:cNvSpPr txBox="1">
            <a:spLocks noChangeArrowheads="1"/>
          </p:cNvSpPr>
          <p:nvPr/>
        </p:nvSpPr>
        <p:spPr bwMode="auto">
          <a:xfrm>
            <a:off x="7696200" y="2362200"/>
            <a:ext cx="661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s = ∞</a:t>
            </a:r>
          </a:p>
          <a:p>
            <a:r>
              <a:rPr lang="en-US" sz="1400"/>
              <a:t>s’ = </a:t>
            </a:r>
            <a:r>
              <a:rPr lang="en-US" sz="1400">
                <a:sym typeface="Symbol" pitchFamily="-104" charset="2"/>
              </a:rPr>
              <a:t>f</a:t>
            </a:r>
            <a:endParaRPr lang="en-US" sz="1400"/>
          </a:p>
        </p:txBody>
      </p:sp>
      <p:sp>
        <p:nvSpPr>
          <p:cNvPr id="54285" name="Text Box 10"/>
          <p:cNvSpPr txBox="1">
            <a:spLocks noChangeArrowheads="1"/>
          </p:cNvSpPr>
          <p:nvPr/>
        </p:nvSpPr>
        <p:spPr bwMode="auto">
          <a:xfrm>
            <a:off x="7696200" y="3757613"/>
            <a:ext cx="693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s = </a:t>
            </a:r>
            <a:r>
              <a:rPr lang="en-US" sz="1400">
                <a:sym typeface="Symbol" pitchFamily="-104" charset="2"/>
              </a:rPr>
              <a:t>f</a:t>
            </a:r>
            <a:endParaRPr lang="en-US" sz="1400"/>
          </a:p>
          <a:p>
            <a:r>
              <a:rPr lang="en-US" sz="1400"/>
              <a:t>s’ = ∞</a:t>
            </a:r>
          </a:p>
        </p:txBody>
      </p:sp>
      <p:sp>
        <p:nvSpPr>
          <p:cNvPr id="54286" name="Text Box 11"/>
          <p:cNvSpPr txBox="1">
            <a:spLocks noChangeArrowheads="1"/>
          </p:cNvSpPr>
          <p:nvPr/>
        </p:nvSpPr>
        <p:spPr bwMode="auto">
          <a:xfrm>
            <a:off x="7696200" y="5334000"/>
            <a:ext cx="661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s = ∞</a:t>
            </a:r>
          </a:p>
          <a:p>
            <a:r>
              <a:rPr lang="en-US" sz="1400"/>
              <a:t>s’ = </a:t>
            </a:r>
            <a:r>
              <a:rPr lang="en-US" sz="1400">
                <a:sym typeface="Symbol" pitchFamily="-104" charset="2"/>
              </a:rPr>
              <a:t>f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8092B4-ABBC-B441-896E-8955B4E4DCF7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Reflection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We describe the path of light as straight-line rays</a:t>
            </a:r>
          </a:p>
          <a:p>
            <a:pPr lvl="1" eaLnBrk="1" hangingPunct="1">
              <a:defRPr/>
            </a:pPr>
            <a:r>
              <a:rPr lang="en-US"/>
              <a:t>“geometrical optics” approach</a:t>
            </a:r>
          </a:p>
          <a:p>
            <a:pPr eaLnBrk="1" hangingPunct="1">
              <a:defRPr/>
            </a:pPr>
            <a:r>
              <a:rPr lang="en-US"/>
              <a:t>Reflection off a flat surface follows a simple rule:</a:t>
            </a:r>
          </a:p>
          <a:p>
            <a:pPr lvl="1"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angle in</a:t>
            </a:r>
            <a:r>
              <a:rPr lang="en-US"/>
              <a:t> (incidence) equals </a:t>
            </a:r>
            <a:r>
              <a:rPr lang="en-US">
                <a:solidFill>
                  <a:schemeClr val="accent2"/>
                </a:solidFill>
              </a:rPr>
              <a:t>angle out</a:t>
            </a:r>
          </a:p>
          <a:p>
            <a:pPr lvl="1" eaLnBrk="1" hangingPunct="1">
              <a:defRPr/>
            </a:pPr>
            <a:r>
              <a:rPr lang="en-US"/>
              <a:t>angles measured from surface “normal” (perpendicular)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209800" y="5867400"/>
            <a:ext cx="46482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19400" y="4267200"/>
            <a:ext cx="3352800" cy="1600200"/>
            <a:chOff x="1776" y="2688"/>
            <a:chExt cx="2112" cy="1008"/>
          </a:xfrm>
        </p:grpSpPr>
        <p:sp>
          <p:nvSpPr>
            <p:cNvPr id="19477" name="Line 6"/>
            <p:cNvSpPr>
              <a:spLocks noChangeShapeType="1"/>
            </p:cNvSpPr>
            <p:nvPr/>
          </p:nvSpPr>
          <p:spPr bwMode="auto">
            <a:xfrm>
              <a:off x="1776" y="2688"/>
              <a:ext cx="1056" cy="1008"/>
            </a:xfrm>
            <a:prstGeom prst="line">
              <a:avLst/>
            </a:prstGeom>
            <a:noFill/>
            <a:ln w="9525">
              <a:solidFill>
                <a:srgbClr val="6699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7"/>
            <p:cNvSpPr>
              <a:spLocks noChangeShapeType="1"/>
            </p:cNvSpPr>
            <p:nvPr/>
          </p:nvSpPr>
          <p:spPr bwMode="auto">
            <a:xfrm flipH="1">
              <a:off x="2832" y="2688"/>
              <a:ext cx="1056" cy="1008"/>
            </a:xfrm>
            <a:prstGeom prst="line">
              <a:avLst/>
            </a:prstGeom>
            <a:noFill/>
            <a:ln w="9525">
              <a:solidFill>
                <a:srgbClr val="6699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733800" y="3848100"/>
            <a:ext cx="1549400" cy="2019300"/>
            <a:chOff x="2352" y="2424"/>
            <a:chExt cx="976" cy="1272"/>
          </a:xfrm>
        </p:grpSpPr>
        <p:sp>
          <p:nvSpPr>
            <p:cNvPr id="19475" name="Freeform 9"/>
            <p:cNvSpPr>
              <a:spLocks/>
            </p:cNvSpPr>
            <p:nvPr/>
          </p:nvSpPr>
          <p:spPr bwMode="auto">
            <a:xfrm>
              <a:off x="2832" y="2656"/>
              <a:ext cx="1" cy="1040"/>
            </a:xfrm>
            <a:custGeom>
              <a:avLst/>
              <a:gdLst>
                <a:gd name="T0" fmla="*/ 0 w 1"/>
                <a:gd name="T1" fmla="*/ 1040 h 1040"/>
                <a:gd name="T2" fmla="*/ 0 w 1"/>
                <a:gd name="T3" fmla="*/ 0 h 1040"/>
                <a:gd name="T4" fmla="*/ 0 60000 65536"/>
                <a:gd name="T5" fmla="*/ 0 60000 65536"/>
                <a:gd name="T6" fmla="*/ 0 w 1"/>
                <a:gd name="T7" fmla="*/ 0 h 1040"/>
                <a:gd name="T8" fmla="*/ 1 w 1"/>
                <a:gd name="T9" fmla="*/ 1040 h 10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40">
                  <a:moveTo>
                    <a:pt x="0" y="104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Text Box 10"/>
            <p:cNvSpPr txBox="1">
              <a:spLocks noChangeArrowheads="1"/>
            </p:cNvSpPr>
            <p:nvPr/>
          </p:nvSpPr>
          <p:spPr bwMode="auto">
            <a:xfrm>
              <a:off x="2352" y="2424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04" charset="0"/>
                </a:rPr>
                <a:t>surface normal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946525" y="5105400"/>
            <a:ext cx="998538" cy="763588"/>
            <a:chOff x="2486" y="3216"/>
            <a:chExt cx="629" cy="481"/>
          </a:xfrm>
        </p:grpSpPr>
        <p:sp>
          <p:nvSpPr>
            <p:cNvPr id="19473" name="Arc 12"/>
            <p:cNvSpPr>
              <a:spLocks/>
            </p:cNvSpPr>
            <p:nvPr/>
          </p:nvSpPr>
          <p:spPr bwMode="auto">
            <a:xfrm>
              <a:off x="2832" y="3313"/>
              <a:ext cx="283" cy="384"/>
            </a:xfrm>
            <a:custGeom>
              <a:avLst/>
              <a:gdLst>
                <a:gd name="T0" fmla="*/ 0 w 15941"/>
                <a:gd name="T1" fmla="*/ 0 h 21600"/>
                <a:gd name="T2" fmla="*/ 0 w 15941"/>
                <a:gd name="T3" fmla="*/ 0 h 21600"/>
                <a:gd name="T4" fmla="*/ 0 w 15941"/>
                <a:gd name="T5" fmla="*/ 0 h 21600"/>
                <a:gd name="T6" fmla="*/ 0 60000 65536"/>
                <a:gd name="T7" fmla="*/ 0 60000 65536"/>
                <a:gd name="T8" fmla="*/ 0 60000 65536"/>
                <a:gd name="T9" fmla="*/ 0 w 15941"/>
                <a:gd name="T10" fmla="*/ 0 h 21600"/>
                <a:gd name="T11" fmla="*/ 15941 w 1594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41" h="21600" fill="none" extrusionOk="0">
                  <a:moveTo>
                    <a:pt x="0" y="-1"/>
                  </a:moveTo>
                  <a:cubicBezTo>
                    <a:pt x="6064" y="-1"/>
                    <a:pt x="11849" y="2549"/>
                    <a:pt x="15941" y="7024"/>
                  </a:cubicBezTo>
                </a:path>
                <a:path w="15941" h="21600" stroke="0" extrusionOk="0">
                  <a:moveTo>
                    <a:pt x="0" y="-1"/>
                  </a:moveTo>
                  <a:cubicBezTo>
                    <a:pt x="6064" y="-1"/>
                    <a:pt x="11849" y="2549"/>
                    <a:pt x="15941" y="70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Arc 13"/>
            <p:cNvSpPr>
              <a:spLocks/>
            </p:cNvSpPr>
            <p:nvPr/>
          </p:nvSpPr>
          <p:spPr bwMode="auto">
            <a:xfrm flipH="1">
              <a:off x="2486" y="3216"/>
              <a:ext cx="346" cy="480"/>
            </a:xfrm>
            <a:custGeom>
              <a:avLst/>
              <a:gdLst>
                <a:gd name="T0" fmla="*/ 0 w 15579"/>
                <a:gd name="T1" fmla="*/ 0 h 21600"/>
                <a:gd name="T2" fmla="*/ 0 w 15579"/>
                <a:gd name="T3" fmla="*/ 0 h 21600"/>
                <a:gd name="T4" fmla="*/ 0 w 15579"/>
                <a:gd name="T5" fmla="*/ 0 h 21600"/>
                <a:gd name="T6" fmla="*/ 0 60000 65536"/>
                <a:gd name="T7" fmla="*/ 0 60000 65536"/>
                <a:gd name="T8" fmla="*/ 0 60000 65536"/>
                <a:gd name="T9" fmla="*/ 0 w 15579"/>
                <a:gd name="T10" fmla="*/ 0 h 21600"/>
                <a:gd name="T11" fmla="*/ 15579 w 1557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79" h="21600" fill="none" extrusionOk="0">
                  <a:moveTo>
                    <a:pt x="0" y="-1"/>
                  </a:moveTo>
                  <a:cubicBezTo>
                    <a:pt x="5880" y="-1"/>
                    <a:pt x="11505" y="2397"/>
                    <a:pt x="15578" y="6638"/>
                  </a:cubicBezTo>
                </a:path>
                <a:path w="15579" h="21600" stroke="0" extrusionOk="0">
                  <a:moveTo>
                    <a:pt x="0" y="-1"/>
                  </a:moveTo>
                  <a:cubicBezTo>
                    <a:pt x="5880" y="-1"/>
                    <a:pt x="11505" y="2397"/>
                    <a:pt x="15578" y="663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841750" y="4267200"/>
            <a:ext cx="806450" cy="990600"/>
            <a:chOff x="2420" y="2688"/>
            <a:chExt cx="508" cy="624"/>
          </a:xfrm>
        </p:grpSpPr>
        <p:sp>
          <p:nvSpPr>
            <p:cNvPr id="19470" name="Text Box 15"/>
            <p:cNvSpPr txBox="1">
              <a:spLocks noChangeArrowheads="1"/>
            </p:cNvSpPr>
            <p:nvPr/>
          </p:nvSpPr>
          <p:spPr bwMode="auto">
            <a:xfrm>
              <a:off x="2420" y="2688"/>
              <a:ext cx="4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Times New Roman" pitchFamily="-104" charset="0"/>
                </a:rPr>
                <a:t>same</a:t>
              </a:r>
            </a:p>
            <a:p>
              <a:pPr algn="r" eaLnBrk="1" hangingPunct="1"/>
              <a:r>
                <a:rPr lang="en-US" sz="1800">
                  <a:latin typeface="Times New Roman" pitchFamily="-104" charset="0"/>
                </a:rPr>
                <a:t>angle</a:t>
              </a:r>
            </a:p>
          </p:txBody>
        </p:sp>
        <p:sp>
          <p:nvSpPr>
            <p:cNvPr id="19471" name="Line 16"/>
            <p:cNvSpPr>
              <a:spLocks noChangeShapeType="1"/>
            </p:cNvSpPr>
            <p:nvPr/>
          </p:nvSpPr>
          <p:spPr bwMode="auto">
            <a:xfrm>
              <a:off x="2784" y="3024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Line 17"/>
            <p:cNvSpPr>
              <a:spLocks noChangeShapeType="1"/>
            </p:cNvSpPr>
            <p:nvPr/>
          </p:nvSpPr>
          <p:spPr bwMode="auto">
            <a:xfrm>
              <a:off x="273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1660525" y="4457700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chemeClr val="accent2"/>
                </a:solidFill>
                <a:latin typeface="Times New Roman" pitchFamily="-104" charset="0"/>
              </a:rPr>
              <a:t>incident ray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6045200" y="4357688"/>
            <a:ext cx="87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chemeClr val="accent2"/>
                </a:solidFill>
                <a:latin typeface="Times New Roman" pitchFamily="-104" charset="0"/>
              </a:rPr>
              <a:t>exit 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74" grpId="0" autoUpdateAnimBg="0"/>
      <p:bldP spid="7067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59764-4F46-0940-89D6-D5CDE245E16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20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288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Tracing an arbitrary ray (positive lens)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5052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/>
              <a:t>draw an arbitrary ray toward lens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/>
              <a:t>stop ray at middle of lens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/>
              <a:t>note intersection of ray with focal plane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/>
              <a:t>from intersection, draw guiding (helper) ray straight through center of lens (thus undeflected)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/>
              <a:t>original ray leaves lens parallel to helper</a:t>
            </a:r>
          </a:p>
          <a:p>
            <a:pPr marL="838200" lvl="1" indent="-381000" eaLnBrk="1" hangingPunct="1">
              <a:buFont typeface="Arial" charset="0"/>
              <a:buNone/>
              <a:defRPr/>
            </a:pPr>
            <a:r>
              <a:rPr lang="en-US">
                <a:solidFill>
                  <a:schemeClr val="hlink"/>
                </a:solidFill>
              </a:rPr>
              <a:t>why?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because parallel rays on one side of lens meet each other at the focal plane on the other side</a:t>
            </a:r>
            <a:endParaRPr lang="en-US"/>
          </a:p>
        </p:txBody>
      </p:sp>
      <p:pic>
        <p:nvPicPr>
          <p:cNvPr id="56327" name="Picture 4" descr="pos_raytr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765550" y="-1041400"/>
            <a:ext cx="16129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C7B81-E09A-C34E-A354-22329DF7B12C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21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7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Tracing an arbitrary ray (negative lens)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2766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/>
              <a:t>draw an arbitrary ray toward lens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/>
              <a:t>stop ray at middle of lens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/>
              <a:t>draw helper ray through lens center (thus undeflected) parallel to the incident ray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/>
              <a:t>note intersection of helper with focal plane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/>
              <a:t>emerging ray will appear to come from this (virtual) focal point</a:t>
            </a:r>
          </a:p>
          <a:p>
            <a:pPr marL="838200" lvl="1" indent="-381000" eaLnBrk="1" hangingPunct="1">
              <a:buFont typeface="Arial" charset="0"/>
              <a:buNone/>
              <a:defRPr/>
            </a:pPr>
            <a:r>
              <a:rPr lang="en-US" sz="1800">
                <a:solidFill>
                  <a:schemeClr val="hlink"/>
                </a:solidFill>
              </a:rPr>
              <a:t>why?</a:t>
            </a: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</a:rPr>
              <a:t>parallel rays into a negative lens appear to diverge from the same virtual focus on the input side</a:t>
            </a:r>
          </a:p>
        </p:txBody>
      </p:sp>
      <p:pic>
        <p:nvPicPr>
          <p:cNvPr id="58375" name="Picture 4" descr="neg_raytr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733800" y="-946150"/>
            <a:ext cx="1676400" cy="600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4D0540-DB5D-4F44-90E8-2BA8FBC87BE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Image Formation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2667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Place arrow (object) on left, trace through image:</a:t>
            </a:r>
          </a:p>
          <a:p>
            <a:pPr lvl="1" eaLnBrk="1" hangingPunct="1">
              <a:defRPr/>
            </a:pPr>
            <a:r>
              <a:rPr lang="en-US"/>
              <a:t>1) along optical axis (no defl.); 2) parallel to axis, goes through far focus with optical axis ray; 3) through lens center; 4) through near-side focus, emerges parallel to optical axis; 5) arbitrary ray with helper</a:t>
            </a:r>
          </a:p>
          <a:p>
            <a:pPr eaLnBrk="1" hangingPunct="1">
              <a:defRPr/>
            </a:pPr>
            <a:r>
              <a:rPr lang="en-US"/>
              <a:t>Note convergence at image position (smaller arrow)</a:t>
            </a:r>
          </a:p>
          <a:p>
            <a:pPr lvl="1" eaLnBrk="1" hangingPunct="1">
              <a:defRPr/>
            </a:pPr>
            <a:r>
              <a:rPr lang="en-US"/>
              <a:t>could run backwards just as well</a:t>
            </a:r>
          </a:p>
        </p:txBody>
      </p:sp>
      <p:pic>
        <p:nvPicPr>
          <p:cNvPr id="60423" name="Picture 4" descr="dual_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390900" y="-2012950"/>
            <a:ext cx="2362200" cy="882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84651-B508-DE4E-AA01-938B729C9176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81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Notes on Image Formation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99960"/>
            <a:ext cx="7772400" cy="2667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Note the following:</a:t>
            </a:r>
          </a:p>
          <a:p>
            <a:pPr lvl="1" eaLnBrk="1" hangingPunct="1">
              <a:defRPr/>
            </a:pPr>
            <a:r>
              <a:rPr lang="en-US"/>
              <a:t>image is inverted</a:t>
            </a:r>
          </a:p>
          <a:p>
            <a:pPr lvl="1" eaLnBrk="1" hangingPunct="1">
              <a:defRPr/>
            </a:pPr>
            <a:r>
              <a:rPr lang="en-US"/>
              <a:t>image size proportional to the associated </a:t>
            </a:r>
            <a:r>
              <a:rPr lang="en-US" i="1"/>
              <a:t>s</a:t>
            </a:r>
            <a:r>
              <a:rPr lang="en-US"/>
              <a:t>-value: ray 3 proves it</a:t>
            </a:r>
          </a:p>
          <a:p>
            <a:pPr lvl="1" eaLnBrk="1" hangingPunct="1">
              <a:defRPr/>
            </a:pPr>
            <a:r>
              <a:rPr lang="en-US"/>
              <a:t>both </a:t>
            </a:r>
            <a:r>
              <a:rPr lang="en-US" i="1"/>
              <a:t>s</a:t>
            </a:r>
            <a:r>
              <a:rPr lang="en-US"/>
              <a:t> and </a:t>
            </a:r>
            <a:r>
              <a:rPr lang="en-US" i="1"/>
              <a:t>s</a:t>
            </a:r>
            <a:r>
              <a:rPr lang="en-US"/>
              <a:t>’ are larger than </a:t>
            </a:r>
            <a:r>
              <a:rPr lang="en-US" i="1"/>
              <a:t>f</a:t>
            </a:r>
            <a:r>
              <a:rPr lang="en-US"/>
              <a:t>  (</a:t>
            </a:r>
            <a:r>
              <a:rPr lang="en-US" i="1"/>
              <a:t>s</a:t>
            </a:r>
            <a:r>
              <a:rPr lang="en-US"/>
              <a:t> = 120; </a:t>
            </a:r>
            <a:r>
              <a:rPr lang="en-US" i="1"/>
              <a:t>s</a:t>
            </a:r>
            <a:r>
              <a:rPr lang="en-US"/>
              <a:t>’ = 80; </a:t>
            </a:r>
            <a:r>
              <a:rPr lang="en-US" i="1"/>
              <a:t>f</a:t>
            </a:r>
            <a:r>
              <a:rPr lang="en-US"/>
              <a:t> = 48)</a:t>
            </a:r>
          </a:p>
          <a:p>
            <a:pPr eaLnBrk="1" hangingPunct="1">
              <a:defRPr/>
            </a:pPr>
            <a:r>
              <a:rPr lang="en-US"/>
              <a:t>Gaussian lens formula (simple form):</a:t>
            </a:r>
          </a:p>
        </p:txBody>
      </p:sp>
      <p:pic>
        <p:nvPicPr>
          <p:cNvPr id="62471" name="Picture 4" descr="dual_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390900" y="-2251090"/>
            <a:ext cx="2362200" cy="882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2" name="Picture 5" descr="image-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895060"/>
            <a:ext cx="11334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6618D-1B79-CA4B-927F-52BC168F919A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78"/>
            <a:ext cx="8229600" cy="81712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Virtual Images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971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If the object is inside the focal length (</a:t>
            </a:r>
            <a:r>
              <a:rPr lang="en-US" i="1" dirty="0" err="1"/>
              <a:t>s</a:t>
            </a:r>
            <a:r>
              <a:rPr lang="en-US" dirty="0"/>
              <a:t> &lt; </a:t>
            </a:r>
            <a:r>
              <a:rPr lang="en-US" i="1" dirty="0" err="1"/>
              <a:t>f</a:t>
            </a:r>
            <a:r>
              <a:rPr lang="en-US" dirty="0"/>
              <a:t>):</a:t>
            </a:r>
          </a:p>
          <a:p>
            <a:pPr lvl="1" eaLnBrk="1" hangingPunct="1">
              <a:defRPr/>
            </a:pPr>
            <a:r>
              <a:rPr lang="en-US" dirty="0"/>
              <a:t>a virtual (and larger) image is formed</a:t>
            </a:r>
          </a:p>
          <a:p>
            <a:pPr lvl="1" eaLnBrk="1" hangingPunct="1">
              <a:defRPr/>
            </a:pPr>
            <a:r>
              <a:rPr lang="en-US" dirty="0"/>
              <a:t>non-inverted</a:t>
            </a:r>
          </a:p>
          <a:p>
            <a:pPr eaLnBrk="1" hangingPunct="1">
              <a:defRPr/>
            </a:pPr>
            <a:r>
              <a:rPr lang="en-US" dirty="0"/>
              <a:t>Ray numbers are same procedure as previous</a:t>
            </a:r>
          </a:p>
          <a:p>
            <a:pPr eaLnBrk="1" hangingPunct="1">
              <a:defRPr/>
            </a:pPr>
            <a:r>
              <a:rPr lang="en-US" dirty="0"/>
              <a:t>This time </a:t>
            </a:r>
            <a:r>
              <a:rPr lang="en-US" i="1" dirty="0" err="1"/>
              <a:t>s</a:t>
            </a:r>
            <a:r>
              <a:rPr lang="en-US" dirty="0"/>
              <a:t>’ is negative:</a:t>
            </a:r>
          </a:p>
          <a:p>
            <a:pPr lvl="1" eaLnBrk="1" hangingPunct="1">
              <a:defRPr/>
            </a:pPr>
            <a:r>
              <a:rPr lang="en-US" i="1" dirty="0" err="1"/>
              <a:t>s</a:t>
            </a:r>
            <a:r>
              <a:rPr lang="en-US" dirty="0"/>
              <a:t> = 40; </a:t>
            </a:r>
            <a:r>
              <a:rPr lang="en-US" i="1" dirty="0" err="1"/>
              <a:t>f</a:t>
            </a:r>
            <a:r>
              <a:rPr lang="en-US" dirty="0"/>
              <a:t> = 60; </a:t>
            </a:r>
            <a:r>
              <a:rPr lang="en-US" i="1" dirty="0" err="1"/>
              <a:t>s</a:t>
            </a:r>
            <a:r>
              <a:rPr lang="en-US" dirty="0"/>
              <a:t>’ =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–</a:t>
            </a:r>
            <a:r>
              <a:rPr lang="en-US" dirty="0" smtClean="0"/>
              <a:t>120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negative image distances indicate virtual images</a:t>
            </a:r>
          </a:p>
        </p:txBody>
      </p:sp>
      <p:pic>
        <p:nvPicPr>
          <p:cNvPr id="64519" name="Picture 5" descr="virt_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371850" y="-1625600"/>
            <a:ext cx="2400300" cy="740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67690"/>
            <a:ext cx="2133600" cy="365125"/>
          </a:xfrm>
          <a:noFill/>
        </p:spPr>
        <p:txBody>
          <a:bodyPr/>
          <a:lstStyle/>
          <a:p>
            <a:fld id="{1EEA0070-4A64-E846-AA86-523B1BE44714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5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lens-maker’s formula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41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/>
              <a:t>We saw the Gaussian lens formula before: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 i="1"/>
          </a:p>
          <a:p>
            <a:pPr lvl="1" eaLnBrk="1" hangingPunct="1">
              <a:defRPr/>
            </a:pPr>
            <a:r>
              <a:rPr lang="en-US" i="1"/>
              <a:t>f</a:t>
            </a:r>
            <a:r>
              <a:rPr lang="en-US"/>
              <a:t> is positive for positive lenses, negative for negative lenses</a:t>
            </a:r>
          </a:p>
          <a:p>
            <a:pPr lvl="1" eaLnBrk="1" hangingPunct="1">
              <a:defRPr/>
            </a:pPr>
            <a:r>
              <a:rPr lang="en-US" i="1"/>
              <a:t>s</a:t>
            </a:r>
            <a:r>
              <a:rPr lang="en-US"/>
              <a:t> is positive on left, </a:t>
            </a:r>
            <a:r>
              <a:rPr lang="en-US" i="1"/>
              <a:t>s</a:t>
            </a:r>
            <a:r>
              <a:rPr lang="en-US"/>
              <a:t>’ is positive on right</a:t>
            </a:r>
          </a:p>
          <a:p>
            <a:pPr eaLnBrk="1" hangingPunct="1">
              <a:defRPr/>
            </a:pPr>
            <a:r>
              <a:rPr lang="en-US"/>
              <a:t>But in terms of the surface properties: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 is for the left surface (pos. if center of curvature to right)</a:t>
            </a:r>
          </a:p>
          <a:p>
            <a:pPr lvl="1" eaLnBrk="1" hangingPunct="1">
              <a:defRPr/>
            </a:pP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is for right surface (pos. if center of curvature to right)</a:t>
            </a:r>
          </a:p>
          <a:p>
            <a:pPr lvl="1" eaLnBrk="1" hangingPunct="1">
              <a:defRPr/>
            </a:pPr>
            <a:r>
              <a:rPr lang="en-US"/>
              <a:t>bi-convex (as in prev. examples) has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 &gt; 0;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&lt; 0</a:t>
            </a:r>
          </a:p>
          <a:p>
            <a:pPr lvl="1" eaLnBrk="1" hangingPunct="1">
              <a:defRPr/>
            </a:pPr>
            <a:r>
              <a:rPr lang="en-US" i="1"/>
              <a:t>n</a:t>
            </a:r>
            <a:r>
              <a:rPr lang="en-US"/>
              <a:t> is the refractive index of the material (assume in air/vac)</a:t>
            </a:r>
          </a:p>
        </p:txBody>
      </p:sp>
      <p:pic>
        <p:nvPicPr>
          <p:cNvPr id="66567" name="Picture 4" descr="image-7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905000"/>
            <a:ext cx="11334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8" name="Picture 5" descr="image-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0150" y="3860800"/>
            <a:ext cx="34734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B8B97-D762-DE4A-AA52-6EE8B79987D2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Deriving Gaussian Formula from Rays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29718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/>
              <a:t>Object has height, </a:t>
            </a:r>
            <a:r>
              <a:rPr lang="en-US" i="1"/>
              <a:t>h</a:t>
            </a:r>
            <a:r>
              <a:rPr lang="en-US"/>
              <a:t>; image height = </a:t>
            </a:r>
            <a:r>
              <a:rPr lang="en-US" i="1"/>
              <a:t>h</a:t>
            </a:r>
            <a:r>
              <a:rPr lang="en-US"/>
              <a:t>’</a:t>
            </a:r>
          </a:p>
          <a:p>
            <a:pPr eaLnBrk="1" hangingPunct="1">
              <a:defRPr/>
            </a:pPr>
            <a:r>
              <a:rPr lang="en-US"/>
              <a:t>tangent of ray 3 angle is </a:t>
            </a:r>
            <a:r>
              <a:rPr lang="en-US">
                <a:sym typeface="Symbol" charset="2"/>
              </a:rPr>
              <a:t></a:t>
            </a:r>
            <a:r>
              <a:rPr lang="en-US" i="1"/>
              <a:t>h</a:t>
            </a:r>
            <a:r>
              <a:rPr lang="en-US"/>
              <a:t>/</a:t>
            </a:r>
            <a:r>
              <a:rPr lang="en-US" i="1"/>
              <a:t>s</a:t>
            </a:r>
            <a:r>
              <a:rPr lang="en-US"/>
              <a:t>, so </a:t>
            </a:r>
            <a:r>
              <a:rPr lang="en-US" i="1"/>
              <a:t>h</a:t>
            </a:r>
            <a:r>
              <a:rPr lang="en-US"/>
              <a:t>’ = </a:t>
            </a:r>
            <a:r>
              <a:rPr lang="en-US">
                <a:sym typeface="Symbol" charset="2"/>
              </a:rPr>
              <a:t></a:t>
            </a:r>
            <a:r>
              <a:rPr lang="en-US" i="1"/>
              <a:t>h</a:t>
            </a:r>
            <a:r>
              <a:rPr lang="en-US"/>
              <a:t>(</a:t>
            </a:r>
            <a:r>
              <a:rPr lang="en-US" i="1"/>
              <a:t>s’</a:t>
            </a:r>
            <a:r>
              <a:rPr lang="en-US"/>
              <a:t>/</a:t>
            </a:r>
            <a:r>
              <a:rPr lang="en-US" i="1"/>
              <a:t>s</a:t>
            </a:r>
            <a:r>
              <a:rPr lang="en-US"/>
              <a:t>)</a:t>
            </a:r>
          </a:p>
          <a:p>
            <a:pPr eaLnBrk="1" hangingPunct="1">
              <a:defRPr/>
            </a:pPr>
            <a:r>
              <a:rPr lang="en-US"/>
              <a:t>ray 2 angle is </a:t>
            </a:r>
            <a:r>
              <a:rPr lang="en-US">
                <a:sym typeface="Symbol" charset="2"/>
              </a:rPr>
              <a:t></a:t>
            </a:r>
            <a:r>
              <a:rPr lang="en-US" i="1">
                <a:sym typeface="Symbol" charset="2"/>
              </a:rPr>
              <a:t>h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f</a:t>
            </a:r>
            <a:r>
              <a:rPr lang="en-US">
                <a:sym typeface="Symbol" charset="2"/>
              </a:rPr>
              <a:t>, so </a:t>
            </a:r>
            <a:r>
              <a:rPr lang="en-US" i="1">
                <a:sym typeface="Symbol" charset="2"/>
              </a:rPr>
              <a:t>h</a:t>
            </a:r>
            <a:r>
              <a:rPr lang="en-US">
                <a:sym typeface="Symbol" charset="2"/>
              </a:rPr>
              <a:t>’ = (</a:t>
            </a:r>
            <a:r>
              <a:rPr lang="en-US" i="1">
                <a:sym typeface="Symbol" charset="2"/>
              </a:rPr>
              <a:t>h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f</a:t>
            </a:r>
            <a:r>
              <a:rPr lang="en-US">
                <a:sym typeface="Symbol" charset="2"/>
              </a:rPr>
              <a:t>)(</a:t>
            </a:r>
            <a:r>
              <a:rPr lang="en-US" i="1">
                <a:sym typeface="Symbol" charset="2"/>
              </a:rPr>
              <a:t>s</a:t>
            </a:r>
            <a:r>
              <a:rPr lang="en-US">
                <a:sym typeface="Symbol" charset="2"/>
              </a:rPr>
              <a:t>’  </a:t>
            </a:r>
            <a:r>
              <a:rPr lang="en-US" i="1">
                <a:sym typeface="Symbol" charset="2"/>
              </a:rPr>
              <a:t>f</a:t>
            </a:r>
            <a:r>
              <a:rPr lang="en-US">
                <a:sym typeface="Symbol" charset="2"/>
              </a:rPr>
              <a:t>)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set the two expressions for </a:t>
            </a:r>
            <a:r>
              <a:rPr lang="en-US" i="1">
                <a:sym typeface="Symbol" charset="2"/>
              </a:rPr>
              <a:t>h</a:t>
            </a:r>
            <a:r>
              <a:rPr lang="en-US">
                <a:sym typeface="Symbol" charset="2"/>
              </a:rPr>
              <a:t>’ equal, and divide by </a:t>
            </a:r>
            <a:r>
              <a:rPr lang="en-US" i="1">
                <a:sym typeface="Symbol" charset="2"/>
              </a:rPr>
              <a:t>hs</a:t>
            </a:r>
            <a:r>
              <a:rPr lang="en-US">
                <a:sym typeface="Symbol" charset="2"/>
              </a:rPr>
              <a:t>’</a:t>
            </a:r>
          </a:p>
          <a:p>
            <a:pPr lvl="1" eaLnBrk="1" hangingPunct="1">
              <a:defRPr/>
            </a:pPr>
            <a:r>
              <a:rPr lang="en-US"/>
              <a:t>the result will pop out</a:t>
            </a:r>
          </a:p>
          <a:p>
            <a:pPr eaLnBrk="1" hangingPunct="1">
              <a:defRPr/>
            </a:pPr>
            <a:r>
              <a:rPr lang="en-US"/>
              <a:t>can do the same trick using virtual images too</a:t>
            </a:r>
          </a:p>
        </p:txBody>
      </p:sp>
      <p:pic>
        <p:nvPicPr>
          <p:cNvPr id="68615" name="Picture 5" descr="derive_fo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390900" y="-2241550"/>
            <a:ext cx="2362200" cy="882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AB8E7-0427-E34F-AF74-FA06014B59C0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Lenses map directions into displacements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Two objects at infinity an angle </a:t>
            </a:r>
            <a:r>
              <a:rPr lang="en-US" i="1">
                <a:sym typeface="Symbol" charset="2"/>
              </a:rPr>
              <a:t></a:t>
            </a:r>
            <a:r>
              <a:rPr lang="en-US">
                <a:sym typeface="Symbol" charset="2"/>
              </a:rPr>
              <a:t> apart produce distinct spots separated by </a:t>
            </a:r>
            <a:r>
              <a:rPr lang="en-US" i="1">
                <a:sym typeface="Symbol" charset="2"/>
              </a:rPr>
              <a:t></a:t>
            </a:r>
            <a:endParaRPr lang="en-US">
              <a:sym typeface="Symbol" charset="2"/>
            </a:endParaRPr>
          </a:p>
          <a:p>
            <a:pPr lvl="1" eaLnBrk="1" hangingPunct="1">
              <a:defRPr/>
            </a:pPr>
            <a:r>
              <a:rPr lang="en-US"/>
              <a:t>following geometry, </a:t>
            </a:r>
            <a:r>
              <a:rPr lang="en-US" i="1">
                <a:sym typeface="Symbol" charset="2"/>
              </a:rPr>
              <a:t>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f</a:t>
            </a:r>
            <a:r>
              <a:rPr lang="en-US">
                <a:sym typeface="Symbol" charset="2"/>
              </a:rPr>
              <a:t>·tan</a:t>
            </a:r>
            <a:r>
              <a:rPr lang="en-US" i="1">
                <a:sym typeface="Symbol" charset="2"/>
              </a:rPr>
              <a:t></a:t>
            </a:r>
            <a:r>
              <a:rPr lang="en-US">
                <a:sym typeface="Symbol" charset="2"/>
              </a:rPr>
              <a:t>  </a:t>
            </a:r>
            <a:r>
              <a:rPr lang="en-US" i="1">
                <a:sym typeface="Symbol" charset="2"/>
              </a:rPr>
              <a:t>f·</a:t>
            </a:r>
            <a:r>
              <a:rPr lang="en-US">
                <a:sym typeface="Symbol" charset="2"/>
              </a:rPr>
              <a:t> for small </a:t>
            </a:r>
            <a:r>
              <a:rPr lang="en-US" i="1">
                <a:sym typeface="Symbol" charset="2"/>
              </a:rPr>
              <a:t></a:t>
            </a:r>
            <a:endParaRPr lang="en-US">
              <a:sym typeface="Symbol" charset="2"/>
            </a:endParaRPr>
          </a:p>
          <a:p>
            <a:pPr lvl="2" eaLnBrk="1" hangingPunct="1">
              <a:defRPr/>
            </a:pPr>
            <a:r>
              <a:rPr lang="en-US">
                <a:sym typeface="Symbol" charset="2"/>
              </a:rPr>
              <a:t>hint: look at central rays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lens turns angle (</a:t>
            </a:r>
            <a:r>
              <a:rPr lang="en-US" i="1">
                <a:sym typeface="Symbol" charset="2"/>
              </a:rPr>
              <a:t></a:t>
            </a:r>
            <a:r>
              <a:rPr lang="en-US">
                <a:sym typeface="Symbol" charset="2"/>
              </a:rPr>
              <a:t>) into displacement (</a:t>
            </a:r>
            <a:r>
              <a:rPr lang="en-US" i="1">
                <a:sym typeface="Symbol" charset="2"/>
              </a:rPr>
              <a:t></a:t>
            </a:r>
            <a:r>
              <a:rPr lang="en-US">
                <a:sym typeface="Symbol" charset="2"/>
              </a:rPr>
              <a:t>)</a:t>
            </a:r>
          </a:p>
        </p:txBody>
      </p:sp>
      <p:pic>
        <p:nvPicPr>
          <p:cNvPr id="70663" name="Picture 4" descr="angle_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683000" y="-565150"/>
            <a:ext cx="177800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5534E-998E-FC4C-AE66-E9B0C494DB35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7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Telescope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4290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/>
              <a:t>A telescope has an “objective” lens and an eyepiece</a:t>
            </a:r>
          </a:p>
          <a:p>
            <a:pPr lvl="1" eaLnBrk="1" hangingPunct="1">
              <a:defRPr/>
            </a:pPr>
            <a:r>
              <a:rPr lang="en-US"/>
              <a:t>sharing a focal plane; giving the eye the parallel light it wants</a:t>
            </a:r>
          </a:p>
          <a:p>
            <a:pPr eaLnBrk="1" hangingPunct="1">
              <a:defRPr/>
            </a:pPr>
            <a:r>
              <a:rPr lang="en-US"/>
              <a:t>Everything goes as ratio of focal lengths: </a:t>
            </a:r>
            <a:r>
              <a:rPr lang="en-US" i="1"/>
              <a:t>f</a:t>
            </a:r>
            <a:r>
              <a:rPr lang="en-US" baseline="-25000"/>
              <a:t>1</a:t>
            </a:r>
            <a:r>
              <a:rPr lang="en-US"/>
              <a:t>/</a:t>
            </a:r>
            <a:r>
              <a:rPr lang="en-US" i="1"/>
              <a:t>f</a:t>
            </a:r>
            <a:r>
              <a:rPr lang="en-US" baseline="-25000"/>
              <a:t>2</a:t>
            </a:r>
          </a:p>
          <a:p>
            <a:pPr lvl="1" eaLnBrk="1" hangingPunct="1">
              <a:defRPr/>
            </a:pPr>
            <a:r>
              <a:rPr lang="en-US"/>
              <a:t>magnification is just </a:t>
            </a:r>
            <a:r>
              <a:rPr lang="en-US" i="1"/>
              <a:t>M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endParaRPr lang="en-US">
              <a:sym typeface="Symbol" charset="2"/>
            </a:endParaRPr>
          </a:p>
          <a:p>
            <a:pPr lvl="2" eaLnBrk="1" hangingPunct="1">
              <a:defRPr/>
            </a:pPr>
            <a:r>
              <a:rPr lang="en-US">
                <a:sym typeface="Symbol" charset="2"/>
              </a:rPr>
              <a:t>after all: magnification is how much bigger things look</a:t>
            </a:r>
          </a:p>
          <a:p>
            <a:pPr lvl="2" eaLnBrk="1" hangingPunct="1">
              <a:defRPr/>
            </a:pPr>
            <a:r>
              <a:rPr lang="en-US">
                <a:sym typeface="Symbol" charset="2"/>
              </a:rPr>
              <a:t>displacement at focal plane,</a:t>
            </a:r>
            <a:r>
              <a:rPr lang="en-US" i="1">
                <a:sym typeface="Symbol" charset="2"/>
              </a:rPr>
              <a:t> 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1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2 </a:t>
            </a:r>
            <a:r>
              <a:rPr lang="en-US">
                <a:sym typeface="Symbol" charset="2"/>
              </a:rPr>
              <a:t> relation above 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ratio of collimated beam (pupil) sizes: </a:t>
            </a:r>
            <a:r>
              <a:rPr lang="en-US" i="1">
                <a:sym typeface="Symbol" charset="2"/>
              </a:rPr>
              <a:t>P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P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M</a:t>
            </a:r>
            <a:r>
              <a:rPr lang="en-US">
                <a:sym typeface="Symbol" charset="2"/>
              </a:rPr>
              <a:t> </a:t>
            </a:r>
          </a:p>
        </p:txBody>
      </p:sp>
      <p:pic>
        <p:nvPicPr>
          <p:cNvPr id="72711" name="Picture 6" descr="telesco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644900" y="-2851150"/>
            <a:ext cx="1854200" cy="938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4E77D0-F925-2E4C-9259-E42FB3E43844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29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520"/>
            <a:ext cx="7772400" cy="83599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Reflector/Refractor Analogy</a:t>
            </a:r>
          </a:p>
        </p:txBody>
      </p:sp>
      <p:pic>
        <p:nvPicPr>
          <p:cNvPr id="74758" name="Picture 3" descr="refl_ref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62250" y="-914400"/>
            <a:ext cx="36195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For the purposes of understanding a reflecting system, one may replace with lenses (which we know how to trace/analyze)</a:t>
            </a:r>
          </a:p>
          <a:p>
            <a:pPr lvl="1" eaLnBrk="1" hangingPunct="1">
              <a:defRPr/>
            </a:pPr>
            <a:r>
              <a:rPr lang="en-US" sz="1800"/>
              <a:t>focal length and aperture the same; rays on other side</a:t>
            </a:r>
          </a:p>
          <a:p>
            <a:pPr lvl="1" eaLnBrk="1" hangingPunct="1">
              <a:defRPr/>
            </a:pPr>
            <a:r>
              <a:rPr lang="en-US" sz="1800"/>
              <a:t>for a reflector,</a:t>
            </a:r>
            <a:r>
              <a:rPr lang="en-US" sz="1800" i="1"/>
              <a:t> f</a:t>
            </a:r>
            <a:r>
              <a:rPr lang="en-US" sz="1800"/>
              <a:t> = </a:t>
            </a:r>
            <a:r>
              <a:rPr lang="en-US" sz="1800" i="1"/>
              <a:t>R</a:t>
            </a:r>
            <a:r>
              <a:rPr lang="en-US" sz="1800"/>
              <a:t>/2 [compare to 1/</a:t>
            </a:r>
            <a:r>
              <a:rPr lang="en-US" sz="1800" i="1"/>
              <a:t>f</a:t>
            </a:r>
            <a:r>
              <a:rPr lang="en-US" sz="1800"/>
              <a:t> = (</a:t>
            </a:r>
            <a:r>
              <a:rPr lang="en-US" sz="1800" i="1"/>
              <a:t>n</a:t>
            </a:r>
            <a:r>
              <a:rPr lang="en-US" sz="1800"/>
              <a:t> </a:t>
            </a:r>
            <a:r>
              <a:rPr lang="en-US" sz="1800">
                <a:sym typeface="Symbol" charset="2"/>
              </a:rPr>
              <a:t> 1)(1/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  1/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2</a:t>
            </a:r>
            <a:r>
              <a:rPr lang="en-US" sz="1800">
                <a:sym typeface="Symbol" charset="2"/>
              </a:rPr>
              <a:t>) for lens]</a:t>
            </a:r>
          </a:p>
          <a:p>
            <a:pPr lvl="2" eaLnBrk="1" hangingPunct="1">
              <a:defRPr/>
            </a:pPr>
            <a:r>
              <a:rPr lang="en-US" sz="1600"/>
              <a:t>for n = 1.5, </a:t>
            </a:r>
            <a:r>
              <a:rPr lang="en-US" sz="1600" i="1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n-US" sz="1600">
                <a:sym typeface="Symbol" charset="2"/>
              </a:rPr>
              <a:t></a:t>
            </a:r>
            <a:r>
              <a:rPr lang="en-US" sz="1600" i="1">
                <a:sym typeface="Symbol" charset="2"/>
              </a:rPr>
              <a:t>R</a:t>
            </a:r>
            <a:r>
              <a:rPr lang="en-US" sz="1600" baseline="-25000">
                <a:sym typeface="Symbol" charset="2"/>
              </a:rPr>
              <a:t>1</a:t>
            </a:r>
            <a:r>
              <a:rPr lang="en-US" sz="1600">
                <a:sym typeface="Symbol" charset="2"/>
              </a:rPr>
              <a:t> (symmetric lens),  </a:t>
            </a:r>
            <a:r>
              <a:rPr lang="en-US" sz="1600" i="1">
                <a:sym typeface="Symbol" charset="2"/>
              </a:rPr>
              <a:t>f</a:t>
            </a:r>
            <a:r>
              <a:rPr lang="en-US" sz="1600">
                <a:sym typeface="Symbol" charset="2"/>
              </a:rPr>
              <a:t> = </a:t>
            </a:r>
            <a:r>
              <a:rPr lang="en-US" sz="1600" i="1">
                <a:sym typeface="Symbol" charset="2"/>
              </a:rPr>
              <a:t>R</a:t>
            </a:r>
            <a:endParaRPr lang="en-US" sz="1600">
              <a:sym typeface="Symbol" charset="2"/>
            </a:endParaRPr>
          </a:p>
          <a:p>
            <a:pPr lvl="2" eaLnBrk="1" hangingPunct="1">
              <a:defRPr/>
            </a:pPr>
            <a:r>
              <a:rPr lang="en-US" sz="1600"/>
              <a:t>so glass lens needs twice the curvature of a mirror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2304F-02B0-4349-87C8-0AF1DEA5CC08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Reflection, continued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Also consistent with “</a:t>
            </a:r>
            <a:r>
              <a:rPr lang="en-US">
                <a:solidFill>
                  <a:schemeClr val="accent2"/>
                </a:solidFill>
              </a:rPr>
              <a:t>principle of least time</a:t>
            </a:r>
            <a:r>
              <a:rPr lang="en-US"/>
              <a:t>”</a:t>
            </a:r>
          </a:p>
          <a:p>
            <a:pPr lvl="1" eaLnBrk="1" hangingPunct="1">
              <a:defRPr/>
            </a:pPr>
            <a:r>
              <a:rPr lang="en-US"/>
              <a:t>If going from point A to point B, reflecting off a mirror, the path traveled is also the </a:t>
            </a:r>
            <a:r>
              <a:rPr lang="en-US">
                <a:solidFill>
                  <a:schemeClr val="accent2"/>
                </a:solidFill>
              </a:rPr>
              <a:t>most expedient</a:t>
            </a:r>
            <a:r>
              <a:rPr lang="en-US"/>
              <a:t> (shortest) route</a:t>
            </a:r>
          </a:p>
        </p:txBody>
      </p:sp>
      <p:sp>
        <p:nvSpPr>
          <p:cNvPr id="72708" name="Freeform 4"/>
          <p:cNvSpPr>
            <a:spLocks/>
          </p:cNvSpPr>
          <p:nvPr/>
        </p:nvSpPr>
        <p:spPr bwMode="auto">
          <a:xfrm>
            <a:off x="2362200" y="3810000"/>
            <a:ext cx="3351213" cy="2057400"/>
          </a:xfrm>
          <a:custGeom>
            <a:avLst/>
            <a:gdLst>
              <a:gd name="T0" fmla="*/ 0 w 2111"/>
              <a:gd name="T1" fmla="*/ 0 h 1296"/>
              <a:gd name="T2" fmla="*/ 1693545253 w 2111"/>
              <a:gd name="T3" fmla="*/ 2147483647 h 1296"/>
              <a:gd name="T4" fmla="*/ 2147483647 w 2111"/>
              <a:gd name="T5" fmla="*/ 1209675000 h 1296"/>
              <a:gd name="T6" fmla="*/ 0 60000 65536"/>
              <a:gd name="T7" fmla="*/ 0 60000 65536"/>
              <a:gd name="T8" fmla="*/ 0 60000 65536"/>
              <a:gd name="T9" fmla="*/ 0 w 2111"/>
              <a:gd name="T10" fmla="*/ 0 h 1296"/>
              <a:gd name="T11" fmla="*/ 2111 w 2111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1" h="1296">
                <a:moveTo>
                  <a:pt x="0" y="0"/>
                </a:moveTo>
                <a:lnTo>
                  <a:pt x="672" y="1296"/>
                </a:lnTo>
                <a:lnTo>
                  <a:pt x="2111" y="480"/>
                </a:lnTo>
              </a:path>
            </a:pathLst>
          </a:cu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9" name="Freeform 5"/>
          <p:cNvSpPr>
            <a:spLocks/>
          </p:cNvSpPr>
          <p:nvPr/>
        </p:nvSpPr>
        <p:spPr bwMode="auto">
          <a:xfrm>
            <a:off x="2362200" y="3810000"/>
            <a:ext cx="3352800" cy="2057400"/>
          </a:xfrm>
          <a:custGeom>
            <a:avLst/>
            <a:gdLst>
              <a:gd name="T0" fmla="*/ 0 w 2112"/>
              <a:gd name="T1" fmla="*/ 0 h 1296"/>
              <a:gd name="T2" fmla="*/ 2147483647 w 2112"/>
              <a:gd name="T3" fmla="*/ 2147483647 h 1296"/>
              <a:gd name="T4" fmla="*/ 2147483647 w 2112"/>
              <a:gd name="T5" fmla="*/ 1214715313 h 1296"/>
              <a:gd name="T6" fmla="*/ 0 60000 65536"/>
              <a:gd name="T7" fmla="*/ 0 60000 65536"/>
              <a:gd name="T8" fmla="*/ 0 60000 65536"/>
              <a:gd name="T9" fmla="*/ 0 w 2112"/>
              <a:gd name="T10" fmla="*/ 0 h 1296"/>
              <a:gd name="T11" fmla="*/ 2112 w 2112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296">
                <a:moveTo>
                  <a:pt x="0" y="0"/>
                </a:moveTo>
                <a:lnTo>
                  <a:pt x="1584" y="1296"/>
                </a:lnTo>
                <a:lnTo>
                  <a:pt x="2112" y="482"/>
                </a:lnTo>
              </a:path>
            </a:pathLst>
          </a:custGeom>
          <a:noFill/>
          <a:ln w="9525">
            <a:solidFill>
              <a:srgbClr val="8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0" name="Freeform 6"/>
          <p:cNvSpPr>
            <a:spLocks/>
          </p:cNvSpPr>
          <p:nvPr/>
        </p:nvSpPr>
        <p:spPr bwMode="auto">
          <a:xfrm>
            <a:off x="2362200" y="3810000"/>
            <a:ext cx="3352800" cy="2057400"/>
          </a:xfrm>
          <a:custGeom>
            <a:avLst/>
            <a:gdLst>
              <a:gd name="T0" fmla="*/ 0 w 2112"/>
              <a:gd name="T1" fmla="*/ 0 h 1296"/>
              <a:gd name="T2" fmla="*/ 2147483647 w 2112"/>
              <a:gd name="T3" fmla="*/ 2147483647 h 1296"/>
              <a:gd name="T4" fmla="*/ 2147483647 w 2112"/>
              <a:gd name="T5" fmla="*/ 1209675000 h 1296"/>
              <a:gd name="T6" fmla="*/ 0 60000 65536"/>
              <a:gd name="T7" fmla="*/ 0 60000 65536"/>
              <a:gd name="T8" fmla="*/ 0 60000 65536"/>
              <a:gd name="T9" fmla="*/ 0 w 2112"/>
              <a:gd name="T10" fmla="*/ 0 h 1296"/>
              <a:gd name="T11" fmla="*/ 2112 w 2112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296">
                <a:moveTo>
                  <a:pt x="0" y="0"/>
                </a:moveTo>
                <a:lnTo>
                  <a:pt x="1296" y="1296"/>
                </a:lnTo>
                <a:lnTo>
                  <a:pt x="2112" y="480"/>
                </a:lnTo>
              </a:path>
            </a:pathLst>
          </a:custGeom>
          <a:noFill/>
          <a:ln w="9525">
            <a:solidFill>
              <a:srgbClr val="6699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81200" y="3394075"/>
            <a:ext cx="4876800" cy="2701925"/>
            <a:chOff x="1248" y="2138"/>
            <a:chExt cx="3072" cy="1702"/>
          </a:xfrm>
        </p:grpSpPr>
        <p:sp>
          <p:nvSpPr>
            <p:cNvPr id="21522" name="Rectangle 8"/>
            <p:cNvSpPr>
              <a:spLocks noChangeArrowheads="1"/>
            </p:cNvSpPr>
            <p:nvPr/>
          </p:nvSpPr>
          <p:spPr bwMode="auto">
            <a:xfrm>
              <a:off x="1392" y="3696"/>
              <a:ext cx="2928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Oval 9"/>
            <p:cNvSpPr>
              <a:spLocks noChangeArrowheads="1"/>
            </p:cNvSpPr>
            <p:nvPr/>
          </p:nvSpPr>
          <p:spPr bwMode="auto">
            <a:xfrm>
              <a:off x="1440" y="23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4" name="Oval 10"/>
            <p:cNvSpPr>
              <a:spLocks noChangeArrowheads="1"/>
            </p:cNvSpPr>
            <p:nvPr/>
          </p:nvSpPr>
          <p:spPr bwMode="auto">
            <a:xfrm>
              <a:off x="3600" y="28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5" name="Text Box 11"/>
            <p:cNvSpPr txBox="1">
              <a:spLocks noChangeArrowheads="1"/>
            </p:cNvSpPr>
            <p:nvPr/>
          </p:nvSpPr>
          <p:spPr bwMode="auto">
            <a:xfrm>
              <a:off x="1248" y="213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latin typeface="Times New Roman" pitchFamily="-104" charset="0"/>
                </a:rPr>
                <a:t>A</a:t>
              </a:r>
            </a:p>
          </p:txBody>
        </p:sp>
        <p:sp>
          <p:nvSpPr>
            <p:cNvPr id="21526" name="Text Box 12"/>
            <p:cNvSpPr txBox="1">
              <a:spLocks noChangeArrowheads="1"/>
            </p:cNvSpPr>
            <p:nvPr/>
          </p:nvSpPr>
          <p:spPr bwMode="auto">
            <a:xfrm>
              <a:off x="3590" y="261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latin typeface="Times New Roman" pitchFamily="-104" charset="0"/>
                </a:rPr>
                <a:t>B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508125" y="4205288"/>
            <a:ext cx="1692275" cy="396875"/>
            <a:chOff x="950" y="2649"/>
            <a:chExt cx="1066" cy="250"/>
          </a:xfrm>
        </p:grpSpPr>
        <p:sp>
          <p:nvSpPr>
            <p:cNvPr id="21519" name="Text Box 14"/>
            <p:cNvSpPr txBox="1">
              <a:spLocks noChangeArrowheads="1"/>
            </p:cNvSpPr>
            <p:nvPr/>
          </p:nvSpPr>
          <p:spPr bwMode="auto">
            <a:xfrm>
              <a:off x="950" y="2649"/>
              <a:ext cx="6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too long</a:t>
              </a:r>
            </a:p>
          </p:txBody>
        </p:sp>
        <p:sp>
          <p:nvSpPr>
            <p:cNvPr id="21520" name="Line 15"/>
            <p:cNvSpPr>
              <a:spLocks noChangeShapeType="1"/>
            </p:cNvSpPr>
            <p:nvPr/>
          </p:nvSpPr>
          <p:spPr bwMode="auto">
            <a:xfrm>
              <a:off x="1536" y="2784"/>
              <a:ext cx="48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1" name="Line 16"/>
            <p:cNvSpPr>
              <a:spLocks noChangeShapeType="1"/>
            </p:cNvSpPr>
            <p:nvPr/>
          </p:nvSpPr>
          <p:spPr bwMode="auto">
            <a:xfrm>
              <a:off x="1536" y="278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65525" y="3976688"/>
            <a:ext cx="1546225" cy="1281112"/>
            <a:chOff x="2246" y="2505"/>
            <a:chExt cx="974" cy="807"/>
          </a:xfrm>
        </p:grpSpPr>
        <p:sp>
          <p:nvSpPr>
            <p:cNvPr id="21517" name="Text Box 18"/>
            <p:cNvSpPr txBox="1">
              <a:spLocks noChangeArrowheads="1"/>
            </p:cNvSpPr>
            <p:nvPr/>
          </p:nvSpPr>
          <p:spPr bwMode="auto">
            <a:xfrm>
              <a:off x="2246" y="2505"/>
              <a:ext cx="97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shortest path;</a:t>
              </a:r>
            </a:p>
            <a:p>
              <a:pPr eaLnBrk="1" hangingPunct="1"/>
              <a:r>
                <a:rPr lang="en-US" sz="2000">
                  <a:latin typeface="Times New Roman" pitchFamily="-104" charset="0"/>
                </a:rPr>
                <a:t>equal angles</a:t>
              </a:r>
            </a:p>
          </p:txBody>
        </p:sp>
        <p:sp>
          <p:nvSpPr>
            <p:cNvPr id="21518" name="Line 19"/>
            <p:cNvSpPr>
              <a:spLocks noChangeShapeType="1"/>
            </p:cNvSpPr>
            <p:nvPr/>
          </p:nvSpPr>
          <p:spPr bwMode="auto">
            <a:xfrm flipH="1">
              <a:off x="2400" y="2928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  <p:bldP spid="727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04E9E6-E95F-D241-A533-F1D1251A4178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30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49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Parabolic Example</a:t>
            </a:r>
          </a:p>
        </p:txBody>
      </p:sp>
      <p:pic>
        <p:nvPicPr>
          <p:cNvPr id="76806" name="Picture 4" descr="parab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57200" y="858823"/>
            <a:ext cx="7173913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6308725" y="1450283"/>
            <a:ext cx="21288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25B2C"/>
                </a:solidFill>
              </a:rPr>
              <a:t>Take the parabola:</a:t>
            </a:r>
          </a:p>
          <a:p>
            <a:r>
              <a:rPr lang="en-US" sz="1800">
                <a:solidFill>
                  <a:srgbClr val="825B2C"/>
                </a:solidFill>
              </a:rPr>
              <a:t>	</a:t>
            </a:r>
            <a:r>
              <a:rPr lang="en-US" sz="1800" i="1"/>
              <a:t>y</a:t>
            </a:r>
            <a:r>
              <a:rPr lang="en-US" sz="1800"/>
              <a:t> = </a:t>
            </a:r>
            <a:r>
              <a:rPr lang="en-US" sz="1800" i="1"/>
              <a:t>x</a:t>
            </a:r>
            <a:r>
              <a:rPr lang="en-US" sz="1800" baseline="30000"/>
              <a:t>2</a:t>
            </a:r>
            <a:endParaRPr lang="en-US" sz="1800">
              <a:solidFill>
                <a:srgbClr val="825B2C"/>
              </a:solidFill>
            </a:endParaRPr>
          </a:p>
          <a:p>
            <a:endParaRPr lang="en-US" sz="1800">
              <a:solidFill>
                <a:srgbClr val="825B2C"/>
              </a:solidFill>
            </a:endParaRPr>
          </a:p>
          <a:p>
            <a:r>
              <a:rPr lang="en-US" sz="1800">
                <a:solidFill>
                  <a:srgbClr val="825B2C"/>
                </a:solidFill>
              </a:rPr>
              <a:t>Slope is </a:t>
            </a:r>
            <a:r>
              <a:rPr lang="en-US" sz="1800" i="1">
                <a:solidFill>
                  <a:srgbClr val="000000"/>
                </a:solidFill>
              </a:rPr>
              <a:t>y</a:t>
            </a:r>
            <a:r>
              <a:rPr lang="en-US" sz="1800">
                <a:solidFill>
                  <a:srgbClr val="000000"/>
                </a:solidFill>
              </a:rPr>
              <a:t>’ = 2</a:t>
            </a:r>
            <a:r>
              <a:rPr lang="en-US" sz="1800" i="1">
                <a:solidFill>
                  <a:srgbClr val="000000"/>
                </a:solidFill>
              </a:rPr>
              <a:t>x</a:t>
            </a:r>
            <a:endParaRPr lang="en-US" sz="1800">
              <a:solidFill>
                <a:srgbClr val="825B2C"/>
              </a:solidFill>
            </a:endParaRPr>
          </a:p>
          <a:p>
            <a:endParaRPr lang="en-US" sz="1800">
              <a:solidFill>
                <a:srgbClr val="825B2C"/>
              </a:solidFill>
            </a:endParaRPr>
          </a:p>
          <a:p>
            <a:r>
              <a:rPr lang="en-US" sz="1800">
                <a:solidFill>
                  <a:srgbClr val="825B2C"/>
                </a:solidFill>
              </a:rPr>
              <a:t>Curvature is </a:t>
            </a:r>
            <a:r>
              <a:rPr lang="en-US" sz="1800" i="1">
                <a:solidFill>
                  <a:schemeClr val="hlink"/>
                </a:solidFill>
              </a:rPr>
              <a:t>y</a:t>
            </a:r>
            <a:r>
              <a:rPr lang="en-US" sz="1800">
                <a:solidFill>
                  <a:schemeClr val="hlink"/>
                </a:solidFill>
              </a:rPr>
              <a:t>’’ = 2</a:t>
            </a:r>
            <a:endParaRPr lang="en-US" sz="1800">
              <a:solidFill>
                <a:srgbClr val="825B2C"/>
              </a:solidFill>
            </a:endParaRPr>
          </a:p>
          <a:p>
            <a:endParaRPr lang="en-US" sz="1800">
              <a:solidFill>
                <a:srgbClr val="825B2C"/>
              </a:solidFill>
            </a:endParaRPr>
          </a:p>
          <a:p>
            <a:r>
              <a:rPr lang="en-US" sz="1800">
                <a:solidFill>
                  <a:srgbClr val="825B2C"/>
                </a:solidFill>
              </a:rPr>
              <a:t>So </a:t>
            </a:r>
            <a:r>
              <a:rPr lang="en-US" sz="1800" i="1">
                <a:solidFill>
                  <a:schemeClr val="hlink"/>
                </a:solidFill>
              </a:rPr>
              <a:t>R</a:t>
            </a:r>
            <a:r>
              <a:rPr lang="en-US" sz="1800">
                <a:solidFill>
                  <a:schemeClr val="hlink"/>
                </a:solidFill>
              </a:rPr>
              <a:t> = 1/</a:t>
            </a:r>
            <a:r>
              <a:rPr lang="en-US" sz="1800" i="1">
                <a:solidFill>
                  <a:schemeClr val="hlink"/>
                </a:solidFill>
              </a:rPr>
              <a:t>y</a:t>
            </a:r>
            <a:r>
              <a:rPr lang="en-US" sz="1800">
                <a:solidFill>
                  <a:schemeClr val="hlink"/>
                </a:solidFill>
              </a:rPr>
              <a:t>’’ = 0.5</a:t>
            </a:r>
            <a:endParaRPr lang="en-US" sz="1800">
              <a:solidFill>
                <a:srgbClr val="825B2C"/>
              </a:solidFill>
            </a:endParaRPr>
          </a:p>
          <a:p>
            <a:endParaRPr lang="en-US" sz="1800">
              <a:solidFill>
                <a:srgbClr val="825B2C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Slope </a:t>
            </a:r>
            <a:r>
              <a:rPr lang="en-US" sz="1800">
                <a:solidFill>
                  <a:srgbClr val="825B2C"/>
                </a:solidFill>
              </a:rPr>
              <a:t>is</a:t>
            </a:r>
            <a:r>
              <a:rPr lang="en-US" sz="1800">
                <a:solidFill>
                  <a:srgbClr val="000000"/>
                </a:solidFill>
              </a:rPr>
              <a:t> 1 (45</a:t>
            </a:r>
            <a:r>
              <a:rPr lang="en-US" sz="1800">
                <a:solidFill>
                  <a:srgbClr val="000000"/>
                </a:solidFill>
                <a:sym typeface="Symbol" pitchFamily="-104" charset="2"/>
              </a:rPr>
              <a:t>) </a:t>
            </a:r>
            <a:r>
              <a:rPr lang="en-US" sz="1800">
                <a:solidFill>
                  <a:srgbClr val="825B2C"/>
                </a:solidFill>
                <a:sym typeface="Symbol" pitchFamily="-104" charset="2"/>
              </a:rPr>
              <a:t>at:</a:t>
            </a:r>
          </a:p>
          <a:p>
            <a:r>
              <a:rPr lang="en-US" sz="1800" i="1">
                <a:solidFill>
                  <a:srgbClr val="825B2C"/>
                </a:solidFill>
                <a:sym typeface="Symbol" pitchFamily="-104" charset="2"/>
              </a:rPr>
              <a:t>x</a:t>
            </a:r>
            <a:r>
              <a:rPr lang="en-US" sz="1800">
                <a:solidFill>
                  <a:srgbClr val="825B2C"/>
                </a:solidFill>
                <a:sym typeface="Symbol" pitchFamily="-104" charset="2"/>
              </a:rPr>
              <a:t> = 0.5; </a:t>
            </a:r>
            <a:r>
              <a:rPr lang="en-US" sz="1800" i="1">
                <a:solidFill>
                  <a:srgbClr val="825B2C"/>
                </a:solidFill>
                <a:sym typeface="Symbol" pitchFamily="-104" charset="2"/>
              </a:rPr>
              <a:t>y</a:t>
            </a:r>
            <a:r>
              <a:rPr lang="en-US" sz="1800">
                <a:solidFill>
                  <a:srgbClr val="825B2C"/>
                </a:solidFill>
                <a:sym typeface="Symbol" pitchFamily="-104" charset="2"/>
              </a:rPr>
              <a:t> = 0.25</a:t>
            </a:r>
          </a:p>
          <a:p>
            <a:endParaRPr lang="en-US" sz="1800">
              <a:solidFill>
                <a:srgbClr val="825B2C"/>
              </a:solidFill>
              <a:sym typeface="Symbol" pitchFamily="-104" charset="2"/>
            </a:endParaRPr>
          </a:p>
          <a:p>
            <a:r>
              <a:rPr lang="en-US" sz="1800">
                <a:solidFill>
                  <a:srgbClr val="825B2C"/>
                </a:solidFill>
                <a:sym typeface="Symbol" pitchFamily="-104" charset="2"/>
              </a:rPr>
              <a:t>So </a:t>
            </a:r>
            <a:r>
              <a:rPr lang="en-US" sz="1800">
                <a:solidFill>
                  <a:schemeClr val="accent2"/>
                </a:solidFill>
                <a:sym typeface="Symbol" pitchFamily="-104" charset="2"/>
              </a:rPr>
              <a:t>focus</a:t>
            </a:r>
            <a:r>
              <a:rPr lang="en-US" sz="1800">
                <a:solidFill>
                  <a:srgbClr val="825B2C"/>
                </a:solidFill>
                <a:sym typeface="Symbol" pitchFamily="-104" charset="2"/>
              </a:rPr>
              <a:t> is at 0.25:</a:t>
            </a:r>
          </a:p>
          <a:p>
            <a:r>
              <a:rPr lang="en-US" sz="1800" i="1">
                <a:solidFill>
                  <a:schemeClr val="accent2"/>
                </a:solidFill>
                <a:sym typeface="Symbol" pitchFamily="-104" charset="2"/>
              </a:rPr>
              <a:t>f</a:t>
            </a:r>
            <a:r>
              <a:rPr lang="en-US" sz="1800">
                <a:solidFill>
                  <a:srgbClr val="825B2C"/>
                </a:solidFill>
                <a:sym typeface="Symbol" pitchFamily="-104" charset="2"/>
              </a:rPr>
              <a:t> = </a:t>
            </a:r>
            <a:r>
              <a:rPr lang="en-US" sz="1800" i="1">
                <a:solidFill>
                  <a:schemeClr val="hlink"/>
                </a:solidFill>
                <a:sym typeface="Symbol" pitchFamily="-104" charset="2"/>
              </a:rPr>
              <a:t>R</a:t>
            </a:r>
            <a:r>
              <a:rPr lang="en-US" sz="1800">
                <a:solidFill>
                  <a:srgbClr val="825B2C"/>
                </a:solidFill>
                <a:sym typeface="Symbol" pitchFamily="-104" charset="2"/>
              </a:rPr>
              <a:t>/2</a:t>
            </a:r>
            <a:endParaRPr lang="en-US" sz="1800">
              <a:solidFill>
                <a:srgbClr val="825B2C"/>
              </a:solidFill>
            </a:endParaRPr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517525" y="5957423"/>
            <a:ext cx="8056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Note that pathlength to </a:t>
            </a:r>
            <a:r>
              <a:rPr lang="en-US" sz="1800">
                <a:solidFill>
                  <a:schemeClr val="accent2"/>
                </a:solidFill>
              </a:rPr>
              <a:t>focus</a:t>
            </a:r>
            <a:r>
              <a:rPr lang="en-US" sz="1800"/>
              <a:t> is the same for </a:t>
            </a:r>
            <a:r>
              <a:rPr lang="en-US" sz="1800">
                <a:solidFill>
                  <a:schemeClr val="accent2"/>
                </a:solidFill>
              </a:rPr>
              <a:t>depicted ray</a:t>
            </a:r>
            <a:r>
              <a:rPr lang="en-US" sz="1800"/>
              <a:t> and one along </a:t>
            </a:r>
            <a:r>
              <a:rPr lang="en-US" sz="1800" i="1"/>
              <a:t>x</a:t>
            </a:r>
            <a:r>
              <a:rPr lang="en-US" sz="1800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CACD61-73CB-474A-8C6F-8477ED5313A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31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Cassegrain Telescope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A Cassegrain telescope can be modeled as as positive and negative lens</a:t>
            </a:r>
          </a:p>
          <a:p>
            <a:pPr lvl="1" eaLnBrk="1" hangingPunct="1">
              <a:defRPr/>
            </a:pPr>
            <a:r>
              <a:rPr lang="en-US" sz="1800"/>
              <a:t>eyepiece not shown: only up to focus</a:t>
            </a:r>
          </a:p>
          <a:p>
            <a:pPr eaLnBrk="1" hangingPunct="1">
              <a:defRPr/>
            </a:pPr>
            <a:r>
              <a:rPr lang="en-US" sz="2000"/>
              <a:t>Final focus depends on placement of negative lens</a:t>
            </a:r>
          </a:p>
          <a:p>
            <a:pPr lvl="1" eaLnBrk="1" hangingPunct="1">
              <a:defRPr/>
            </a:pPr>
            <a:r>
              <a:rPr lang="en-US" sz="1800"/>
              <a:t>if |</a:t>
            </a:r>
            <a:r>
              <a:rPr lang="en-US" sz="1800" i="1"/>
              <a:t>s</a:t>
            </a:r>
            <a:r>
              <a:rPr lang="en-US" sz="1800"/>
              <a:t>| = |</a:t>
            </a:r>
            <a:r>
              <a:rPr lang="en-US" sz="1800" i="1"/>
              <a:t>f</a:t>
            </a:r>
            <a:r>
              <a:rPr lang="en-US" sz="1800" baseline="-25000"/>
              <a:t>2</a:t>
            </a:r>
            <a:r>
              <a:rPr lang="en-US" sz="1800"/>
              <a:t>|, light is collimated; if |</a:t>
            </a:r>
            <a:r>
              <a:rPr lang="en-US" sz="1800" i="1"/>
              <a:t>s</a:t>
            </a:r>
            <a:r>
              <a:rPr lang="en-US" sz="1800"/>
              <a:t>| &gt; |</a:t>
            </a:r>
            <a:r>
              <a:rPr lang="en-US" sz="1800" i="1"/>
              <a:t>f</a:t>
            </a:r>
            <a:r>
              <a:rPr lang="en-US" sz="1800" baseline="-25000"/>
              <a:t>2</a:t>
            </a:r>
            <a:r>
              <a:rPr lang="en-US" sz="1800"/>
              <a:t>|, light will diverge</a:t>
            </a:r>
          </a:p>
          <a:p>
            <a:pPr lvl="2" eaLnBrk="1" hangingPunct="1">
              <a:defRPr/>
            </a:pPr>
            <a:r>
              <a:rPr lang="en-US" sz="1600"/>
              <a:t>both </a:t>
            </a:r>
            <a:r>
              <a:rPr lang="en-US" sz="1600" i="1"/>
              <a:t>s</a:t>
            </a:r>
            <a:r>
              <a:rPr lang="en-US" sz="1600"/>
              <a:t> and </a:t>
            </a:r>
            <a:r>
              <a:rPr lang="en-US" sz="1600" i="1"/>
              <a:t>f</a:t>
            </a:r>
            <a:r>
              <a:rPr lang="en-US" sz="1600" baseline="-25000"/>
              <a:t>2</a:t>
            </a:r>
            <a:r>
              <a:rPr lang="en-US" sz="1600"/>
              <a:t> are negative</a:t>
            </a:r>
          </a:p>
          <a:p>
            <a:pPr eaLnBrk="1" hangingPunct="1">
              <a:defRPr/>
            </a:pPr>
            <a:r>
              <a:rPr lang="en-US" sz="2000"/>
              <a:t>For the Apache Point 3.5 meter telescope, for example:</a:t>
            </a:r>
          </a:p>
          <a:p>
            <a:pPr lvl="1" eaLnBrk="1" hangingPunct="1">
              <a:defRPr/>
            </a:pPr>
            <a:r>
              <a:rPr lang="en-US" sz="1800" i="1"/>
              <a:t>f</a:t>
            </a:r>
            <a:r>
              <a:rPr lang="en-US" sz="1800" baseline="-25000"/>
              <a:t>1</a:t>
            </a:r>
            <a:r>
              <a:rPr lang="en-US" sz="1800"/>
              <a:t> = 6.12 m; </a:t>
            </a:r>
            <a:r>
              <a:rPr lang="en-US" sz="1800" i="1"/>
              <a:t>f</a:t>
            </a:r>
            <a:r>
              <a:rPr lang="en-US" sz="1800" baseline="-25000"/>
              <a:t>2</a:t>
            </a:r>
            <a:r>
              <a:rPr lang="en-US" sz="1800"/>
              <a:t> = </a:t>
            </a:r>
            <a:r>
              <a:rPr lang="en-US" sz="1800">
                <a:sym typeface="Symbol" charset="2"/>
              </a:rPr>
              <a:t>1.60 m; </a:t>
            </a:r>
            <a:r>
              <a:rPr lang="en-US" sz="1800" i="1">
                <a:sym typeface="Symbol" charset="2"/>
              </a:rPr>
              <a:t>d</a:t>
            </a:r>
            <a:r>
              <a:rPr lang="en-US" sz="1800" baseline="-25000">
                <a:sym typeface="Symbol" charset="2"/>
              </a:rPr>
              <a:t>12</a:t>
            </a:r>
            <a:r>
              <a:rPr lang="en-US" sz="1800">
                <a:sym typeface="Symbol" charset="2"/>
              </a:rPr>
              <a:t> = 4.8 m; </a:t>
            </a:r>
            <a:r>
              <a:rPr lang="en-US" sz="1800" i="1">
                <a:sym typeface="Symbol" charset="2"/>
              </a:rPr>
              <a:t>s</a:t>
            </a:r>
            <a:r>
              <a:rPr lang="en-US" sz="1800">
                <a:sym typeface="Symbol" charset="2"/>
              </a:rPr>
              <a:t> = </a:t>
            </a:r>
            <a:r>
              <a:rPr lang="en-US" sz="1800" i="1">
                <a:sym typeface="Symbol" charset="2"/>
              </a:rPr>
              <a:t>d</a:t>
            </a:r>
            <a:r>
              <a:rPr lang="en-US" sz="1800" baseline="-25000">
                <a:sym typeface="Symbol" charset="2"/>
              </a:rPr>
              <a:t>12</a:t>
            </a:r>
            <a:r>
              <a:rPr lang="en-US" sz="1800">
                <a:sym typeface="Symbol" charset="2"/>
              </a:rPr>
              <a:t>  </a:t>
            </a:r>
            <a:r>
              <a:rPr lang="en-US" sz="1800" i="1">
                <a:sym typeface="Symbol" charset="2"/>
              </a:rPr>
              <a:t>f</a:t>
            </a:r>
            <a:r>
              <a:rPr lang="en-US" sz="1800" baseline="-25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 = 1.32 m</a:t>
            </a:r>
          </a:p>
          <a:p>
            <a:pPr lvl="1" eaLnBrk="1" hangingPunct="1">
              <a:defRPr/>
            </a:pPr>
            <a:r>
              <a:rPr lang="en-US" sz="1800"/>
              <a:t>yields </a:t>
            </a:r>
            <a:r>
              <a:rPr lang="en-US" sz="1800" i="1"/>
              <a:t>s</a:t>
            </a:r>
            <a:r>
              <a:rPr lang="en-US" sz="1800"/>
              <a:t>’ = 7.5 m using 1/</a:t>
            </a:r>
            <a:r>
              <a:rPr lang="en-US" sz="1800" i="1"/>
              <a:t>s</a:t>
            </a:r>
            <a:r>
              <a:rPr lang="en-US" sz="1800"/>
              <a:t> + 1/</a:t>
            </a:r>
            <a:r>
              <a:rPr lang="en-US" sz="1800" i="1"/>
              <a:t>s</a:t>
            </a:r>
            <a:r>
              <a:rPr lang="en-US" sz="1800"/>
              <a:t>’ = 1/</a:t>
            </a:r>
            <a:r>
              <a:rPr lang="en-US" sz="1800" i="1"/>
              <a:t>f</a:t>
            </a:r>
            <a:r>
              <a:rPr lang="en-US" sz="1800" baseline="-25000"/>
              <a:t>2</a:t>
            </a:r>
            <a:endParaRPr lang="en-US" sz="1800"/>
          </a:p>
        </p:txBody>
      </p:sp>
      <p:pic>
        <p:nvPicPr>
          <p:cNvPr id="78855" name="Picture 5" descr="cassegr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733800" y="-1219200"/>
            <a:ext cx="1676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02F-3EF1-5346-9E71-F15E97D7BE45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498"/>
            <a:ext cx="8229600" cy="87790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Cassegrain focus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352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Abstracting mirrors as lenses, then lenses as sticks:</a:t>
            </a:r>
          </a:p>
          <a:p>
            <a:pPr lvl="1" eaLnBrk="1" hangingPunct="1">
              <a:defRPr/>
            </a:pPr>
            <a:r>
              <a:rPr lang="en-US"/>
              <a:t>trace central ray with angle </a:t>
            </a:r>
            <a:r>
              <a:rPr lang="en-US">
                <a:sym typeface="Symbol" charset="2"/>
              </a:rPr>
              <a:t> 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figure out  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and then focal length given </a:t>
            </a:r>
            <a:r>
              <a:rPr lang="en-US" i="1">
                <a:sym typeface="Symbol" charset="2"/>
              </a:rPr>
              <a:t>s</a:t>
            </a:r>
            <a:r>
              <a:rPr lang="en-US">
                <a:sym typeface="Symbol" charset="2"/>
              </a:rPr>
              <a:t>’ and </a:t>
            </a:r>
            <a:r>
              <a:rPr lang="en-US" i="1">
                <a:sym typeface="Symbol" charset="2"/>
              </a:rPr>
              <a:t>d</a:t>
            </a:r>
            <a:r>
              <a:rPr lang="en-US" baseline="-25000">
                <a:sym typeface="Symbol" charset="2"/>
              </a:rPr>
              <a:t>12</a:t>
            </a:r>
            <a:r>
              <a:rPr lang="en-US">
                <a:sym typeface="Symbol" charset="2"/>
              </a:rPr>
              <a:t> </a:t>
            </a:r>
          </a:p>
          <a:p>
            <a:pPr lvl="2" eaLnBrk="1" hangingPunct="1">
              <a:defRPr/>
            </a:pPr>
            <a:r>
              <a:rPr lang="en-US" i="1">
                <a:sym typeface="Symbol" charset="2"/>
              </a:rPr>
              <a:t>y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=  </a:t>
            </a:r>
            <a:r>
              <a:rPr lang="en-US" i="1">
                <a:sym typeface="Symbol" charset="2"/>
              </a:rPr>
              <a:t>d</a:t>
            </a:r>
            <a:r>
              <a:rPr lang="en-US" baseline="-25000">
                <a:sym typeface="Symbol" charset="2"/>
              </a:rPr>
              <a:t>12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(adopt convention where 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is negative as drawn)</a:t>
            </a:r>
          </a:p>
          <a:p>
            <a:pPr lvl="2" eaLnBrk="1" hangingPunct="1">
              <a:defRPr/>
            </a:pPr>
            <a:r>
              <a:rPr lang="en-US" i="1">
                <a:sym typeface="Symbol" charset="2"/>
              </a:rPr>
              <a:t>y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=  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(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is negative: negative lens) </a:t>
            </a:r>
          </a:p>
          <a:p>
            <a:pPr lvl="2" eaLnBrk="1" hangingPunct="1">
              <a:defRPr/>
            </a:pP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=  (</a:t>
            </a:r>
            <a:r>
              <a:rPr lang="en-US" i="1">
                <a:sym typeface="Symbol" charset="2"/>
              </a:rPr>
              <a:t>y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 </a:t>
            </a:r>
            <a:r>
              <a:rPr lang="en-US" i="1">
                <a:sym typeface="Symbol" charset="2"/>
              </a:rPr>
              <a:t>y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)/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(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 </a:t>
            </a:r>
            <a:r>
              <a:rPr lang="en-US" i="1">
                <a:sym typeface="Symbol" charset="2"/>
              </a:rPr>
              <a:t>d</a:t>
            </a:r>
            <a:r>
              <a:rPr lang="en-US" baseline="-25000">
                <a:sym typeface="Symbol" charset="2"/>
              </a:rPr>
              <a:t>12</a:t>
            </a:r>
            <a:r>
              <a:rPr lang="en-US">
                <a:sym typeface="Symbol" charset="2"/>
              </a:rPr>
              <a:t>)/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</a:t>
            </a:r>
          </a:p>
          <a:p>
            <a:pPr lvl="2" eaLnBrk="1" hangingPunct="1">
              <a:defRPr/>
            </a:pPr>
            <a:r>
              <a:rPr lang="en-US" i="1">
                <a:sym typeface="Symbol" charset="2"/>
              </a:rPr>
              <a:t>y</a:t>
            </a:r>
            <a:r>
              <a:rPr lang="en-US" baseline="-25000">
                <a:sym typeface="Symbol" charset="2"/>
              </a:rPr>
              <a:t>f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y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+  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2</a:t>
            </a:r>
            <a:r>
              <a:rPr lang="en-US" i="1">
                <a:sym typeface="Symbol" charset="2"/>
              </a:rPr>
              <a:t>s</a:t>
            </a:r>
            <a:r>
              <a:rPr lang="en-US">
                <a:sym typeface="Symbol" charset="2"/>
              </a:rPr>
              <a:t>’ =  </a:t>
            </a:r>
            <a:r>
              <a:rPr lang="en-US" i="1">
                <a:sym typeface="Symbol" charset="2"/>
              </a:rPr>
              <a:t>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(</a:t>
            </a:r>
            <a:r>
              <a:rPr lang="en-US" i="1">
                <a:sym typeface="Symbol" charset="2"/>
              </a:rPr>
              <a:t>d</a:t>
            </a:r>
            <a:r>
              <a:rPr lang="en-US" baseline="-25000">
                <a:sym typeface="Symbol" charset="2"/>
              </a:rPr>
              <a:t>12</a:t>
            </a:r>
            <a:r>
              <a:rPr lang="en-US">
                <a:sym typeface="Symbol" charset="2"/>
              </a:rPr>
              <a:t> + </a:t>
            </a:r>
            <a:r>
              <a:rPr lang="en-US" i="1">
                <a:sym typeface="Symbol" charset="2"/>
              </a:rPr>
              <a:t>s</a:t>
            </a:r>
            <a:r>
              <a:rPr lang="en-US">
                <a:sym typeface="Symbol" charset="2"/>
              </a:rPr>
              <a:t>’(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 </a:t>
            </a:r>
            <a:r>
              <a:rPr lang="en-US" i="1">
                <a:sym typeface="Symbol" charset="2"/>
              </a:rPr>
              <a:t>d</a:t>
            </a:r>
            <a:r>
              <a:rPr lang="en-US" baseline="-25000">
                <a:sym typeface="Symbol" charset="2"/>
              </a:rPr>
              <a:t>12</a:t>
            </a:r>
            <a:r>
              <a:rPr lang="en-US">
                <a:sym typeface="Symbol" charset="2"/>
              </a:rPr>
              <a:t>)/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)</a:t>
            </a:r>
          </a:p>
          <a:p>
            <a:pPr lvl="2" eaLnBrk="1" hangingPunct="1">
              <a:defRPr/>
            </a:pP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eff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d</a:t>
            </a:r>
            <a:r>
              <a:rPr lang="en-US" baseline="-25000">
                <a:sym typeface="Symbol" charset="2"/>
              </a:rPr>
              <a:t>12</a:t>
            </a:r>
            <a:r>
              <a:rPr lang="en-US">
                <a:sym typeface="Symbol" charset="2"/>
              </a:rPr>
              <a:t> + </a:t>
            </a:r>
            <a:r>
              <a:rPr lang="en-US" i="1">
                <a:sym typeface="Symbol" charset="2"/>
              </a:rPr>
              <a:t>s</a:t>
            </a:r>
            <a:r>
              <a:rPr lang="en-US">
                <a:sym typeface="Symbol" charset="2"/>
              </a:rPr>
              <a:t>’(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 </a:t>
            </a:r>
            <a:r>
              <a:rPr lang="en-US" i="1">
                <a:sym typeface="Symbol" charset="2"/>
              </a:rPr>
              <a:t>d</a:t>
            </a:r>
            <a:r>
              <a:rPr lang="en-US" baseline="-25000">
                <a:sym typeface="Symbol" charset="2"/>
              </a:rPr>
              <a:t>12</a:t>
            </a:r>
            <a:r>
              <a:rPr lang="en-US">
                <a:sym typeface="Symbol" charset="2"/>
              </a:rPr>
              <a:t>)/</a:t>
            </a:r>
            <a:r>
              <a:rPr lang="en-US" i="1">
                <a:sym typeface="Symbol" charset="2"/>
              </a:rPr>
              <a:t>f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= </a:t>
            </a:r>
            <a:r>
              <a:rPr lang="en-US">
                <a:solidFill>
                  <a:schemeClr val="hlink"/>
                </a:solidFill>
                <a:sym typeface="Symbol" charset="2"/>
              </a:rPr>
              <a:t></a:t>
            </a:r>
            <a:r>
              <a:rPr lang="en-US" i="1">
                <a:solidFill>
                  <a:schemeClr val="hlink"/>
                </a:solidFill>
                <a:sym typeface="Symbol" charset="2"/>
              </a:rPr>
              <a:t>f</a:t>
            </a:r>
            <a:r>
              <a:rPr lang="en-US" baseline="-25000">
                <a:solidFill>
                  <a:schemeClr val="hlink"/>
                </a:solidFill>
                <a:sym typeface="Symbol" charset="2"/>
              </a:rPr>
              <a:t>1</a:t>
            </a:r>
            <a:r>
              <a:rPr lang="en-US" i="1">
                <a:solidFill>
                  <a:schemeClr val="hlink"/>
                </a:solidFill>
                <a:sym typeface="Symbol" charset="2"/>
              </a:rPr>
              <a:t>s</a:t>
            </a:r>
            <a:r>
              <a:rPr lang="en-US">
                <a:solidFill>
                  <a:schemeClr val="hlink"/>
                </a:solidFill>
                <a:sym typeface="Symbol" charset="2"/>
              </a:rPr>
              <a:t>’/</a:t>
            </a:r>
            <a:r>
              <a:rPr lang="en-US" i="1">
                <a:solidFill>
                  <a:schemeClr val="hlink"/>
                </a:solidFill>
                <a:sym typeface="Symbol" charset="2"/>
              </a:rPr>
              <a:t>s</a:t>
            </a:r>
            <a:r>
              <a:rPr lang="en-US">
                <a:sym typeface="Symbol" charset="2"/>
              </a:rPr>
              <a:t> after lots of algebra</a:t>
            </a:r>
          </a:p>
          <a:p>
            <a:pPr lvl="2" eaLnBrk="1" hangingPunct="1">
              <a:defRPr/>
            </a:pPr>
            <a:r>
              <a:rPr lang="en-US">
                <a:sym typeface="Symbol" charset="2"/>
              </a:rPr>
              <a:t>for Apache Point 3.5 meter, this comes out to 35 meters</a:t>
            </a:r>
          </a:p>
        </p:txBody>
      </p:sp>
      <p:pic>
        <p:nvPicPr>
          <p:cNvPr id="80903" name="Picture 4" descr="cass_foc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606800" y="-1104900"/>
            <a:ext cx="1930400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A1871A-4177-C344-84C8-67F61334D9B0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49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/>
              <a:t>f</a:t>
            </a:r>
            <a:r>
              <a:rPr lang="en-US"/>
              <a:t>-numbers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The </a:t>
            </a:r>
            <a:r>
              <a:rPr lang="en-US" sz="2000" i="1"/>
              <a:t>f</a:t>
            </a:r>
            <a:r>
              <a:rPr lang="en-US" sz="2000"/>
              <a:t>-number is a useful characteristic of a lens or system of lenses/mirrors</a:t>
            </a:r>
          </a:p>
          <a:p>
            <a:pPr eaLnBrk="1" hangingPunct="1">
              <a:defRPr/>
            </a:pPr>
            <a:r>
              <a:rPr lang="en-US" sz="2000"/>
              <a:t>Simply </a:t>
            </a:r>
            <a:r>
              <a:rPr lang="en-US" sz="2000" i="1">
                <a:sym typeface="Symbol" charset="2"/>
              </a:rPr>
              <a:t></a:t>
            </a:r>
            <a:r>
              <a:rPr lang="en-US" sz="2000">
                <a:sym typeface="Symbol" charset="2"/>
              </a:rPr>
              <a:t> = </a:t>
            </a:r>
            <a:r>
              <a:rPr lang="en-US" sz="2000" i="1">
                <a:sym typeface="Symbol" charset="2"/>
              </a:rPr>
              <a:t>f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D</a:t>
            </a:r>
            <a:endParaRPr lang="en-US" sz="2000">
              <a:sym typeface="Symbol" charset="2"/>
            </a:endParaRPr>
          </a:p>
          <a:p>
            <a:pPr lvl="1" eaLnBrk="1" hangingPunct="1">
              <a:defRPr/>
            </a:pPr>
            <a:r>
              <a:rPr lang="en-US" sz="1800"/>
              <a:t>where </a:t>
            </a:r>
            <a:r>
              <a:rPr lang="en-US" sz="1800" i="1"/>
              <a:t>f</a:t>
            </a:r>
            <a:r>
              <a:rPr lang="en-US" sz="1800"/>
              <a:t> is the focal length, and </a:t>
            </a:r>
            <a:r>
              <a:rPr lang="en-US" sz="1800" i="1"/>
              <a:t>D</a:t>
            </a:r>
            <a:r>
              <a:rPr lang="en-US" sz="1800"/>
              <a:t> is the aperture (diameter)</a:t>
            </a:r>
          </a:p>
          <a:p>
            <a:pPr eaLnBrk="1" hangingPunct="1">
              <a:defRPr/>
            </a:pPr>
            <a:r>
              <a:rPr lang="en-US" sz="2000"/>
              <a:t>“fast” converging beams (low </a:t>
            </a:r>
            <a:r>
              <a:rPr lang="en-US" sz="2000" i="1"/>
              <a:t>f</a:t>
            </a:r>
            <a:r>
              <a:rPr lang="en-US" sz="2000"/>
              <a:t>-number) are optically demanding to make without aberrations</a:t>
            </a:r>
          </a:p>
          <a:p>
            <a:pPr eaLnBrk="1" hangingPunct="1">
              <a:defRPr/>
            </a:pPr>
            <a:r>
              <a:rPr lang="en-US" sz="2000"/>
              <a:t>“slow” converging beams (large </a:t>
            </a:r>
            <a:r>
              <a:rPr lang="en-US" sz="2000" i="1"/>
              <a:t>f</a:t>
            </a:r>
            <a:r>
              <a:rPr lang="en-US" sz="2000"/>
              <a:t>-number) are easier to make</a:t>
            </a:r>
          </a:p>
          <a:p>
            <a:pPr eaLnBrk="1" hangingPunct="1">
              <a:defRPr/>
            </a:pPr>
            <a:r>
              <a:rPr lang="en-US" sz="2000"/>
              <a:t>aberrations are proportional to 1/</a:t>
            </a:r>
            <a:r>
              <a:rPr lang="en-US" sz="2000" i="1">
                <a:sym typeface="Symbol" charset="2"/>
              </a:rPr>
              <a:t></a:t>
            </a:r>
            <a:r>
              <a:rPr lang="en-US" sz="2000" baseline="30000">
                <a:sym typeface="Symbol" charset="2"/>
              </a:rPr>
              <a:t>2</a:t>
            </a:r>
            <a:endParaRPr lang="en-US" sz="2000">
              <a:sym typeface="Symbol" charset="2"/>
            </a:endParaRP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so pay the price for going “fast”</a:t>
            </a:r>
            <a:endParaRPr lang="en-US" sz="1800" i="1">
              <a:sym typeface="Symbol" charset="2"/>
            </a:endParaRPr>
          </a:p>
        </p:txBody>
      </p:sp>
      <p:sp>
        <p:nvSpPr>
          <p:cNvPr id="82951" name="Line 4"/>
          <p:cNvSpPr>
            <a:spLocks noChangeShapeType="1"/>
          </p:cNvSpPr>
          <p:nvPr/>
        </p:nvSpPr>
        <p:spPr bwMode="auto">
          <a:xfrm>
            <a:off x="1066800" y="1143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2" name="Freeform 6"/>
          <p:cNvSpPr>
            <a:spLocks/>
          </p:cNvSpPr>
          <p:nvPr/>
        </p:nvSpPr>
        <p:spPr bwMode="auto">
          <a:xfrm>
            <a:off x="1066800" y="1143000"/>
            <a:ext cx="1143000" cy="1219200"/>
          </a:xfrm>
          <a:custGeom>
            <a:avLst/>
            <a:gdLst>
              <a:gd name="T0" fmla="*/ 0 w 720"/>
              <a:gd name="T1" fmla="*/ 0 h 768"/>
              <a:gd name="T2" fmla="*/ 1814512500 w 720"/>
              <a:gd name="T3" fmla="*/ 967740000 h 768"/>
              <a:gd name="T4" fmla="*/ 0 w 720"/>
              <a:gd name="T5" fmla="*/ 1935480000 h 768"/>
              <a:gd name="T6" fmla="*/ 0 60000 65536"/>
              <a:gd name="T7" fmla="*/ 0 60000 65536"/>
              <a:gd name="T8" fmla="*/ 0 60000 65536"/>
              <a:gd name="T9" fmla="*/ 0 w 720"/>
              <a:gd name="T10" fmla="*/ 0 h 768"/>
              <a:gd name="T11" fmla="*/ 720 w 720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768">
                <a:moveTo>
                  <a:pt x="0" y="0"/>
                </a:moveTo>
                <a:lnTo>
                  <a:pt x="720" y="384"/>
                </a:lnTo>
                <a:lnTo>
                  <a:pt x="0" y="768"/>
                </a:ln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3" name="Line 7"/>
          <p:cNvSpPr>
            <a:spLocks noChangeShapeType="1"/>
          </p:cNvSpPr>
          <p:nvPr/>
        </p:nvSpPr>
        <p:spPr bwMode="auto">
          <a:xfrm>
            <a:off x="3124200" y="1143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4" name="Freeform 12"/>
          <p:cNvSpPr>
            <a:spLocks/>
          </p:cNvSpPr>
          <p:nvPr/>
        </p:nvSpPr>
        <p:spPr bwMode="auto">
          <a:xfrm>
            <a:off x="3124200" y="1143000"/>
            <a:ext cx="4572000" cy="1219200"/>
          </a:xfrm>
          <a:custGeom>
            <a:avLst/>
            <a:gdLst>
              <a:gd name="T0" fmla="*/ 0 w 2880"/>
              <a:gd name="T1" fmla="*/ 0 h 768"/>
              <a:gd name="T2" fmla="*/ 2147483647 w 2880"/>
              <a:gd name="T3" fmla="*/ 967740000 h 768"/>
              <a:gd name="T4" fmla="*/ 0 w 2880"/>
              <a:gd name="T5" fmla="*/ 1935480000 h 768"/>
              <a:gd name="T6" fmla="*/ 0 60000 65536"/>
              <a:gd name="T7" fmla="*/ 0 60000 65536"/>
              <a:gd name="T8" fmla="*/ 0 60000 65536"/>
              <a:gd name="T9" fmla="*/ 0 w 2880"/>
              <a:gd name="T10" fmla="*/ 0 h 768"/>
              <a:gd name="T11" fmla="*/ 2880 w 2880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0" h="768">
                <a:moveTo>
                  <a:pt x="0" y="0"/>
                </a:moveTo>
                <a:lnTo>
                  <a:pt x="2880" y="384"/>
                </a:lnTo>
                <a:lnTo>
                  <a:pt x="0" y="768"/>
                </a:ln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5" name="Text Box 13"/>
          <p:cNvSpPr txBox="1">
            <a:spLocks noChangeArrowheads="1"/>
          </p:cNvSpPr>
          <p:nvPr/>
        </p:nvSpPr>
        <p:spPr bwMode="auto">
          <a:xfrm>
            <a:off x="1066800" y="2300288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hlink"/>
                </a:solidFill>
              </a:rPr>
              <a:t>f</a:t>
            </a:r>
            <a:r>
              <a:rPr lang="en-US" sz="1800">
                <a:solidFill>
                  <a:schemeClr val="hlink"/>
                </a:solidFill>
              </a:rPr>
              <a:t>/1 beam: “fast”</a:t>
            </a:r>
            <a:endParaRPr lang="en-US" sz="1800" i="1">
              <a:solidFill>
                <a:schemeClr val="hlink"/>
              </a:solidFill>
            </a:endParaRPr>
          </a:p>
        </p:txBody>
      </p:sp>
      <p:sp>
        <p:nvSpPr>
          <p:cNvPr id="82956" name="Text Box 14"/>
          <p:cNvSpPr txBox="1">
            <a:spLocks noChangeArrowheads="1"/>
          </p:cNvSpPr>
          <p:nvPr/>
        </p:nvSpPr>
        <p:spPr bwMode="auto">
          <a:xfrm>
            <a:off x="4800600" y="2209800"/>
            <a:ext cx="180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hlink"/>
                </a:solidFill>
              </a:rPr>
              <a:t>f</a:t>
            </a:r>
            <a:r>
              <a:rPr lang="en-US" sz="1800">
                <a:solidFill>
                  <a:schemeClr val="hlink"/>
                </a:solidFill>
              </a:rPr>
              <a:t>/4 beam: “slow”</a:t>
            </a:r>
            <a:endParaRPr lang="en-US" sz="1800" i="1">
              <a:solidFill>
                <a:schemeClr val="hlink"/>
              </a:solidFill>
            </a:endParaRPr>
          </a:p>
        </p:txBody>
      </p:sp>
      <p:sp>
        <p:nvSpPr>
          <p:cNvPr id="82957" name="Text Box 15"/>
          <p:cNvSpPr txBox="1">
            <a:spLocks noChangeArrowheads="1"/>
          </p:cNvSpPr>
          <p:nvPr/>
        </p:nvSpPr>
        <p:spPr bwMode="auto">
          <a:xfrm>
            <a:off x="746125" y="1524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</a:t>
            </a:r>
          </a:p>
        </p:txBody>
      </p:sp>
      <p:sp>
        <p:nvSpPr>
          <p:cNvPr id="82958" name="Text Box 16"/>
          <p:cNvSpPr txBox="1">
            <a:spLocks noChangeArrowheads="1"/>
          </p:cNvSpPr>
          <p:nvPr/>
        </p:nvSpPr>
        <p:spPr bwMode="auto">
          <a:xfrm>
            <a:off x="2774950" y="1524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</a:t>
            </a:r>
          </a:p>
        </p:txBody>
      </p:sp>
      <p:sp>
        <p:nvSpPr>
          <p:cNvPr id="82959" name="Text Box 17"/>
          <p:cNvSpPr txBox="1">
            <a:spLocks noChangeArrowheads="1"/>
          </p:cNvSpPr>
          <p:nvPr/>
        </p:nvSpPr>
        <p:spPr bwMode="auto">
          <a:xfrm>
            <a:off x="1752600" y="11430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f = D</a:t>
            </a:r>
          </a:p>
        </p:txBody>
      </p:sp>
      <p:sp>
        <p:nvSpPr>
          <p:cNvPr id="82960" name="Text Box 18"/>
          <p:cNvSpPr txBox="1">
            <a:spLocks noChangeArrowheads="1"/>
          </p:cNvSpPr>
          <p:nvPr/>
        </p:nvSpPr>
        <p:spPr bwMode="auto">
          <a:xfrm>
            <a:off x="5715000" y="1143000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f = </a:t>
            </a:r>
            <a:r>
              <a:rPr lang="en-US" sz="1800">
                <a:solidFill>
                  <a:schemeClr val="accent2"/>
                </a:solidFill>
              </a:rPr>
              <a:t>4</a:t>
            </a:r>
            <a:r>
              <a:rPr lang="en-US" sz="1800" i="1">
                <a:solidFill>
                  <a:schemeClr val="accent2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DA936-8767-3443-BCCD-2AA8D371DBC9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58"/>
            <a:ext cx="8229600" cy="889242"/>
          </a:xfrm>
        </p:spPr>
        <p:txBody>
          <a:bodyPr/>
          <a:lstStyle/>
          <a:p>
            <a:pPr eaLnBrk="1" hangingPunct="1">
              <a:defRPr/>
            </a:pPr>
            <a:r>
              <a:rPr lang="en-US" i="1"/>
              <a:t>f</a:t>
            </a:r>
            <a:r>
              <a:rPr lang="en-US"/>
              <a:t>-numbers, compared</a:t>
            </a:r>
            <a:endParaRPr lang="en-US" i="1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8006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Lens curvature to scale for </a:t>
            </a:r>
            <a:r>
              <a:rPr lang="en-US" i="1"/>
              <a:t>n</a:t>
            </a:r>
            <a:r>
              <a:rPr lang="en-US"/>
              <a:t> = 1.5</a:t>
            </a:r>
          </a:p>
          <a:p>
            <a:pPr lvl="1" eaLnBrk="1" hangingPunct="1">
              <a:defRPr/>
            </a:pPr>
            <a:r>
              <a:rPr lang="en-US"/>
              <a:t>obviously slow lenses are easier to fabricate: less curvature</a:t>
            </a:r>
          </a:p>
        </p:txBody>
      </p:sp>
      <p:pic>
        <p:nvPicPr>
          <p:cNvPr id="84999" name="Picture 4" descr="f-numb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62250" y="152400"/>
            <a:ext cx="36195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217FF-F5F1-5946-ADF8-C5BA66F74C76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498"/>
            <a:ext cx="8229600" cy="9954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Pupils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Consider two “field points” on the focal plane</a:t>
            </a:r>
          </a:p>
          <a:p>
            <a:pPr lvl="1" eaLnBrk="1" hangingPunct="1">
              <a:defRPr/>
            </a:pPr>
            <a:r>
              <a:rPr lang="en-US" sz="1800"/>
              <a:t>e.g., two stars some angle apart</a:t>
            </a:r>
          </a:p>
          <a:p>
            <a:pPr eaLnBrk="1" hangingPunct="1">
              <a:defRPr/>
            </a:pPr>
            <a:r>
              <a:rPr lang="en-US" sz="2000"/>
              <a:t>The rays obviously all overlap at the aperture</a:t>
            </a:r>
          </a:p>
          <a:p>
            <a:pPr lvl="1" eaLnBrk="1" hangingPunct="1">
              <a:defRPr/>
            </a:pPr>
            <a:r>
              <a:rPr lang="en-US" sz="1800"/>
              <a:t>called the entrance pupil</a:t>
            </a:r>
          </a:p>
          <a:p>
            <a:pPr eaLnBrk="1" hangingPunct="1">
              <a:defRPr/>
            </a:pPr>
            <a:r>
              <a:rPr lang="en-US" sz="2000"/>
              <a:t>The rays are separate at the focus (completely distinct)</a:t>
            </a:r>
          </a:p>
          <a:p>
            <a:pPr eaLnBrk="1" hangingPunct="1">
              <a:defRPr/>
            </a:pPr>
            <a:r>
              <a:rPr lang="en-US" sz="2000"/>
              <a:t>Then overlap again at exit pupil, behind eyepiece</a:t>
            </a:r>
          </a:p>
          <a:p>
            <a:pPr lvl="1" eaLnBrk="1" hangingPunct="1">
              <a:defRPr/>
            </a:pPr>
            <a:r>
              <a:rPr lang="en-US" sz="1800"/>
              <a:t>want </a:t>
            </a:r>
            <a:r>
              <a:rPr lang="en-US" sz="1800" i="1"/>
              <a:t>your</a:t>
            </a:r>
            <a:r>
              <a:rPr lang="en-US" sz="1800"/>
              <a:t> pupil here</a:t>
            </a:r>
          </a:p>
          <a:p>
            <a:pPr lvl="1" eaLnBrk="1" hangingPunct="1">
              <a:defRPr/>
            </a:pPr>
            <a:r>
              <a:rPr lang="en-US" sz="1800"/>
              <a:t>just an image of the entrance pupil satisfying 1/</a:t>
            </a:r>
            <a:r>
              <a:rPr lang="en-US" sz="1800" i="1"/>
              <a:t>s</a:t>
            </a:r>
            <a:r>
              <a:rPr lang="en-US" sz="1800"/>
              <a:t>’ + 1/(</a:t>
            </a:r>
            <a:r>
              <a:rPr lang="en-US" sz="1800" i="1"/>
              <a:t>f</a:t>
            </a:r>
            <a:r>
              <a:rPr lang="en-US" sz="1800" baseline="-25000"/>
              <a:t>1</a:t>
            </a:r>
            <a:r>
              <a:rPr lang="en-US" sz="1800"/>
              <a:t> + </a:t>
            </a:r>
            <a:r>
              <a:rPr lang="en-US" sz="1800" i="1"/>
              <a:t>f</a:t>
            </a:r>
            <a:r>
              <a:rPr lang="en-US" sz="1800" baseline="-25000"/>
              <a:t>2</a:t>
            </a:r>
            <a:r>
              <a:rPr lang="en-US" sz="1800"/>
              <a:t>) = 1/</a:t>
            </a:r>
            <a:r>
              <a:rPr lang="en-US" sz="1800" i="1"/>
              <a:t>f</a:t>
            </a:r>
            <a:r>
              <a:rPr lang="en-US" sz="1800" baseline="-25000"/>
              <a:t>2</a:t>
            </a:r>
            <a:r>
              <a:rPr lang="en-US" sz="1800"/>
              <a:t> </a:t>
            </a:r>
          </a:p>
          <a:p>
            <a:pPr lvl="1" eaLnBrk="1" hangingPunct="1">
              <a:defRPr/>
            </a:pPr>
            <a:r>
              <a:rPr lang="en-US" sz="1800"/>
              <a:t>size is smaller than entrance pupil by magnification factor</a:t>
            </a:r>
          </a:p>
          <a:p>
            <a:pPr lvl="2" eaLnBrk="1" hangingPunct="1">
              <a:defRPr/>
            </a:pPr>
            <a:r>
              <a:rPr lang="en-US" sz="1600" i="1"/>
              <a:t>M</a:t>
            </a:r>
            <a:r>
              <a:rPr lang="en-US" sz="1600"/>
              <a:t> = </a:t>
            </a:r>
            <a:r>
              <a:rPr lang="en-US" sz="1600" i="1"/>
              <a:t>f</a:t>
            </a:r>
            <a:r>
              <a:rPr lang="en-US" sz="1600" baseline="-25000"/>
              <a:t>1</a:t>
            </a:r>
            <a:r>
              <a:rPr lang="en-US" sz="1600"/>
              <a:t>/</a:t>
            </a:r>
            <a:r>
              <a:rPr lang="en-US" sz="1600" i="1"/>
              <a:t>f</a:t>
            </a:r>
            <a:r>
              <a:rPr lang="en-US" sz="1600" baseline="-25000"/>
              <a:t>2</a:t>
            </a:r>
            <a:r>
              <a:rPr lang="en-US" sz="1600"/>
              <a:t>; in this picture, </a:t>
            </a:r>
            <a:r>
              <a:rPr lang="en-US" sz="1600" i="1"/>
              <a:t>f</a:t>
            </a:r>
            <a:r>
              <a:rPr lang="en-US" sz="1600" baseline="-25000"/>
              <a:t>1</a:t>
            </a:r>
            <a:r>
              <a:rPr lang="en-US" sz="1600"/>
              <a:t> = 48; </a:t>
            </a:r>
            <a:r>
              <a:rPr lang="en-US" sz="1600" i="1"/>
              <a:t>f</a:t>
            </a:r>
            <a:r>
              <a:rPr lang="en-US" sz="1600" baseline="-25000"/>
              <a:t>2</a:t>
            </a:r>
            <a:r>
              <a:rPr lang="en-US" sz="1600"/>
              <a:t> = 12; </a:t>
            </a:r>
            <a:r>
              <a:rPr lang="en-US" sz="1600" i="1"/>
              <a:t>M</a:t>
            </a:r>
            <a:r>
              <a:rPr lang="en-US" sz="1600"/>
              <a:t> = 4; </a:t>
            </a:r>
            <a:r>
              <a:rPr lang="en-US" sz="1600" i="1"/>
              <a:t>s</a:t>
            </a:r>
            <a:r>
              <a:rPr lang="en-US" sz="1600"/>
              <a:t>’ = 15</a:t>
            </a:r>
          </a:p>
        </p:txBody>
      </p:sp>
      <p:pic>
        <p:nvPicPr>
          <p:cNvPr id="87047" name="Picture 4" descr="scope_pup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752850" y="-1809750"/>
            <a:ext cx="16383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CF762-701F-2F44-BFC2-A003A507B4ED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498"/>
            <a:ext cx="8229600" cy="95410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Pupils within Pupils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Looking at three stars (red, green, blue) through telescope, eye position is important</a:t>
            </a:r>
          </a:p>
          <a:p>
            <a:pPr eaLnBrk="1" hangingPunct="1">
              <a:defRPr/>
            </a:pPr>
            <a:r>
              <a:rPr lang="en-US" sz="2000"/>
              <a:t>So is pupil size compared to eye pupil</a:t>
            </a:r>
          </a:p>
          <a:p>
            <a:pPr lvl="1" eaLnBrk="1" hangingPunct="1">
              <a:defRPr/>
            </a:pPr>
            <a:r>
              <a:rPr lang="en-US" sz="1800"/>
              <a:t>dark adapted pupil up to 7 mm diameter (2–</a:t>
            </a:r>
            <a:r>
              <a:rPr lang="en-US" sz="1800">
                <a:sym typeface="Symbol" charset="2"/>
              </a:rPr>
              <a:t>3 mm in daylight)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sets limit on minimum magnification (if you want to use the full aperture)</a:t>
            </a:r>
          </a:p>
          <a:p>
            <a:pPr lvl="2" eaLnBrk="1" hangingPunct="1">
              <a:defRPr/>
            </a:pPr>
            <a:r>
              <a:rPr lang="en-US" sz="1600"/>
              <a:t>210 mm aperture telescope must have M &gt; 30</a:t>
            </a:r>
          </a:p>
          <a:p>
            <a:pPr lvl="2" eaLnBrk="1" hangingPunct="1">
              <a:defRPr/>
            </a:pPr>
            <a:r>
              <a:rPr lang="en-US" sz="1600"/>
              <a:t>for </a:t>
            </a:r>
            <a:r>
              <a:rPr lang="en-US" sz="1600" i="1"/>
              <a:t>f</a:t>
            </a:r>
            <a:r>
              <a:rPr lang="en-US" sz="1600"/>
              <a:t>/5 scope, means </a:t>
            </a:r>
            <a:r>
              <a:rPr lang="en-US" sz="1600" i="1"/>
              <a:t>f</a:t>
            </a:r>
            <a:r>
              <a:rPr lang="en-US" sz="1600" baseline="-25000"/>
              <a:t>2</a:t>
            </a:r>
            <a:r>
              <a:rPr lang="en-US" sz="1600"/>
              <a:t> &lt; 35 mm; </a:t>
            </a:r>
            <a:r>
              <a:rPr lang="en-US" sz="1600" i="1"/>
              <a:t>f</a:t>
            </a:r>
            <a:r>
              <a:rPr lang="en-US" sz="1600"/>
              <a:t>/10 scope means </a:t>
            </a:r>
            <a:r>
              <a:rPr lang="en-US" sz="1600" i="1"/>
              <a:t>f</a:t>
            </a:r>
            <a:r>
              <a:rPr lang="en-US" sz="1600" baseline="-25000"/>
              <a:t>2</a:t>
            </a:r>
            <a:r>
              <a:rPr lang="en-US" sz="1600"/>
              <a:t> &lt; 70 mm</a:t>
            </a:r>
          </a:p>
          <a:p>
            <a:pPr lvl="2" eaLnBrk="1" hangingPunct="1">
              <a:defRPr/>
            </a:pPr>
            <a:r>
              <a:rPr lang="en-US" sz="1600"/>
              <a:t>3.5-m scope means </a:t>
            </a:r>
            <a:r>
              <a:rPr lang="en-US" sz="1600" i="1"/>
              <a:t>M</a:t>
            </a:r>
            <a:r>
              <a:rPr lang="en-US" sz="1600"/>
              <a:t> &gt; 500; at </a:t>
            </a:r>
            <a:r>
              <a:rPr lang="en-US" sz="1600" i="1"/>
              <a:t>f</a:t>
            </a:r>
            <a:r>
              <a:rPr lang="en-US" sz="1600"/>
              <a:t>/10, </a:t>
            </a:r>
            <a:r>
              <a:rPr lang="en-US" sz="1600" i="1"/>
              <a:t>f</a:t>
            </a:r>
            <a:r>
              <a:rPr lang="en-US" sz="1600" baseline="-25000"/>
              <a:t>2</a:t>
            </a:r>
            <a:r>
              <a:rPr lang="en-US" sz="1600"/>
              <a:t> &lt; 70 mm </a:t>
            </a:r>
          </a:p>
        </p:txBody>
      </p:sp>
      <p:pic>
        <p:nvPicPr>
          <p:cNvPr id="89095" name="Picture 4" descr="eye_pup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460750" y="-641350"/>
            <a:ext cx="22225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6E4D8F-EF4B-7B41-9724-C2AD6CB91F40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Vignetting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Rays that don’t make it through an optical system are said to be </a:t>
            </a:r>
            <a:r>
              <a:rPr lang="en-US">
                <a:solidFill>
                  <a:schemeClr val="hlink"/>
                </a:solidFill>
              </a:rPr>
              <a:t>vignetted</a:t>
            </a:r>
            <a:r>
              <a:rPr lang="en-US"/>
              <a:t> (shadowed)</a:t>
            </a:r>
          </a:p>
          <a:p>
            <a:pPr lvl="1" eaLnBrk="1" hangingPunct="1">
              <a:defRPr/>
            </a:pPr>
            <a:r>
              <a:rPr lang="en-US"/>
              <a:t>maybe a lens isn’t big enough</a:t>
            </a:r>
          </a:p>
          <a:p>
            <a:pPr lvl="1" eaLnBrk="1" hangingPunct="1">
              <a:defRPr/>
            </a:pPr>
            <a:r>
              <a:rPr lang="en-US"/>
              <a:t>maybe your eye’s pupil isn’t big enough, or is improperly placed</a:t>
            </a:r>
          </a:p>
          <a:p>
            <a:pPr eaLnBrk="1" hangingPunct="1">
              <a:defRPr/>
            </a:pPr>
            <a:r>
              <a:rPr lang="en-US"/>
              <a:t>Often appears as a gradual darkening as a function of distance from the field center</a:t>
            </a:r>
          </a:p>
          <a:p>
            <a:pPr lvl="1" eaLnBrk="1" hangingPunct="1">
              <a:defRPr/>
            </a:pPr>
            <a:r>
              <a:rPr lang="en-US"/>
              <a:t>the farther out you go, the bigger your lenses need to be</a:t>
            </a:r>
          </a:p>
          <a:p>
            <a:pPr lvl="1" eaLnBrk="1" hangingPunct="1">
              <a:defRPr/>
            </a:pPr>
            <a:r>
              <a:rPr lang="en-US"/>
              <a:t>every optical system has a limited (unvignetted) field of view</a:t>
            </a:r>
          </a:p>
          <a:p>
            <a:pPr lvl="1" eaLnBrk="1" hangingPunct="1">
              <a:defRPr/>
            </a:pPr>
            <a:r>
              <a:rPr lang="en-US"/>
              <a:t>beyond this, throughput goes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5545A-A4C5-694E-9E53-78A53558F370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838"/>
            <a:ext cx="8229600" cy="8157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Infrared Cold Stop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An infrared detector is very sensitive to terrestrial heat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so want to keep off of detector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if detector located at primary focal plane, it is inundated with emission from surroundings and telescope structure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/>
              <a:t>note black lines intersecting primary focal plane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Putting a “cold” stop at a </a:t>
            </a:r>
            <a:r>
              <a:rPr lang="en-US" sz="2000">
                <a:solidFill>
                  <a:schemeClr val="accent2"/>
                </a:solidFill>
              </a:rPr>
              <a:t>pupil plane</a:t>
            </a:r>
            <a:r>
              <a:rPr lang="en-US" sz="2000"/>
              <a:t> eliminates stray emission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cool to LN</a:t>
            </a:r>
            <a:r>
              <a:rPr lang="en-US" sz="1800" baseline="-25000"/>
              <a:t>2</a:t>
            </a:r>
            <a:r>
              <a:rPr lang="en-US" sz="1800"/>
              <a:t>; image of primary objective onto cold stop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only light from the primary passes through; detector focal plane then limits field of view to interesting bit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Also the right place for filters, who prefer collimated light</a:t>
            </a:r>
          </a:p>
        </p:txBody>
      </p:sp>
      <p:pic>
        <p:nvPicPr>
          <p:cNvPr id="93191" name="Picture 4" descr="cold_st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479800" y="-2489200"/>
            <a:ext cx="2184400" cy="88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52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639E0-C5B0-5843-9E21-56C8F81F5706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39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Raytrace Simulations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In Google, type in: </a:t>
            </a:r>
            <a:r>
              <a:rPr lang="en-US" dirty="0" err="1">
                <a:solidFill>
                  <a:schemeClr val="hlink"/>
                </a:solidFill>
              </a:rPr>
              <a:t>phet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top link is one to University of Colorado physics education page</a:t>
            </a:r>
          </a:p>
          <a:p>
            <a:pPr lvl="1" eaLnBrk="1" hangingPunct="1">
              <a:defRPr/>
            </a:pPr>
            <a:r>
              <a:rPr lang="en-US" dirty="0"/>
              <a:t>on this page, click: </a:t>
            </a:r>
            <a:r>
              <a:rPr lang="en-US" dirty="0">
                <a:solidFill>
                  <a:schemeClr val="hlink"/>
                </a:solidFill>
              </a:rPr>
              <a:t>go to </a:t>
            </a:r>
            <a:r>
              <a:rPr lang="en-US" dirty="0" err="1" smtClean="0">
                <a:solidFill>
                  <a:schemeClr val="hlink"/>
                </a:solidFill>
              </a:rPr>
              <a:t>simulations:physics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/>
              <a:t>on the left-hand bar, go to: </a:t>
            </a:r>
            <a:r>
              <a:rPr lang="en-US" dirty="0">
                <a:solidFill>
                  <a:schemeClr val="hlink"/>
                </a:solidFill>
              </a:rPr>
              <a:t>light and radiation</a:t>
            </a:r>
          </a:p>
          <a:p>
            <a:pPr lvl="1" eaLnBrk="1" hangingPunct="1">
              <a:defRPr/>
            </a:pPr>
            <a:r>
              <a:rPr lang="en-US" dirty="0"/>
              <a:t>then click the </a:t>
            </a:r>
            <a:r>
              <a:rPr lang="en-US" dirty="0">
                <a:solidFill>
                  <a:schemeClr val="hlink"/>
                </a:solidFill>
              </a:rPr>
              <a:t>geometric optics</a:t>
            </a:r>
            <a:r>
              <a:rPr lang="en-US" dirty="0"/>
              <a:t> simulation link (picture)</a:t>
            </a:r>
          </a:p>
          <a:p>
            <a:pPr eaLnBrk="1" hangingPunct="1">
              <a:defRPr/>
            </a:pPr>
            <a:r>
              <a:rPr lang="en-US" dirty="0"/>
              <a:t>Can play with lots of parameters</a:t>
            </a:r>
          </a:p>
          <a:p>
            <a:pPr lvl="1" eaLnBrk="1" hangingPunct="1">
              <a:defRPr/>
            </a:pPr>
            <a:r>
              <a:rPr lang="en-US" dirty="0"/>
              <a:t>real and virtual images</a:t>
            </a:r>
          </a:p>
          <a:p>
            <a:pPr lvl="1" eaLnBrk="1" hangingPunct="1">
              <a:defRPr/>
            </a:pPr>
            <a:r>
              <a:rPr lang="en-US" dirty="0"/>
              <a:t>lens radius of curvature, diameter, and refractive index</a:t>
            </a:r>
          </a:p>
          <a:p>
            <a:pPr lvl="1" eaLnBrk="1" hangingPunct="1">
              <a:defRPr/>
            </a:pPr>
            <a:r>
              <a:rPr lang="en-US" dirty="0"/>
              <a:t>see principle rays (ones you’d use to </a:t>
            </a:r>
            <a:r>
              <a:rPr lang="en-US" dirty="0" err="1"/>
              <a:t>raytrace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see marginal rays</a:t>
            </a:r>
          </a:p>
          <a:p>
            <a:pPr lvl="1" eaLnBrk="1" hangingPunct="1">
              <a:defRPr/>
            </a:pPr>
            <a:r>
              <a:rPr lang="en-US" dirty="0"/>
              <a:t>use a light source and screen</a:t>
            </a:r>
          </a:p>
          <a:p>
            <a:pPr lvl="1" eaLnBrk="1" hangingPunct="1">
              <a:defRPr/>
            </a:pPr>
            <a:r>
              <a:rPr lang="en-US" dirty="0"/>
              <a:t>see the effect of two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C8A21B-0CD4-3347-BA4B-F1EBED9AD4BC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74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Hall Mirror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0056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Useful to think in terms of </a:t>
            </a:r>
            <a:r>
              <a:rPr lang="en-US" i="1">
                <a:solidFill>
                  <a:srgbClr val="669900"/>
                </a:solidFill>
              </a:rPr>
              <a:t>images</a:t>
            </a:r>
          </a:p>
        </p:txBody>
      </p:sp>
      <p:sp>
        <p:nvSpPr>
          <p:cNvPr id="74756" name="Freeform 4"/>
          <p:cNvSpPr>
            <a:spLocks/>
          </p:cNvSpPr>
          <p:nvPr/>
        </p:nvSpPr>
        <p:spPr bwMode="auto">
          <a:xfrm>
            <a:off x="1752600" y="2060550"/>
            <a:ext cx="2586038" cy="90488"/>
          </a:xfrm>
          <a:custGeom>
            <a:avLst/>
            <a:gdLst>
              <a:gd name="T0" fmla="*/ 0 w 1629"/>
              <a:gd name="T1" fmla="*/ 143650494 h 57"/>
              <a:gd name="T2" fmla="*/ 2147483647 w 1629"/>
              <a:gd name="T3" fmla="*/ 0 h 57"/>
              <a:gd name="T4" fmla="*/ 0 60000 65536"/>
              <a:gd name="T5" fmla="*/ 0 60000 65536"/>
              <a:gd name="T6" fmla="*/ 0 w 1629"/>
              <a:gd name="T7" fmla="*/ 0 h 57"/>
              <a:gd name="T8" fmla="*/ 1629 w 1629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29" h="57">
                <a:moveTo>
                  <a:pt x="0" y="57"/>
                </a:moveTo>
                <a:lnTo>
                  <a:pt x="1629" y="0"/>
                </a:lnTo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7" name="Freeform 5"/>
          <p:cNvSpPr>
            <a:spLocks/>
          </p:cNvSpPr>
          <p:nvPr/>
        </p:nvSpPr>
        <p:spPr bwMode="auto">
          <a:xfrm>
            <a:off x="4348163" y="1965300"/>
            <a:ext cx="2586037" cy="90488"/>
          </a:xfrm>
          <a:custGeom>
            <a:avLst/>
            <a:gdLst>
              <a:gd name="T0" fmla="*/ 0 w 1629"/>
              <a:gd name="T1" fmla="*/ 143650494 h 57"/>
              <a:gd name="T2" fmla="*/ 2147483647 w 1629"/>
              <a:gd name="T3" fmla="*/ 0 h 57"/>
              <a:gd name="T4" fmla="*/ 0 60000 65536"/>
              <a:gd name="T5" fmla="*/ 0 60000 65536"/>
              <a:gd name="T6" fmla="*/ 0 w 1629"/>
              <a:gd name="T7" fmla="*/ 0 h 57"/>
              <a:gd name="T8" fmla="*/ 1629 w 1629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29" h="57">
                <a:moveTo>
                  <a:pt x="0" y="57"/>
                </a:moveTo>
                <a:lnTo>
                  <a:pt x="1629" y="0"/>
                </a:lnTo>
              </a:path>
            </a:pathLst>
          </a:custGeom>
          <a:noFill/>
          <a:ln w="9525">
            <a:solidFill>
              <a:srgbClr val="3366FF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Freeform 6"/>
          <p:cNvSpPr>
            <a:spLocks/>
          </p:cNvSpPr>
          <p:nvPr/>
        </p:nvSpPr>
        <p:spPr bwMode="auto">
          <a:xfrm flipH="1">
            <a:off x="1752600" y="1951013"/>
            <a:ext cx="2586038" cy="90487"/>
          </a:xfrm>
          <a:custGeom>
            <a:avLst/>
            <a:gdLst>
              <a:gd name="T0" fmla="*/ 0 w 1629"/>
              <a:gd name="T1" fmla="*/ 143647319 h 57"/>
              <a:gd name="T2" fmla="*/ 2147483647 w 1629"/>
              <a:gd name="T3" fmla="*/ 0 h 57"/>
              <a:gd name="T4" fmla="*/ 0 60000 65536"/>
              <a:gd name="T5" fmla="*/ 0 60000 65536"/>
              <a:gd name="T6" fmla="*/ 0 w 1629"/>
              <a:gd name="T7" fmla="*/ 0 h 57"/>
              <a:gd name="T8" fmla="*/ 1629 w 1629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29" h="57">
                <a:moveTo>
                  <a:pt x="0" y="57"/>
                </a:moveTo>
                <a:lnTo>
                  <a:pt x="1629" y="0"/>
                </a:lnTo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9" name="Freeform 7"/>
          <p:cNvSpPr>
            <a:spLocks/>
          </p:cNvSpPr>
          <p:nvPr/>
        </p:nvSpPr>
        <p:spPr bwMode="auto">
          <a:xfrm>
            <a:off x="1752600" y="2160563"/>
            <a:ext cx="2590800" cy="1833562"/>
          </a:xfrm>
          <a:custGeom>
            <a:avLst/>
            <a:gdLst>
              <a:gd name="T0" fmla="*/ 0 w 1632"/>
              <a:gd name="T1" fmla="*/ 0 h 1155"/>
              <a:gd name="T2" fmla="*/ 2147483647 w 1632"/>
              <a:gd name="T3" fmla="*/ 2147483647 h 1155"/>
              <a:gd name="T4" fmla="*/ 0 60000 65536"/>
              <a:gd name="T5" fmla="*/ 0 60000 65536"/>
              <a:gd name="T6" fmla="*/ 0 w 1632"/>
              <a:gd name="T7" fmla="*/ 0 h 1155"/>
              <a:gd name="T8" fmla="*/ 1632 w 1632"/>
              <a:gd name="T9" fmla="*/ 1155 h 11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2" h="1155">
                <a:moveTo>
                  <a:pt x="0" y="0"/>
                </a:moveTo>
                <a:lnTo>
                  <a:pt x="1632" y="1155"/>
                </a:lnTo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0" name="Freeform 8"/>
          <p:cNvSpPr>
            <a:spLocks/>
          </p:cNvSpPr>
          <p:nvPr/>
        </p:nvSpPr>
        <p:spPr bwMode="auto">
          <a:xfrm flipH="1">
            <a:off x="1752600" y="4017938"/>
            <a:ext cx="2590800" cy="1833562"/>
          </a:xfrm>
          <a:custGeom>
            <a:avLst/>
            <a:gdLst>
              <a:gd name="T0" fmla="*/ 0 w 1632"/>
              <a:gd name="T1" fmla="*/ 0 h 1155"/>
              <a:gd name="T2" fmla="*/ 2147483647 w 1632"/>
              <a:gd name="T3" fmla="*/ 2147483647 h 1155"/>
              <a:gd name="T4" fmla="*/ 0 60000 65536"/>
              <a:gd name="T5" fmla="*/ 0 60000 65536"/>
              <a:gd name="T6" fmla="*/ 0 w 1632"/>
              <a:gd name="T7" fmla="*/ 0 h 1155"/>
              <a:gd name="T8" fmla="*/ 1632 w 1632"/>
              <a:gd name="T9" fmla="*/ 1155 h 11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2" h="1155">
                <a:moveTo>
                  <a:pt x="0" y="0"/>
                </a:moveTo>
                <a:lnTo>
                  <a:pt x="1632" y="1155"/>
                </a:lnTo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1" name="Freeform 9"/>
          <p:cNvSpPr>
            <a:spLocks/>
          </p:cNvSpPr>
          <p:nvPr/>
        </p:nvSpPr>
        <p:spPr bwMode="auto">
          <a:xfrm>
            <a:off x="4343400" y="4017938"/>
            <a:ext cx="2590800" cy="1833562"/>
          </a:xfrm>
          <a:custGeom>
            <a:avLst/>
            <a:gdLst>
              <a:gd name="T0" fmla="*/ 0 w 1632"/>
              <a:gd name="T1" fmla="*/ 0 h 1155"/>
              <a:gd name="T2" fmla="*/ 2147483647 w 1632"/>
              <a:gd name="T3" fmla="*/ 2147483647 h 1155"/>
              <a:gd name="T4" fmla="*/ 0 60000 65536"/>
              <a:gd name="T5" fmla="*/ 0 60000 65536"/>
              <a:gd name="T6" fmla="*/ 0 w 1632"/>
              <a:gd name="T7" fmla="*/ 0 h 1155"/>
              <a:gd name="T8" fmla="*/ 1632 w 1632"/>
              <a:gd name="T9" fmla="*/ 1155 h 11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2" h="1155">
                <a:moveTo>
                  <a:pt x="0" y="0"/>
                </a:moveTo>
                <a:lnTo>
                  <a:pt x="1632" y="1155"/>
                </a:lnTo>
              </a:path>
            </a:pathLst>
          </a:custGeom>
          <a:noFill/>
          <a:ln w="9525">
            <a:solidFill>
              <a:srgbClr val="3366FF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4343400" y="1965300"/>
            <a:ext cx="0" cy="21336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248400" y="1965300"/>
            <a:ext cx="2754313" cy="3886200"/>
            <a:chOff x="3936" y="1488"/>
            <a:chExt cx="1735" cy="2448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 flipH="1">
              <a:off x="3936" y="1488"/>
              <a:ext cx="912" cy="2448"/>
              <a:chOff x="624" y="1488"/>
              <a:chExt cx="912" cy="2448"/>
            </a:xfrm>
          </p:grpSpPr>
          <p:sp>
            <p:nvSpPr>
              <p:cNvPr id="23582" name="Oval 1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240" cy="432"/>
              </a:xfrm>
              <a:prstGeom prst="ellips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3" name="Freeform 14"/>
              <p:cNvSpPr>
                <a:spLocks/>
              </p:cNvSpPr>
              <p:nvPr/>
            </p:nvSpPr>
            <p:spPr bwMode="auto">
              <a:xfrm>
                <a:off x="864" y="1920"/>
                <a:ext cx="288" cy="1968"/>
              </a:xfrm>
              <a:custGeom>
                <a:avLst/>
                <a:gdLst>
                  <a:gd name="T0" fmla="*/ 96 w 288"/>
                  <a:gd name="T1" fmla="*/ 0 h 1968"/>
                  <a:gd name="T2" fmla="*/ 96 w 288"/>
                  <a:gd name="T3" fmla="*/ 144 h 1968"/>
                  <a:gd name="T4" fmla="*/ 48 w 288"/>
                  <a:gd name="T5" fmla="*/ 816 h 1968"/>
                  <a:gd name="T6" fmla="*/ 144 w 288"/>
                  <a:gd name="T7" fmla="*/ 1392 h 1968"/>
                  <a:gd name="T8" fmla="*/ 0 w 288"/>
                  <a:gd name="T9" fmla="*/ 1968 h 1968"/>
                  <a:gd name="T10" fmla="*/ 288 w 288"/>
                  <a:gd name="T11" fmla="*/ 1968 h 19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968"/>
                  <a:gd name="T20" fmla="*/ 288 w 288"/>
                  <a:gd name="T21" fmla="*/ 1968 h 19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968">
                    <a:moveTo>
                      <a:pt x="96" y="0"/>
                    </a:moveTo>
                    <a:lnTo>
                      <a:pt x="96" y="144"/>
                    </a:lnTo>
                    <a:lnTo>
                      <a:pt x="48" y="816"/>
                    </a:lnTo>
                    <a:lnTo>
                      <a:pt x="144" y="1392"/>
                    </a:lnTo>
                    <a:lnTo>
                      <a:pt x="0" y="1968"/>
                    </a:lnTo>
                    <a:lnTo>
                      <a:pt x="288" y="1968"/>
                    </a:lnTo>
                  </a:path>
                </a:pathLst>
              </a:cu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4" name="Line 15"/>
              <p:cNvSpPr>
                <a:spLocks noChangeShapeType="1"/>
              </p:cNvSpPr>
              <p:nvPr/>
            </p:nvSpPr>
            <p:spPr bwMode="auto">
              <a:xfrm>
                <a:off x="912" y="2736"/>
                <a:ext cx="336" cy="528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5" name="Line 16"/>
              <p:cNvSpPr>
                <a:spLocks noChangeShapeType="1"/>
              </p:cNvSpPr>
              <p:nvPr/>
            </p:nvSpPr>
            <p:spPr bwMode="auto">
              <a:xfrm flipH="1">
                <a:off x="960" y="3264"/>
                <a:ext cx="288" cy="432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6" name="Line 17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144" cy="240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7" name="Freeform 18"/>
              <p:cNvSpPr>
                <a:spLocks/>
              </p:cNvSpPr>
              <p:nvPr/>
            </p:nvSpPr>
            <p:spPr bwMode="auto">
              <a:xfrm>
                <a:off x="624" y="2112"/>
                <a:ext cx="912" cy="768"/>
              </a:xfrm>
              <a:custGeom>
                <a:avLst/>
                <a:gdLst>
                  <a:gd name="T0" fmla="*/ 912 w 912"/>
                  <a:gd name="T1" fmla="*/ 528 h 768"/>
                  <a:gd name="T2" fmla="*/ 816 w 912"/>
                  <a:gd name="T3" fmla="*/ 432 h 768"/>
                  <a:gd name="T4" fmla="*/ 528 w 912"/>
                  <a:gd name="T5" fmla="*/ 336 h 768"/>
                  <a:gd name="T6" fmla="*/ 336 w 912"/>
                  <a:gd name="T7" fmla="*/ 0 h 768"/>
                  <a:gd name="T8" fmla="*/ 0 w 912"/>
                  <a:gd name="T9" fmla="*/ 384 h 768"/>
                  <a:gd name="T10" fmla="*/ 96 w 912"/>
                  <a:gd name="T11" fmla="*/ 672 h 768"/>
                  <a:gd name="T12" fmla="*/ 48 w 912"/>
                  <a:gd name="T13" fmla="*/ 768 h 7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12"/>
                  <a:gd name="T22" fmla="*/ 0 h 768"/>
                  <a:gd name="T23" fmla="*/ 912 w 912"/>
                  <a:gd name="T24" fmla="*/ 768 h 7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12" h="768">
                    <a:moveTo>
                      <a:pt x="912" y="528"/>
                    </a:moveTo>
                    <a:lnTo>
                      <a:pt x="816" y="432"/>
                    </a:lnTo>
                    <a:lnTo>
                      <a:pt x="528" y="336"/>
                    </a:lnTo>
                    <a:lnTo>
                      <a:pt x="336" y="0"/>
                    </a:lnTo>
                    <a:lnTo>
                      <a:pt x="0" y="384"/>
                    </a:lnTo>
                    <a:lnTo>
                      <a:pt x="96" y="672"/>
                    </a:lnTo>
                    <a:lnTo>
                      <a:pt x="48" y="768"/>
                    </a:lnTo>
                  </a:path>
                </a:pathLst>
              </a:cu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8" name="Freeform 19"/>
              <p:cNvSpPr>
                <a:spLocks/>
              </p:cNvSpPr>
              <p:nvPr/>
            </p:nvSpPr>
            <p:spPr bwMode="auto">
              <a:xfrm>
                <a:off x="1104" y="1680"/>
                <a:ext cx="48" cy="96"/>
              </a:xfrm>
              <a:custGeom>
                <a:avLst/>
                <a:gdLst>
                  <a:gd name="T0" fmla="*/ 0 w 48"/>
                  <a:gd name="T1" fmla="*/ 0 h 96"/>
                  <a:gd name="T2" fmla="*/ 48 w 48"/>
                  <a:gd name="T3" fmla="*/ 96 h 96"/>
                  <a:gd name="T4" fmla="*/ 0 w 4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96"/>
                  <a:gd name="T11" fmla="*/ 48 w 4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96">
                    <a:moveTo>
                      <a:pt x="0" y="0"/>
                    </a:moveTo>
                    <a:lnTo>
                      <a:pt x="48" y="96"/>
                    </a:lnTo>
                    <a:lnTo>
                      <a:pt x="0" y="96"/>
                    </a:lnTo>
                  </a:path>
                </a:pathLst>
              </a:cu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9" name="Line 20"/>
              <p:cNvSpPr>
                <a:spLocks noChangeShapeType="1"/>
              </p:cNvSpPr>
              <p:nvPr/>
            </p:nvSpPr>
            <p:spPr bwMode="auto">
              <a:xfrm flipH="1">
                <a:off x="1008" y="1824"/>
                <a:ext cx="48" cy="0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0" name="Oval 21"/>
              <p:cNvSpPr>
                <a:spLocks noChangeArrowheads="1"/>
              </p:cNvSpPr>
              <p:nvPr/>
            </p:nvSpPr>
            <p:spPr bwMode="auto">
              <a:xfrm>
                <a:off x="1056" y="1584"/>
                <a:ext cx="48" cy="48"/>
              </a:xfrm>
              <a:prstGeom prst="ellips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581" name="Text Box 22"/>
            <p:cNvSpPr txBox="1">
              <a:spLocks noChangeArrowheads="1"/>
            </p:cNvSpPr>
            <p:nvPr/>
          </p:nvSpPr>
          <p:spPr bwMode="auto">
            <a:xfrm>
              <a:off x="4742" y="3081"/>
              <a:ext cx="9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CC6600"/>
                  </a:solidFill>
                  <a:latin typeface="Times New Roman" pitchFamily="-104" charset="0"/>
                </a:rPr>
                <a:t>“image” you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12725" y="1965300"/>
            <a:ext cx="2225675" cy="3886200"/>
            <a:chOff x="134" y="1488"/>
            <a:chExt cx="1402" cy="2448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624" y="1488"/>
              <a:ext cx="912" cy="2448"/>
              <a:chOff x="624" y="1488"/>
              <a:chExt cx="912" cy="2448"/>
            </a:xfrm>
          </p:grpSpPr>
          <p:sp>
            <p:nvSpPr>
              <p:cNvPr id="23571" name="Oval 2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240" cy="432"/>
              </a:xfrm>
              <a:prstGeom prst="ellipse">
                <a:avLst/>
              </a:pr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2" name="Freeform 26"/>
              <p:cNvSpPr>
                <a:spLocks/>
              </p:cNvSpPr>
              <p:nvPr/>
            </p:nvSpPr>
            <p:spPr bwMode="auto">
              <a:xfrm>
                <a:off x="864" y="1920"/>
                <a:ext cx="288" cy="1968"/>
              </a:xfrm>
              <a:custGeom>
                <a:avLst/>
                <a:gdLst>
                  <a:gd name="T0" fmla="*/ 96 w 288"/>
                  <a:gd name="T1" fmla="*/ 0 h 1968"/>
                  <a:gd name="T2" fmla="*/ 96 w 288"/>
                  <a:gd name="T3" fmla="*/ 144 h 1968"/>
                  <a:gd name="T4" fmla="*/ 48 w 288"/>
                  <a:gd name="T5" fmla="*/ 816 h 1968"/>
                  <a:gd name="T6" fmla="*/ 144 w 288"/>
                  <a:gd name="T7" fmla="*/ 1392 h 1968"/>
                  <a:gd name="T8" fmla="*/ 0 w 288"/>
                  <a:gd name="T9" fmla="*/ 1968 h 1968"/>
                  <a:gd name="T10" fmla="*/ 288 w 288"/>
                  <a:gd name="T11" fmla="*/ 1968 h 19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968"/>
                  <a:gd name="T20" fmla="*/ 288 w 288"/>
                  <a:gd name="T21" fmla="*/ 1968 h 19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968">
                    <a:moveTo>
                      <a:pt x="96" y="0"/>
                    </a:moveTo>
                    <a:lnTo>
                      <a:pt x="96" y="144"/>
                    </a:lnTo>
                    <a:lnTo>
                      <a:pt x="48" y="816"/>
                    </a:lnTo>
                    <a:lnTo>
                      <a:pt x="144" y="1392"/>
                    </a:lnTo>
                    <a:lnTo>
                      <a:pt x="0" y="1968"/>
                    </a:lnTo>
                    <a:lnTo>
                      <a:pt x="288" y="1968"/>
                    </a:lnTo>
                  </a:path>
                </a:pathLst>
              </a:cu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3" name="Line 27"/>
              <p:cNvSpPr>
                <a:spLocks noChangeShapeType="1"/>
              </p:cNvSpPr>
              <p:nvPr/>
            </p:nvSpPr>
            <p:spPr bwMode="auto">
              <a:xfrm>
                <a:off x="912" y="2736"/>
                <a:ext cx="336" cy="528"/>
              </a:xfrm>
              <a:prstGeom prst="line">
                <a:avLst/>
              </a:pr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4" name="Line 28"/>
              <p:cNvSpPr>
                <a:spLocks noChangeShapeType="1"/>
              </p:cNvSpPr>
              <p:nvPr/>
            </p:nvSpPr>
            <p:spPr bwMode="auto">
              <a:xfrm flipH="1">
                <a:off x="960" y="3264"/>
                <a:ext cx="288" cy="432"/>
              </a:xfrm>
              <a:prstGeom prst="line">
                <a:avLst/>
              </a:pr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5" name="Line 29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144" cy="240"/>
              </a:xfrm>
              <a:prstGeom prst="line">
                <a:avLst/>
              </a:pr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6" name="Freeform 30"/>
              <p:cNvSpPr>
                <a:spLocks/>
              </p:cNvSpPr>
              <p:nvPr/>
            </p:nvSpPr>
            <p:spPr bwMode="auto">
              <a:xfrm>
                <a:off x="624" y="2112"/>
                <a:ext cx="912" cy="768"/>
              </a:xfrm>
              <a:custGeom>
                <a:avLst/>
                <a:gdLst>
                  <a:gd name="T0" fmla="*/ 912 w 912"/>
                  <a:gd name="T1" fmla="*/ 528 h 768"/>
                  <a:gd name="T2" fmla="*/ 816 w 912"/>
                  <a:gd name="T3" fmla="*/ 432 h 768"/>
                  <a:gd name="T4" fmla="*/ 528 w 912"/>
                  <a:gd name="T5" fmla="*/ 336 h 768"/>
                  <a:gd name="T6" fmla="*/ 336 w 912"/>
                  <a:gd name="T7" fmla="*/ 0 h 768"/>
                  <a:gd name="T8" fmla="*/ 0 w 912"/>
                  <a:gd name="T9" fmla="*/ 384 h 768"/>
                  <a:gd name="T10" fmla="*/ 96 w 912"/>
                  <a:gd name="T11" fmla="*/ 672 h 768"/>
                  <a:gd name="T12" fmla="*/ 48 w 912"/>
                  <a:gd name="T13" fmla="*/ 768 h 7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12"/>
                  <a:gd name="T22" fmla="*/ 0 h 768"/>
                  <a:gd name="T23" fmla="*/ 912 w 912"/>
                  <a:gd name="T24" fmla="*/ 768 h 7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12" h="768">
                    <a:moveTo>
                      <a:pt x="912" y="528"/>
                    </a:moveTo>
                    <a:lnTo>
                      <a:pt x="816" y="432"/>
                    </a:lnTo>
                    <a:lnTo>
                      <a:pt x="528" y="336"/>
                    </a:lnTo>
                    <a:lnTo>
                      <a:pt x="336" y="0"/>
                    </a:lnTo>
                    <a:lnTo>
                      <a:pt x="0" y="384"/>
                    </a:lnTo>
                    <a:lnTo>
                      <a:pt x="96" y="672"/>
                    </a:lnTo>
                    <a:lnTo>
                      <a:pt x="48" y="768"/>
                    </a:lnTo>
                  </a:path>
                </a:pathLst>
              </a:cu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7" name="Freeform 31"/>
              <p:cNvSpPr>
                <a:spLocks/>
              </p:cNvSpPr>
              <p:nvPr/>
            </p:nvSpPr>
            <p:spPr bwMode="auto">
              <a:xfrm>
                <a:off x="1104" y="1680"/>
                <a:ext cx="48" cy="96"/>
              </a:xfrm>
              <a:custGeom>
                <a:avLst/>
                <a:gdLst>
                  <a:gd name="T0" fmla="*/ 0 w 48"/>
                  <a:gd name="T1" fmla="*/ 0 h 96"/>
                  <a:gd name="T2" fmla="*/ 48 w 48"/>
                  <a:gd name="T3" fmla="*/ 96 h 96"/>
                  <a:gd name="T4" fmla="*/ 0 w 48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96"/>
                  <a:gd name="T11" fmla="*/ 48 w 48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96">
                    <a:moveTo>
                      <a:pt x="0" y="0"/>
                    </a:moveTo>
                    <a:lnTo>
                      <a:pt x="48" y="96"/>
                    </a:lnTo>
                    <a:lnTo>
                      <a:pt x="0" y="96"/>
                    </a:lnTo>
                  </a:path>
                </a:pathLst>
              </a:cu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8" name="Line 32"/>
              <p:cNvSpPr>
                <a:spLocks noChangeShapeType="1"/>
              </p:cNvSpPr>
              <p:nvPr/>
            </p:nvSpPr>
            <p:spPr bwMode="auto">
              <a:xfrm flipH="1">
                <a:off x="1008" y="1824"/>
                <a:ext cx="48" cy="0"/>
              </a:xfrm>
              <a:prstGeom prst="line">
                <a:avLst/>
              </a:pr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9" name="Oval 33"/>
              <p:cNvSpPr>
                <a:spLocks noChangeArrowheads="1"/>
              </p:cNvSpPr>
              <p:nvPr/>
            </p:nvSpPr>
            <p:spPr bwMode="auto">
              <a:xfrm>
                <a:off x="1056" y="1584"/>
                <a:ext cx="48" cy="48"/>
              </a:xfrm>
              <a:prstGeom prst="ellipse">
                <a:avLst/>
              </a:pr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570" name="Text Box 34"/>
            <p:cNvSpPr txBox="1">
              <a:spLocks noChangeArrowheads="1"/>
            </p:cNvSpPr>
            <p:nvPr/>
          </p:nvSpPr>
          <p:spPr bwMode="auto">
            <a:xfrm>
              <a:off x="134" y="1833"/>
              <a:ext cx="7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669900"/>
                  </a:solidFill>
                  <a:latin typeface="Times New Roman" pitchFamily="-104" charset="0"/>
                </a:rPr>
                <a:t>“real” you</a:t>
              </a:r>
            </a:p>
          </p:txBody>
        </p:sp>
      </p:grp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2451100" y="4570388"/>
            <a:ext cx="38020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-104" charset="0"/>
              </a:rPr>
              <a:t>mirror only</a:t>
            </a:r>
          </a:p>
          <a:p>
            <a:pPr algn="ctr" eaLnBrk="1" hangingPunct="1"/>
            <a:r>
              <a:rPr lang="en-US" sz="2000">
                <a:latin typeface="Times New Roman" pitchFamily="-104" charset="0"/>
              </a:rPr>
              <a:t>needs to be half as</a:t>
            </a:r>
          </a:p>
          <a:p>
            <a:pPr algn="ctr" eaLnBrk="1" hangingPunct="1"/>
            <a:r>
              <a:rPr lang="en-US" sz="2000">
                <a:latin typeface="Times New Roman" pitchFamily="-104" charset="0"/>
              </a:rPr>
              <a:t>high as you are tall. Your</a:t>
            </a:r>
          </a:p>
          <a:p>
            <a:pPr algn="ctr" eaLnBrk="1" hangingPunct="1"/>
            <a:r>
              <a:rPr lang="en-US" sz="2000">
                <a:latin typeface="Times New Roman" pitchFamily="-104" charset="0"/>
              </a:rPr>
              <a:t>image will be twice as far from you</a:t>
            </a:r>
          </a:p>
          <a:p>
            <a:pPr algn="ctr" eaLnBrk="1" hangingPunct="1"/>
            <a:r>
              <a:rPr lang="en-US" sz="2000">
                <a:latin typeface="Times New Roman" pitchFamily="-104" charset="0"/>
              </a:rPr>
              <a:t>as the mirror.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8" grpId="0" animBg="1"/>
      <p:bldP spid="74759" grpId="0" animBg="1"/>
      <p:bldP spid="74760" grpId="0" animBg="1"/>
      <p:bldP spid="74761" grpId="0" animBg="1"/>
      <p:bldP spid="74762" grpId="0" animBg="1"/>
      <p:bldP spid="74787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72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E0D087-45A9-9247-85CB-DA209CF12F1C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40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Aberrations: the real world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Lenses are thick, sin</a:t>
            </a:r>
            <a:r>
              <a:rPr lang="en-US" i="1">
                <a:sym typeface="Symbol" charset="2"/>
              </a:rPr>
              <a:t> </a:t>
            </a:r>
            <a:r>
              <a:rPr lang="en-US">
                <a:sym typeface="Symbol" charset="2"/>
              </a:rPr>
              <a:t> </a:t>
            </a:r>
            <a:r>
              <a:rPr lang="en-US" i="1">
                <a:sym typeface="Symbol" charset="2"/>
              </a:rPr>
              <a:t></a:t>
            </a:r>
            <a:endParaRPr lang="en-US">
              <a:sym typeface="Symbol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sin</a:t>
            </a:r>
            <a:r>
              <a:rPr lang="en-US" i="1">
                <a:sym typeface="Symbol" charset="2"/>
              </a:rPr>
              <a:t></a:t>
            </a:r>
            <a:r>
              <a:rPr lang="en-US">
                <a:sym typeface="Symbol" charset="2"/>
              </a:rPr>
              <a:t>  </a:t>
            </a:r>
            <a:r>
              <a:rPr lang="en-US" i="1">
                <a:sym typeface="Symbol" charset="2"/>
              </a:rPr>
              <a:t></a:t>
            </a:r>
            <a:r>
              <a:rPr lang="en-US">
                <a:sym typeface="Symbol" charset="2"/>
              </a:rPr>
              <a:t>  </a:t>
            </a:r>
            <a:r>
              <a:rPr lang="en-US" i="1">
                <a:sym typeface="Symbol" charset="2"/>
              </a:rPr>
              <a:t></a:t>
            </a:r>
            <a:r>
              <a:rPr lang="en-US" baseline="30000">
                <a:sym typeface="Symbol" charset="2"/>
              </a:rPr>
              <a:t>3</a:t>
            </a:r>
            <a:r>
              <a:rPr lang="en-US">
                <a:sym typeface="Symbol" charset="2"/>
              </a:rPr>
              <a:t>/6 + </a:t>
            </a:r>
            <a:r>
              <a:rPr lang="en-US" i="1">
                <a:sym typeface="Symbol" charset="2"/>
              </a:rPr>
              <a:t></a:t>
            </a:r>
            <a:r>
              <a:rPr lang="en-US" baseline="30000">
                <a:sym typeface="Symbol" charset="2"/>
              </a:rPr>
              <a:t>5</a:t>
            </a:r>
            <a:r>
              <a:rPr lang="en-US">
                <a:sym typeface="Symbol" charset="2"/>
              </a:rPr>
              <a:t>/120  </a:t>
            </a:r>
            <a:r>
              <a:rPr lang="en-US" i="1">
                <a:sym typeface="Symbol" charset="2"/>
              </a:rPr>
              <a:t></a:t>
            </a:r>
            <a:r>
              <a:rPr lang="en-US" baseline="30000">
                <a:sym typeface="Symbol" charset="2"/>
              </a:rPr>
              <a:t>7</a:t>
            </a:r>
            <a:r>
              <a:rPr lang="en-US">
                <a:sym typeface="Symbol" charset="2"/>
              </a:rPr>
              <a:t>/5040 +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tan</a:t>
            </a:r>
            <a:r>
              <a:rPr lang="en-US" i="1">
                <a:sym typeface="Symbol" charset="2"/>
              </a:rPr>
              <a:t></a:t>
            </a:r>
            <a:r>
              <a:rPr lang="en-US">
                <a:sym typeface="Symbol" charset="2"/>
              </a:rPr>
              <a:t>  </a:t>
            </a:r>
            <a:r>
              <a:rPr lang="en-US" i="1">
                <a:sym typeface="Symbol" charset="2"/>
              </a:rPr>
              <a:t></a:t>
            </a:r>
            <a:r>
              <a:rPr lang="en-US">
                <a:sym typeface="Symbol" charset="2"/>
              </a:rPr>
              <a:t> + </a:t>
            </a:r>
            <a:r>
              <a:rPr lang="en-US" i="1">
                <a:sym typeface="Symbol" charset="2"/>
              </a:rPr>
              <a:t></a:t>
            </a:r>
            <a:r>
              <a:rPr lang="en-US" baseline="30000">
                <a:sym typeface="Symbol" charset="2"/>
              </a:rPr>
              <a:t>3</a:t>
            </a:r>
            <a:r>
              <a:rPr lang="en-US">
                <a:sym typeface="Symbol" charset="2"/>
              </a:rPr>
              <a:t>/3 + 2</a:t>
            </a:r>
            <a:r>
              <a:rPr lang="en-US" i="1">
                <a:sym typeface="Symbol" charset="2"/>
              </a:rPr>
              <a:t></a:t>
            </a:r>
            <a:r>
              <a:rPr lang="en-US" baseline="30000">
                <a:sym typeface="Symbol" charset="2"/>
              </a:rPr>
              <a:t>5</a:t>
            </a:r>
            <a:r>
              <a:rPr lang="en-US">
                <a:sym typeface="Symbol" charset="2"/>
              </a:rPr>
              <a:t>/15 + 17</a:t>
            </a:r>
            <a:r>
              <a:rPr lang="en-US" i="1">
                <a:sym typeface="Symbol" charset="2"/>
              </a:rPr>
              <a:t></a:t>
            </a:r>
            <a:r>
              <a:rPr lang="en-US" baseline="30000">
                <a:sym typeface="Symbol" charset="2"/>
              </a:rPr>
              <a:t>7</a:t>
            </a:r>
            <a:r>
              <a:rPr lang="en-US">
                <a:sym typeface="Symbol" charset="2"/>
              </a:rPr>
              <a:t>/315 +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Different types of aberration (imperfection)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spherical aberration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all spherical lenses possess; parabolic reflector does not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coma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off-axis ailment: even aspheric elements have this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chromatic aberration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in refractive systems only: refractive index is function of </a:t>
            </a:r>
            <a:r>
              <a:rPr lang="en-US">
                <a:sym typeface="Symbol" charset="2"/>
              </a:rPr>
              <a:t>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astigmatism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if on axis, then lens asymmetry; but can arise off-axis in any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field curvature/distortion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detectors are flat: want to eliminate significant field curvature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93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93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CDF622-3C90-E342-BA26-C8B5C5DBE8C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41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Spherical Aberration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Rays at different heights focus at different points</a:t>
            </a:r>
          </a:p>
          <a:p>
            <a:pPr eaLnBrk="1" hangingPunct="1">
              <a:defRPr/>
            </a:pPr>
            <a:r>
              <a:rPr lang="en-US" sz="2000"/>
              <a:t>Makes for a mushy focus, with a halo</a:t>
            </a:r>
          </a:p>
          <a:p>
            <a:pPr eaLnBrk="1" hangingPunct="1">
              <a:defRPr/>
            </a:pPr>
            <a:r>
              <a:rPr lang="en-US" sz="2000"/>
              <a:t>Positive spherical lenses have positive S.A., where exterior rays focus closer to lens</a:t>
            </a:r>
          </a:p>
          <a:p>
            <a:pPr eaLnBrk="1" hangingPunct="1">
              <a:defRPr/>
            </a:pPr>
            <a:r>
              <a:rPr lang="en-US" sz="2000"/>
              <a:t>Negative lenses have negative S.A., as do plates of glass in a converging beam</a:t>
            </a:r>
          </a:p>
          <a:p>
            <a:pPr eaLnBrk="1" hangingPunct="1">
              <a:defRPr/>
            </a:pPr>
            <a:r>
              <a:rPr lang="en-US" sz="2000"/>
              <a:t>“Overcorrecting” a positive lens (going too far in making asphere) results in neg. S.A.</a:t>
            </a:r>
          </a:p>
        </p:txBody>
      </p:sp>
      <p:pic>
        <p:nvPicPr>
          <p:cNvPr id="99335" name="Picture 5" descr="spherical_ab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914400"/>
            <a:ext cx="3810000" cy="2295525"/>
          </a:xfrm>
        </p:spPr>
      </p:pic>
      <p:pic>
        <p:nvPicPr>
          <p:cNvPr id="99336" name="Picture 6" descr="sphere_ab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124200"/>
            <a:ext cx="2286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7" name="Text Box 7"/>
          <p:cNvSpPr txBox="1">
            <a:spLocks noChangeArrowheads="1"/>
          </p:cNvSpPr>
          <p:nvPr/>
        </p:nvSpPr>
        <p:spPr bwMode="auto">
          <a:xfrm>
            <a:off x="4576763" y="4616450"/>
            <a:ext cx="985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lens side</a:t>
            </a:r>
          </a:p>
        </p:txBody>
      </p:sp>
      <p:sp>
        <p:nvSpPr>
          <p:cNvPr id="99338" name="Text Box 8"/>
          <p:cNvSpPr txBox="1">
            <a:spLocks noChangeArrowheads="1"/>
          </p:cNvSpPr>
          <p:nvPr/>
        </p:nvSpPr>
        <p:spPr bwMode="auto">
          <a:xfrm>
            <a:off x="7908925" y="3570288"/>
            <a:ext cx="1020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neg. S.A.</a:t>
            </a:r>
          </a:p>
        </p:txBody>
      </p:sp>
      <p:sp>
        <p:nvSpPr>
          <p:cNvPr id="99339" name="Text Box 9"/>
          <p:cNvSpPr txBox="1">
            <a:spLocks noChangeArrowheads="1"/>
          </p:cNvSpPr>
          <p:nvPr/>
        </p:nvSpPr>
        <p:spPr bwMode="auto">
          <a:xfrm>
            <a:off x="7924800" y="4616450"/>
            <a:ext cx="1019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zero S.A.</a:t>
            </a:r>
          </a:p>
        </p:txBody>
      </p:sp>
      <p:sp>
        <p:nvSpPr>
          <p:cNvPr id="99340" name="Text Box 10"/>
          <p:cNvSpPr txBox="1">
            <a:spLocks noChangeArrowheads="1"/>
          </p:cNvSpPr>
          <p:nvPr/>
        </p:nvSpPr>
        <p:spPr bwMode="auto">
          <a:xfrm>
            <a:off x="7924800" y="57912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pos. S.A.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13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13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D164EF-9784-B845-AC48-DE5E50BA673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Coma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219200"/>
            <a:ext cx="4191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Off-axis rays meet at different places depending on ray height</a:t>
            </a:r>
          </a:p>
          <a:p>
            <a:pPr eaLnBrk="1" hangingPunct="1">
              <a:defRPr/>
            </a:pPr>
            <a:r>
              <a:rPr lang="en-US" sz="2000"/>
              <a:t>Leads to asymmetric image, looking something like a comet (with nucleus and flared tail)</a:t>
            </a:r>
          </a:p>
          <a:p>
            <a:pPr lvl="1" eaLnBrk="1" hangingPunct="1">
              <a:defRPr/>
            </a:pPr>
            <a:r>
              <a:rPr lang="en-US" sz="1800"/>
              <a:t>thus the name coma</a:t>
            </a:r>
          </a:p>
          <a:p>
            <a:pPr eaLnBrk="1" hangingPunct="1">
              <a:defRPr/>
            </a:pPr>
            <a:r>
              <a:rPr lang="en-US" sz="2000"/>
              <a:t>As with all aberrations, gets worse with “faster” lenses</a:t>
            </a:r>
          </a:p>
          <a:p>
            <a:pPr eaLnBrk="1" hangingPunct="1">
              <a:defRPr/>
            </a:pPr>
            <a:r>
              <a:rPr lang="en-US" sz="2000"/>
              <a:t>Exists in parabolic reflectors, even if no spherical aberration</a:t>
            </a:r>
          </a:p>
        </p:txBody>
      </p:sp>
      <p:pic>
        <p:nvPicPr>
          <p:cNvPr id="101383" name="Picture 5" descr="com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457200"/>
            <a:ext cx="3810000" cy="2295525"/>
          </a:xfrm>
        </p:spPr>
      </p:pic>
      <p:pic>
        <p:nvPicPr>
          <p:cNvPr id="101384" name="Picture 6" descr="com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040" y="2828925"/>
            <a:ext cx="29718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34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866219-9F69-3844-9F52-5143B14E250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Chromatic Aberration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Glass has slightly different refractive index as a function of wavelength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so not all colors will come to focus at the same place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leads to colored blur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why a prism works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Fixed by pairing glasses with different </a:t>
            </a:r>
            <a:r>
              <a:rPr lang="en-US" sz="2000" i="1">
                <a:solidFill>
                  <a:schemeClr val="accent2"/>
                </a:solidFill>
              </a:rPr>
              <a:t>dispersions</a:t>
            </a:r>
            <a:r>
              <a:rPr lang="en-US" sz="2000"/>
              <a:t> (</a:t>
            </a:r>
            <a:r>
              <a:rPr lang="en-US" sz="2000" i="1"/>
              <a:t>dn/d</a:t>
            </a:r>
            <a:r>
              <a:rPr lang="en-US" sz="2000" i="1">
                <a:sym typeface="Symbol" charset="2"/>
              </a:rPr>
              <a:t></a:t>
            </a:r>
            <a:r>
              <a:rPr lang="en-US" sz="2000">
                <a:sym typeface="Symbol" charset="2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typically a positive lens of one flavor paired with a negative lens of the other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can get cancellation of aberration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also helps spherical aberration to have multiple surfaces (more design freedom)</a:t>
            </a:r>
          </a:p>
        </p:txBody>
      </p:sp>
      <p:pic>
        <p:nvPicPr>
          <p:cNvPr id="103431" name="Picture 7" descr="chromat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295400"/>
            <a:ext cx="3810000" cy="2295525"/>
          </a:xfrm>
        </p:spPr>
      </p:pic>
      <p:pic>
        <p:nvPicPr>
          <p:cNvPr id="103432" name="Picture 8" descr="achrom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733800"/>
            <a:ext cx="358616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4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4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6E93C5-038B-6048-A0E7-4F24BED6CAFE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Optical Alignment Techniques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performance of an optical system often depends vitally on careful </a:t>
            </a:r>
            <a:r>
              <a:rPr lang="en-US">
                <a:solidFill>
                  <a:schemeClr val="accent2"/>
                </a:solidFill>
              </a:rPr>
              <a:t>positioning</a:t>
            </a:r>
            <a:r>
              <a:rPr lang="en-US"/>
              <a:t> of the optical elements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 step-wise approach is best, if possible: aligning as the system is built up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if using a laser, first make sure the beam is </a:t>
            </a:r>
            <a:r>
              <a:rPr lang="en-US">
                <a:solidFill>
                  <a:schemeClr val="accent2"/>
                </a:solidFill>
              </a:rPr>
              <a:t>level</a:t>
            </a:r>
            <a:r>
              <a:rPr lang="en-US"/>
              <a:t> on the table, and </a:t>
            </a:r>
            <a:r>
              <a:rPr lang="en-US">
                <a:solidFill>
                  <a:schemeClr val="accent2"/>
                </a:solidFill>
              </a:rPr>
              <a:t>going straight</a:t>
            </a:r>
            <a:r>
              <a:rPr lang="en-US"/>
              <a:t> along the table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install each element in sequence, first </a:t>
            </a:r>
            <a:r>
              <a:rPr lang="en-US">
                <a:solidFill>
                  <a:schemeClr val="accent2"/>
                </a:solidFill>
              </a:rPr>
              <a:t>centering</a:t>
            </a:r>
            <a:r>
              <a:rPr lang="en-US"/>
              <a:t> the incident beam on the element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often </a:t>
            </a:r>
            <a:r>
              <a:rPr lang="en-US">
                <a:solidFill>
                  <a:schemeClr val="accent2"/>
                </a:solidFill>
              </a:rPr>
              <a:t>reflections</a:t>
            </a:r>
            <a:r>
              <a:rPr lang="en-US"/>
              <a:t> from optical faces can be used to judge </a:t>
            </a:r>
            <a:r>
              <a:rPr lang="en-US">
                <a:solidFill>
                  <a:schemeClr val="accent2"/>
                </a:solidFill>
              </a:rPr>
              <a:t>orientation</a:t>
            </a:r>
            <a:r>
              <a:rPr lang="en-US"/>
              <a:t> (usually should roughly go back toward source)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 lens converts position to direction, so careful </a:t>
            </a:r>
            <a:r>
              <a:rPr lang="en-US">
                <a:solidFill>
                  <a:schemeClr val="accent2"/>
                </a:solidFill>
              </a:rPr>
              <a:t>translation</a:t>
            </a:r>
            <a:r>
              <a:rPr lang="en-US"/>
              <a:t> cross-wise to beam is important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orientation is a second-order concern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Whenever possible, use a little telescope to </a:t>
            </a:r>
            <a:r>
              <a:rPr lang="en-US">
                <a:solidFill>
                  <a:schemeClr val="hlink"/>
                </a:solidFill>
              </a:rPr>
              <a:t>look</a:t>
            </a:r>
            <a:r>
              <a:rPr lang="en-US"/>
              <a:t> through system: the eye is an excellent judge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75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75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DE2F6B-76D1-584F-A069-9E507C42A45C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58"/>
            <a:ext cx="8229600" cy="88924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Zemax Examples</a:t>
            </a:r>
          </a:p>
        </p:txBody>
      </p:sp>
      <p:pic>
        <p:nvPicPr>
          <p:cNvPr id="107526" name="Picture 3" descr="zemax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14400"/>
            <a:ext cx="4033838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7" name="Picture 4" descr="zemax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6763" y="914400"/>
            <a:ext cx="4033837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8" name="Picture 5" descr="zemax_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09913" y="4267200"/>
            <a:ext cx="2922587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5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5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9ABF32-3CE5-3044-9E45-8CABE064CBA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Lab 4: Raytracing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88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While it may not be </a:t>
            </a:r>
            <a:r>
              <a:rPr lang="en-US" dirty="0" err="1"/>
              <a:t>Zemax</a:t>
            </a:r>
            <a:r>
              <a:rPr lang="en-US" dirty="0"/>
              <a:t>, I’ve cobbled together a</a:t>
            </a:r>
            <a:r>
              <a:rPr lang="en-US" dirty="0" smtClean="0"/>
              <a:t> Python program </a:t>
            </a:r>
            <a:r>
              <a:rPr lang="en-US" dirty="0"/>
              <a:t>to do </a:t>
            </a:r>
            <a:r>
              <a:rPr lang="en-US" dirty="0" err="1"/>
              <a:t>raytracing</a:t>
            </a:r>
            <a:r>
              <a:rPr lang="en-US" dirty="0"/>
              <a:t> of </a:t>
            </a:r>
            <a:r>
              <a:rPr lang="en-US" i="1" dirty="0"/>
              <a:t>any number </a:t>
            </a:r>
            <a:r>
              <a:rPr lang="en-US" dirty="0"/>
              <a:t>of lenses</a:t>
            </a:r>
          </a:p>
          <a:p>
            <a:pPr lvl="1" eaLnBrk="1" hangingPunct="1">
              <a:defRPr/>
            </a:pPr>
            <a:r>
              <a:rPr lang="en-US" dirty="0"/>
              <a:t>restricted to the following conditions:</a:t>
            </a:r>
          </a:p>
          <a:p>
            <a:pPr lvl="2" eaLnBrk="1" hangingPunct="1">
              <a:defRPr/>
            </a:pPr>
            <a:r>
              <a:rPr lang="en-US" dirty="0"/>
              <a:t>ray path is sequential: hitting surfaces in order defined</a:t>
            </a:r>
          </a:p>
          <a:p>
            <a:pPr lvl="2" eaLnBrk="1" hangingPunct="1">
              <a:defRPr/>
            </a:pPr>
            <a:r>
              <a:rPr lang="en-US" dirty="0"/>
              <a:t>ray path is left-to-right only: no backing up</a:t>
            </a:r>
          </a:p>
          <a:p>
            <a:pPr lvl="2" eaLnBrk="1" hangingPunct="1">
              <a:defRPr/>
            </a:pPr>
            <a:r>
              <a:rPr lang="en-US" dirty="0"/>
              <a:t>elements are flat or have conic </a:t>
            </a:r>
            <a:r>
              <a:rPr lang="en-US" dirty="0" smtClean="0"/>
              <a:t>surfaces; on and normal to optical axis</a:t>
            </a:r>
          </a:p>
          <a:p>
            <a:pPr lvl="2" eaLnBrk="1" hangingPunct="1">
              <a:defRPr/>
            </a:pPr>
            <a:r>
              <a:rPr lang="en-US" dirty="0"/>
              <a:t>refractive index is constant, and ignorant of dispersion</a:t>
            </a:r>
          </a:p>
          <a:p>
            <a:pPr eaLnBrk="1" hangingPunct="1">
              <a:defRPr/>
            </a:pPr>
            <a:r>
              <a:rPr lang="en-US" dirty="0"/>
              <a:t>We will use this package to:</a:t>
            </a:r>
          </a:p>
          <a:p>
            <a:pPr lvl="1" eaLnBrk="1" hangingPunct="1">
              <a:defRPr/>
            </a:pPr>
            <a:r>
              <a:rPr lang="en-US" dirty="0"/>
              <a:t>analyze simple lens configurations</a:t>
            </a:r>
          </a:p>
          <a:p>
            <a:pPr lvl="1" eaLnBrk="1" hangingPunct="1">
              <a:defRPr/>
            </a:pPr>
            <a:r>
              <a:rPr lang="en-US" dirty="0"/>
              <a:t>look at aberrations</a:t>
            </a:r>
          </a:p>
          <a:p>
            <a:pPr lvl="1" eaLnBrk="1" hangingPunct="1">
              <a:defRPr/>
            </a:pPr>
            <a:r>
              <a:rPr lang="en-US" dirty="0"/>
              <a:t>build lens systems (beam expanders, telescopes)</a:t>
            </a:r>
          </a:p>
          <a:p>
            <a:pPr lvl="1" eaLnBrk="1" hangingPunct="1">
              <a:defRPr/>
            </a:pPr>
            <a:r>
              <a:rPr lang="en-US" dirty="0"/>
              <a:t>learn how to compile and run C programs (and modify?)</a:t>
            </a:r>
          </a:p>
          <a:p>
            <a:pPr lvl="1" eaLnBrk="1" hangingPunct="1">
              <a:defRPr/>
            </a:pPr>
            <a:r>
              <a:rPr lang="en-US" dirty="0"/>
              <a:t>in conjunction with some geometrical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16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16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76A60-838A-6C42-AF18-9BF67EDC205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Raytracing Algorithm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14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Detailed math available on website under Lab Info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Basically, compute intersection of ray with surface, then apply Snell’s Law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Can have as many surfaces as you want!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Must only take care in defining physical systems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e.g., make sure lens is thick enough for the diameter you need</a:t>
            </a:r>
          </a:p>
        </p:txBody>
      </p:sp>
      <p:sp>
        <p:nvSpPr>
          <p:cNvPr id="111623" name="Oval 4"/>
          <p:cNvSpPr>
            <a:spLocks noChangeArrowheads="1"/>
          </p:cNvSpPr>
          <p:nvPr/>
        </p:nvSpPr>
        <p:spPr bwMode="auto">
          <a:xfrm>
            <a:off x="2057400" y="2514600"/>
            <a:ext cx="1905000" cy="1905000"/>
          </a:xfrm>
          <a:prstGeom prst="ellips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4" name="Oval 5"/>
          <p:cNvSpPr>
            <a:spLocks noChangeArrowheads="1"/>
          </p:cNvSpPr>
          <p:nvPr/>
        </p:nvSpPr>
        <p:spPr bwMode="auto">
          <a:xfrm>
            <a:off x="3657600" y="2514600"/>
            <a:ext cx="1905000" cy="1905000"/>
          </a:xfrm>
          <a:prstGeom prst="ellips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5" name="Freeform 7"/>
          <p:cNvSpPr>
            <a:spLocks/>
          </p:cNvSpPr>
          <p:nvPr/>
        </p:nvSpPr>
        <p:spPr bwMode="auto">
          <a:xfrm>
            <a:off x="3648075" y="2943225"/>
            <a:ext cx="317500" cy="1022350"/>
          </a:xfrm>
          <a:custGeom>
            <a:avLst/>
            <a:gdLst>
              <a:gd name="T0" fmla="*/ 252015625 w 200"/>
              <a:gd name="T1" fmla="*/ 10080625 h 644"/>
              <a:gd name="T2" fmla="*/ 226814063 w 200"/>
              <a:gd name="T3" fmla="*/ 45362813 h 644"/>
              <a:gd name="T4" fmla="*/ 115927188 w 200"/>
              <a:gd name="T5" fmla="*/ 277217188 h 644"/>
              <a:gd name="T6" fmla="*/ 15120938 w 200"/>
              <a:gd name="T7" fmla="*/ 695563125 h 644"/>
              <a:gd name="T8" fmla="*/ 30241875 w 200"/>
              <a:gd name="T9" fmla="*/ 1073586563 h 644"/>
              <a:gd name="T10" fmla="*/ 115927188 w 200"/>
              <a:gd name="T11" fmla="*/ 1386085938 h 644"/>
              <a:gd name="T12" fmla="*/ 171370625 w 200"/>
              <a:gd name="T13" fmla="*/ 1502013125 h 644"/>
              <a:gd name="T14" fmla="*/ 221773750 w 200"/>
              <a:gd name="T15" fmla="*/ 1597779063 h 644"/>
              <a:gd name="T16" fmla="*/ 241935000 w 200"/>
              <a:gd name="T17" fmla="*/ 1622980625 h 644"/>
              <a:gd name="T18" fmla="*/ 292338125 w 200"/>
              <a:gd name="T19" fmla="*/ 1592738750 h 644"/>
              <a:gd name="T20" fmla="*/ 337700938 w 200"/>
              <a:gd name="T21" fmla="*/ 1507053438 h 644"/>
              <a:gd name="T22" fmla="*/ 418345938 w 200"/>
              <a:gd name="T23" fmla="*/ 1315521563 h 644"/>
              <a:gd name="T24" fmla="*/ 493950625 w 200"/>
              <a:gd name="T25" fmla="*/ 922377188 h 644"/>
              <a:gd name="T26" fmla="*/ 478829688 w 200"/>
              <a:gd name="T27" fmla="*/ 609877813 h 644"/>
              <a:gd name="T28" fmla="*/ 403225000 w 200"/>
              <a:gd name="T29" fmla="*/ 297378438 h 644"/>
              <a:gd name="T30" fmla="*/ 332660625 w 200"/>
              <a:gd name="T31" fmla="*/ 146169063 h 644"/>
              <a:gd name="T32" fmla="*/ 287297813 w 200"/>
              <a:gd name="T33" fmla="*/ 50403125 h 644"/>
              <a:gd name="T34" fmla="*/ 252015625 w 200"/>
              <a:gd name="T35" fmla="*/ 10080625 h 6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00"/>
              <a:gd name="T55" fmla="*/ 0 h 644"/>
              <a:gd name="T56" fmla="*/ 200 w 200"/>
              <a:gd name="T57" fmla="*/ 644 h 6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00" h="644">
                <a:moveTo>
                  <a:pt x="100" y="4"/>
                </a:moveTo>
                <a:cubicBezTo>
                  <a:pt x="96" y="4"/>
                  <a:pt x="99" y="0"/>
                  <a:pt x="90" y="18"/>
                </a:cubicBezTo>
                <a:cubicBezTo>
                  <a:pt x="81" y="36"/>
                  <a:pt x="60" y="67"/>
                  <a:pt x="46" y="110"/>
                </a:cubicBezTo>
                <a:cubicBezTo>
                  <a:pt x="32" y="153"/>
                  <a:pt x="12" y="223"/>
                  <a:pt x="6" y="276"/>
                </a:cubicBezTo>
                <a:cubicBezTo>
                  <a:pt x="0" y="329"/>
                  <a:pt x="5" y="380"/>
                  <a:pt x="12" y="426"/>
                </a:cubicBezTo>
                <a:cubicBezTo>
                  <a:pt x="19" y="472"/>
                  <a:pt x="37" y="522"/>
                  <a:pt x="46" y="550"/>
                </a:cubicBezTo>
                <a:cubicBezTo>
                  <a:pt x="55" y="578"/>
                  <a:pt x="61" y="582"/>
                  <a:pt x="68" y="596"/>
                </a:cubicBezTo>
                <a:cubicBezTo>
                  <a:pt x="75" y="610"/>
                  <a:pt x="83" y="626"/>
                  <a:pt x="88" y="634"/>
                </a:cubicBezTo>
                <a:cubicBezTo>
                  <a:pt x="93" y="642"/>
                  <a:pt x="91" y="644"/>
                  <a:pt x="96" y="644"/>
                </a:cubicBezTo>
                <a:cubicBezTo>
                  <a:pt x="101" y="644"/>
                  <a:pt x="110" y="640"/>
                  <a:pt x="116" y="632"/>
                </a:cubicBezTo>
                <a:cubicBezTo>
                  <a:pt x="122" y="624"/>
                  <a:pt x="126" y="616"/>
                  <a:pt x="134" y="598"/>
                </a:cubicBezTo>
                <a:cubicBezTo>
                  <a:pt x="142" y="580"/>
                  <a:pt x="156" y="561"/>
                  <a:pt x="166" y="522"/>
                </a:cubicBezTo>
                <a:cubicBezTo>
                  <a:pt x="176" y="483"/>
                  <a:pt x="192" y="413"/>
                  <a:pt x="196" y="366"/>
                </a:cubicBezTo>
                <a:cubicBezTo>
                  <a:pt x="200" y="319"/>
                  <a:pt x="196" y="283"/>
                  <a:pt x="190" y="242"/>
                </a:cubicBezTo>
                <a:cubicBezTo>
                  <a:pt x="184" y="201"/>
                  <a:pt x="170" y="148"/>
                  <a:pt x="160" y="118"/>
                </a:cubicBezTo>
                <a:cubicBezTo>
                  <a:pt x="150" y="88"/>
                  <a:pt x="140" y="74"/>
                  <a:pt x="132" y="58"/>
                </a:cubicBezTo>
                <a:cubicBezTo>
                  <a:pt x="124" y="42"/>
                  <a:pt x="119" y="29"/>
                  <a:pt x="114" y="20"/>
                </a:cubicBezTo>
                <a:cubicBezTo>
                  <a:pt x="109" y="11"/>
                  <a:pt x="104" y="4"/>
                  <a:pt x="100" y="4"/>
                </a:cubicBezTo>
                <a:close/>
              </a:path>
            </a:pathLst>
          </a:custGeom>
          <a:solidFill>
            <a:srgbClr val="57DC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6" name="Line 8"/>
          <p:cNvSpPr>
            <a:spLocks noChangeShapeType="1"/>
          </p:cNvSpPr>
          <p:nvPr/>
        </p:nvSpPr>
        <p:spPr bwMode="auto">
          <a:xfrm>
            <a:off x="1981200" y="3463925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7" name="Freeform 13"/>
          <p:cNvSpPr>
            <a:spLocks/>
          </p:cNvSpPr>
          <p:nvPr/>
        </p:nvSpPr>
        <p:spPr bwMode="auto">
          <a:xfrm>
            <a:off x="1427163" y="2897188"/>
            <a:ext cx="4624387" cy="1284287"/>
          </a:xfrm>
          <a:custGeom>
            <a:avLst/>
            <a:gdLst>
              <a:gd name="T0" fmla="*/ 0 w 2913"/>
              <a:gd name="T1" fmla="*/ 2038804819 h 809"/>
              <a:gd name="T2" fmla="*/ 2147483647 w 2913"/>
              <a:gd name="T3" fmla="*/ 519151985 h 809"/>
              <a:gd name="T4" fmla="*/ 2147483647 w 2913"/>
              <a:gd name="T5" fmla="*/ 451106999 h 809"/>
              <a:gd name="T6" fmla="*/ 2147483647 w 2913"/>
              <a:gd name="T7" fmla="*/ 0 h 809"/>
              <a:gd name="T8" fmla="*/ 0 60000 65536"/>
              <a:gd name="T9" fmla="*/ 0 60000 65536"/>
              <a:gd name="T10" fmla="*/ 0 60000 65536"/>
              <a:gd name="T11" fmla="*/ 0 60000 65536"/>
              <a:gd name="T12" fmla="*/ 0 w 2913"/>
              <a:gd name="T13" fmla="*/ 0 h 809"/>
              <a:gd name="T14" fmla="*/ 2913 w 2913"/>
              <a:gd name="T15" fmla="*/ 809 h 8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13" h="809">
                <a:moveTo>
                  <a:pt x="0" y="809"/>
                </a:moveTo>
                <a:lnTo>
                  <a:pt x="1420" y="206"/>
                </a:lnTo>
                <a:lnTo>
                  <a:pt x="1573" y="179"/>
                </a:lnTo>
                <a:lnTo>
                  <a:pt x="2913" y="0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8" name="Oval 15"/>
          <p:cNvSpPr>
            <a:spLocks noChangeArrowheads="1"/>
          </p:cNvSpPr>
          <p:nvPr/>
        </p:nvSpPr>
        <p:spPr bwMode="auto">
          <a:xfrm>
            <a:off x="2984500" y="3441700"/>
            <a:ext cx="44450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9" name="Oval 16"/>
          <p:cNvSpPr>
            <a:spLocks noChangeArrowheads="1"/>
          </p:cNvSpPr>
          <p:nvPr/>
        </p:nvSpPr>
        <p:spPr bwMode="auto">
          <a:xfrm>
            <a:off x="4586288" y="3444875"/>
            <a:ext cx="42862" cy="428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36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36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7BA9FC-B5CA-9649-B168-FBC9E4980C5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References and Assignments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886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i="1" dirty="0"/>
              <a:t>Optics</a:t>
            </a:r>
            <a:r>
              <a:rPr lang="en-US" dirty="0"/>
              <a:t>, by Eugene Hecht</a:t>
            </a:r>
          </a:p>
          <a:p>
            <a:pPr lvl="1" eaLnBrk="1" hangingPunct="1"/>
            <a:r>
              <a:rPr lang="en-US" dirty="0"/>
              <a:t>a most excellent book: great pictures, clear, complete</a:t>
            </a:r>
            <a:endParaRPr lang="en-US" dirty="0" smtClean="0"/>
          </a:p>
          <a:p>
            <a:pPr eaLnBrk="1" hangingPunct="1"/>
            <a:r>
              <a:rPr lang="en-US" dirty="0" smtClean="0"/>
              <a:t>Reading in associated textbook:</a:t>
            </a:r>
            <a:endParaRPr lang="en-US" dirty="0"/>
          </a:p>
          <a:p>
            <a:pPr lvl="1" eaLnBrk="1" hangingPunct="1"/>
            <a:r>
              <a:rPr lang="en-US" dirty="0"/>
              <a:t>Ray Tracing; Paraxial Ray Tracing; other topics of interest</a:t>
            </a:r>
          </a:p>
          <a:p>
            <a:pPr lvl="1" eaLnBrk="1" hangingPunct="1"/>
            <a:r>
              <a:rPr lang="en-US" dirty="0"/>
              <a:t>Apertures, Stops, Pupils; </a:t>
            </a:r>
            <a:r>
              <a:rPr lang="en-US" dirty="0" err="1"/>
              <a:t>Vignetting</a:t>
            </a:r>
            <a:endParaRPr lang="en-US" dirty="0"/>
          </a:p>
          <a:p>
            <a:pPr lvl="1" eaLnBrk="1" hangingPunct="1"/>
            <a:r>
              <a:rPr lang="en-US" dirty="0"/>
              <a:t>Geometrical Aberrations &amp; skim 5 types thereof</a:t>
            </a:r>
          </a:p>
          <a:p>
            <a:pPr lvl="1" eaLnBrk="1" hangingPunct="1"/>
            <a:r>
              <a:rPr lang="en-US" dirty="0"/>
              <a:t>Simple and Gal. Telescopes; Laser beam expanders &amp; spatial filters; Lens aberrations</a:t>
            </a:r>
          </a:p>
          <a:p>
            <a:pPr lvl="1" eaLnBrk="1" hangingPunct="1"/>
            <a:r>
              <a:rPr lang="en-US" dirty="0"/>
              <a:t>Flip through rest of chapter 4 to learn what’s there</a:t>
            </a:r>
          </a:p>
          <a:p>
            <a:pPr eaLnBrk="1" hangingPunct="1"/>
            <a:r>
              <a:rPr lang="en-US" dirty="0"/>
              <a:t>Lab Prep: read raytrace-2d.pdf on </a:t>
            </a:r>
            <a:r>
              <a:rPr lang="en-US" dirty="0" err="1"/>
              <a:t>raytrace</a:t>
            </a:r>
            <a:r>
              <a:rPr lang="en-US" dirty="0"/>
              <a:t>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9C81D-74CB-884B-82C9-CC51507B91B1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5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Curved mirrors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5838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if the mirror isn’t flat?</a:t>
            </a:r>
          </a:p>
          <a:p>
            <a:pPr lvl="1" eaLnBrk="1" hangingPunct="1">
              <a:defRPr/>
            </a:pPr>
            <a:r>
              <a:rPr lang="en-US"/>
              <a:t>light still follows the same rules, with </a:t>
            </a:r>
            <a:r>
              <a:rPr lang="en-US" i="1">
                <a:solidFill>
                  <a:schemeClr val="accent2"/>
                </a:solidFill>
              </a:rPr>
              <a:t>local</a:t>
            </a:r>
            <a:r>
              <a:rPr lang="en-US"/>
              <a:t> surface normal</a:t>
            </a:r>
          </a:p>
          <a:p>
            <a:pPr eaLnBrk="1" hangingPunct="1">
              <a:defRPr/>
            </a:pPr>
            <a:r>
              <a:rPr lang="en-US"/>
              <a:t>Parabolic mirrors have exact focus</a:t>
            </a:r>
          </a:p>
          <a:p>
            <a:pPr lvl="1" eaLnBrk="1" hangingPunct="1">
              <a:defRPr/>
            </a:pPr>
            <a:r>
              <a:rPr lang="en-US"/>
              <a:t>used in telescopes, backyard satellite dishes, etc.</a:t>
            </a:r>
          </a:p>
          <a:p>
            <a:pPr lvl="1" eaLnBrk="1" hangingPunct="1">
              <a:defRPr/>
            </a:pPr>
            <a:r>
              <a:rPr lang="en-US"/>
              <a:t>also forms virtual image</a:t>
            </a:r>
          </a:p>
        </p:txBody>
      </p:sp>
      <p:pic>
        <p:nvPicPr>
          <p:cNvPr id="25607" name="Picture 4" descr="mirror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657600"/>
            <a:ext cx="3276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5" descr="focu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657600"/>
            <a:ext cx="318452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0FD1E-A1A2-464C-A094-35F4FE793A98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Refraction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Light also goes </a:t>
            </a:r>
            <a:r>
              <a:rPr lang="en-US" i="1"/>
              <a:t>through</a:t>
            </a:r>
            <a:r>
              <a:rPr lang="en-US"/>
              <a:t> some things</a:t>
            </a:r>
          </a:p>
          <a:p>
            <a:pPr lvl="1" eaLnBrk="1" hangingPunct="1">
              <a:defRPr/>
            </a:pPr>
            <a:r>
              <a:rPr lang="en-US"/>
              <a:t>glass, water, eyeball, air</a:t>
            </a:r>
          </a:p>
          <a:p>
            <a:pPr eaLnBrk="1" hangingPunct="1">
              <a:defRPr/>
            </a:pPr>
            <a:r>
              <a:rPr lang="en-US"/>
              <a:t>The presence of material slows light’s progress</a:t>
            </a:r>
          </a:p>
          <a:p>
            <a:pPr lvl="1" eaLnBrk="1" hangingPunct="1">
              <a:defRPr/>
            </a:pPr>
            <a:r>
              <a:rPr lang="en-US"/>
              <a:t>interactions with electrical properties of atoms</a:t>
            </a:r>
          </a:p>
          <a:p>
            <a:pPr eaLnBrk="1" hangingPunct="1">
              <a:defRPr/>
            </a:pPr>
            <a:r>
              <a:rPr lang="en-US"/>
              <a:t>The “light slowing factor” is called the </a:t>
            </a:r>
            <a:r>
              <a:rPr lang="en-US" i="1">
                <a:solidFill>
                  <a:srgbClr val="669900"/>
                </a:solidFill>
              </a:rPr>
              <a:t>index of refraction</a:t>
            </a:r>
          </a:p>
          <a:p>
            <a:pPr lvl="1" eaLnBrk="1" hangingPunct="1">
              <a:defRPr/>
            </a:pPr>
            <a:r>
              <a:rPr lang="en-US"/>
              <a:t>glass has </a:t>
            </a:r>
            <a:r>
              <a:rPr lang="en-US" i="1"/>
              <a:t>n</a:t>
            </a:r>
            <a:r>
              <a:rPr lang="en-US"/>
              <a:t> = 1.52, meaning that light travels about 1.5 times slower in glass than in vacuum</a:t>
            </a:r>
          </a:p>
          <a:p>
            <a:pPr lvl="1" eaLnBrk="1" hangingPunct="1">
              <a:defRPr/>
            </a:pPr>
            <a:r>
              <a:rPr lang="en-US"/>
              <a:t>water has </a:t>
            </a:r>
            <a:r>
              <a:rPr lang="en-US" i="1"/>
              <a:t>n</a:t>
            </a:r>
            <a:r>
              <a:rPr lang="en-US"/>
              <a:t> = 1.33</a:t>
            </a:r>
          </a:p>
          <a:p>
            <a:pPr lvl="1" eaLnBrk="1" hangingPunct="1">
              <a:defRPr/>
            </a:pPr>
            <a:r>
              <a:rPr lang="en-US"/>
              <a:t>air has </a:t>
            </a:r>
            <a:r>
              <a:rPr lang="en-US" i="1"/>
              <a:t>n</a:t>
            </a:r>
            <a:r>
              <a:rPr lang="en-US"/>
              <a:t> = 1.00028</a:t>
            </a:r>
          </a:p>
          <a:p>
            <a:pPr lvl="1" eaLnBrk="1" hangingPunct="1">
              <a:defRPr/>
            </a:pPr>
            <a:r>
              <a:rPr lang="en-US"/>
              <a:t>vacuum is </a:t>
            </a:r>
            <a:r>
              <a:rPr lang="en-US" i="1"/>
              <a:t>n</a:t>
            </a:r>
            <a:r>
              <a:rPr lang="en-US"/>
              <a:t> = 1.00000 (speed of light at full capacity)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916030-A664-6842-BC19-241E9574FCDC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2833688"/>
            <a:ext cx="6629400" cy="3659187"/>
            <a:chOff x="768" y="1785"/>
            <a:chExt cx="4176" cy="2305"/>
          </a:xfrm>
        </p:grpSpPr>
        <p:sp>
          <p:nvSpPr>
            <p:cNvPr id="29713" name="Rectangle 3"/>
            <p:cNvSpPr>
              <a:spLocks noChangeArrowheads="1"/>
            </p:cNvSpPr>
            <p:nvPr/>
          </p:nvSpPr>
          <p:spPr bwMode="auto">
            <a:xfrm>
              <a:off x="768" y="2784"/>
              <a:ext cx="4176" cy="110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latin typeface="Times New Roman" pitchFamily="-104" charset="0"/>
              </a:endParaRPr>
            </a:p>
          </p:txBody>
        </p:sp>
        <p:sp>
          <p:nvSpPr>
            <p:cNvPr id="29714" name="Text Box 4"/>
            <p:cNvSpPr txBox="1">
              <a:spLocks noChangeArrowheads="1"/>
            </p:cNvSpPr>
            <p:nvPr/>
          </p:nvSpPr>
          <p:spPr bwMode="auto">
            <a:xfrm>
              <a:off x="768" y="2774"/>
              <a:ext cx="6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66"/>
                  </a:solidFill>
                  <a:latin typeface="Times New Roman" pitchFamily="-104" charset="0"/>
                </a:rPr>
                <a:t>n</a:t>
              </a:r>
              <a:r>
                <a:rPr lang="en-US" sz="2000" baseline="-25000">
                  <a:solidFill>
                    <a:srgbClr val="660066"/>
                  </a:solidFill>
                  <a:latin typeface="Times New Roman" pitchFamily="-104" charset="0"/>
                </a:rPr>
                <a:t>2</a:t>
              </a:r>
              <a:r>
                <a:rPr lang="en-US" sz="2000">
                  <a:solidFill>
                    <a:srgbClr val="660066"/>
                  </a:solidFill>
                  <a:latin typeface="Times New Roman" pitchFamily="-104" charset="0"/>
                </a:rPr>
                <a:t> = 1.5</a:t>
              </a:r>
            </a:p>
          </p:txBody>
        </p:sp>
        <p:sp>
          <p:nvSpPr>
            <p:cNvPr id="29715" name="Text Box 5"/>
            <p:cNvSpPr txBox="1">
              <a:spLocks noChangeArrowheads="1"/>
            </p:cNvSpPr>
            <p:nvPr/>
          </p:nvSpPr>
          <p:spPr bwMode="auto">
            <a:xfrm>
              <a:off x="768" y="2544"/>
              <a:ext cx="6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i="1">
                  <a:latin typeface="Times New Roman" pitchFamily="-104" charset="0"/>
                </a:rPr>
                <a:t>n</a:t>
              </a:r>
              <a:r>
                <a:rPr lang="en-US" sz="2000" baseline="-25000">
                  <a:latin typeface="Times New Roman" pitchFamily="-104" charset="0"/>
                </a:rPr>
                <a:t>1</a:t>
              </a:r>
              <a:r>
                <a:rPr lang="en-US" sz="2000">
                  <a:latin typeface="Times New Roman" pitchFamily="-104" charset="0"/>
                </a:rPr>
                <a:t> = 1.0</a:t>
              </a:r>
            </a:p>
          </p:txBody>
        </p:sp>
        <p:sp>
          <p:nvSpPr>
            <p:cNvPr id="29716" name="Text Box 6"/>
            <p:cNvSpPr txBox="1">
              <a:spLocks noChangeArrowheads="1"/>
            </p:cNvSpPr>
            <p:nvPr/>
          </p:nvSpPr>
          <p:spPr bwMode="auto">
            <a:xfrm>
              <a:off x="1334" y="178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A</a:t>
              </a:r>
            </a:p>
          </p:txBody>
        </p:sp>
        <p:sp>
          <p:nvSpPr>
            <p:cNvPr id="29717" name="Text Box 7"/>
            <p:cNvSpPr txBox="1">
              <a:spLocks noChangeArrowheads="1"/>
            </p:cNvSpPr>
            <p:nvPr/>
          </p:nvSpPr>
          <p:spPr bwMode="auto">
            <a:xfrm>
              <a:off x="3264" y="38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B</a:t>
              </a:r>
            </a:p>
          </p:txBody>
        </p:sp>
      </p:grpSp>
      <p:sp>
        <p:nvSpPr>
          <p:cNvPr id="8090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Refraction at a plane surface</a:t>
            </a: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Light bends at interface between refractive indices</a:t>
            </a:r>
          </a:p>
          <a:p>
            <a:pPr lvl="1" eaLnBrk="1" hangingPunct="1">
              <a:defRPr/>
            </a:pPr>
            <a:r>
              <a:rPr lang="en-US"/>
              <a:t>bends more the larger the difference in refractive index</a:t>
            </a:r>
          </a:p>
          <a:p>
            <a:pPr lvl="1" eaLnBrk="1" hangingPunct="1">
              <a:defRPr/>
            </a:pPr>
            <a:r>
              <a:rPr lang="en-US"/>
              <a:t>can be effectively viewed as a “least time” behavior</a:t>
            </a:r>
          </a:p>
          <a:p>
            <a:pPr lvl="2" eaLnBrk="1" hangingPunct="1">
              <a:defRPr/>
            </a:pPr>
            <a:r>
              <a:rPr lang="en-US"/>
              <a:t>get from A to B faster if you spend less time in the slow medium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438400" y="3048000"/>
            <a:ext cx="2819400" cy="3124200"/>
            <a:chOff x="1536" y="1920"/>
            <a:chExt cx="1776" cy="1968"/>
          </a:xfrm>
        </p:grpSpPr>
        <p:sp>
          <p:nvSpPr>
            <p:cNvPr id="29710" name="Line 11"/>
            <p:cNvSpPr>
              <a:spLocks noChangeShapeType="1"/>
            </p:cNvSpPr>
            <p:nvPr/>
          </p:nvSpPr>
          <p:spPr bwMode="auto">
            <a:xfrm>
              <a:off x="2832" y="2784"/>
              <a:ext cx="48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1" name="Line 12"/>
            <p:cNvSpPr>
              <a:spLocks noChangeShapeType="1"/>
            </p:cNvSpPr>
            <p:nvPr/>
          </p:nvSpPr>
          <p:spPr bwMode="auto">
            <a:xfrm>
              <a:off x="1536" y="1920"/>
              <a:ext cx="1296" cy="86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Line 13"/>
            <p:cNvSpPr>
              <a:spLocks noChangeShapeType="1"/>
            </p:cNvSpPr>
            <p:nvPr/>
          </p:nvSpPr>
          <p:spPr bwMode="auto">
            <a:xfrm>
              <a:off x="1536" y="1920"/>
              <a:ext cx="720" cy="48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10" name="Line 14"/>
          <p:cNvSpPr>
            <a:spLocks noChangeShapeType="1"/>
          </p:cNvSpPr>
          <p:nvPr/>
        </p:nvSpPr>
        <p:spPr bwMode="auto">
          <a:xfrm flipV="1">
            <a:off x="4495800" y="2971800"/>
            <a:ext cx="0" cy="2971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114800" y="3443288"/>
            <a:ext cx="4470400" cy="1982787"/>
            <a:chOff x="2592" y="2169"/>
            <a:chExt cx="2816" cy="1249"/>
          </a:xfrm>
        </p:grpSpPr>
        <p:sp>
          <p:nvSpPr>
            <p:cNvPr id="29707" name="Text Box 16"/>
            <p:cNvSpPr txBox="1">
              <a:spLocks noChangeArrowheads="1"/>
            </p:cNvSpPr>
            <p:nvPr/>
          </p:nvSpPr>
          <p:spPr bwMode="auto">
            <a:xfrm>
              <a:off x="2592" y="2390"/>
              <a:ext cx="2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  <a:sym typeface="Symbol" pitchFamily="-104" charset="2"/>
                </a:rPr>
                <a:t></a:t>
              </a:r>
              <a:r>
                <a:rPr lang="en-US" sz="2000" baseline="-25000">
                  <a:latin typeface="Times New Roman" pitchFamily="-104" charset="0"/>
                  <a:sym typeface="Symbol" pitchFamily="-104" charset="2"/>
                </a:rPr>
                <a:t>1</a:t>
              </a:r>
              <a:endParaRPr lang="en-US" sz="2000">
                <a:latin typeface="Times New Roman" pitchFamily="-104" charset="0"/>
              </a:endParaRPr>
            </a:p>
          </p:txBody>
        </p:sp>
        <p:sp>
          <p:nvSpPr>
            <p:cNvPr id="29708" name="Text Box 17"/>
            <p:cNvSpPr txBox="1">
              <a:spLocks noChangeArrowheads="1"/>
            </p:cNvSpPr>
            <p:nvPr/>
          </p:nvSpPr>
          <p:spPr bwMode="auto">
            <a:xfrm>
              <a:off x="2832" y="3168"/>
              <a:ext cx="2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04" charset="0"/>
                  <a:sym typeface="Symbol" pitchFamily="-104" charset="2"/>
                </a:rPr>
                <a:t></a:t>
              </a:r>
              <a:r>
                <a:rPr lang="en-US" sz="2000" baseline="-25000">
                  <a:solidFill>
                    <a:srgbClr val="000000"/>
                  </a:solidFill>
                  <a:latin typeface="Times New Roman" pitchFamily="-104" charset="0"/>
                  <a:sym typeface="Symbol" pitchFamily="-104" charset="2"/>
                </a:rPr>
                <a:t>2</a:t>
              </a:r>
              <a:endParaRPr lang="en-US" sz="2000">
                <a:solidFill>
                  <a:srgbClr val="000000"/>
                </a:solidFill>
                <a:latin typeface="Times New Roman" pitchFamily="-104" charset="0"/>
              </a:endParaRPr>
            </a:p>
          </p:txBody>
        </p:sp>
        <p:sp>
          <p:nvSpPr>
            <p:cNvPr id="29709" name="Text Box 18"/>
            <p:cNvSpPr txBox="1">
              <a:spLocks noChangeArrowheads="1"/>
            </p:cNvSpPr>
            <p:nvPr/>
          </p:nvSpPr>
          <p:spPr bwMode="auto">
            <a:xfrm>
              <a:off x="4214" y="2169"/>
              <a:ext cx="11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04" charset="0"/>
                </a:rPr>
                <a:t>Snell’s Law:</a:t>
              </a:r>
            </a:p>
            <a:p>
              <a:pPr eaLnBrk="1" hangingPunct="1"/>
              <a:r>
                <a:rPr lang="en-US" sz="2000" i="1">
                  <a:latin typeface="Times New Roman" pitchFamily="-104" charset="0"/>
                </a:rPr>
                <a:t>n</a:t>
              </a:r>
              <a:r>
                <a:rPr lang="en-US" sz="2000" baseline="-25000">
                  <a:latin typeface="Times New Roman" pitchFamily="-104" charset="0"/>
                </a:rPr>
                <a:t>1</a:t>
              </a:r>
              <a:r>
                <a:rPr lang="en-US" sz="2000">
                  <a:latin typeface="Times New Roman" pitchFamily="-104" charset="0"/>
                </a:rPr>
                <a:t>sin</a:t>
              </a:r>
              <a:r>
                <a:rPr lang="en-US" sz="2000">
                  <a:latin typeface="Times New Roman" pitchFamily="-104" charset="0"/>
                  <a:sym typeface="Symbol" pitchFamily="-104" charset="2"/>
                </a:rPr>
                <a:t></a:t>
              </a:r>
              <a:r>
                <a:rPr lang="en-US" sz="2000" baseline="-25000">
                  <a:latin typeface="Times New Roman" pitchFamily="-104" charset="0"/>
                  <a:sym typeface="Symbol" pitchFamily="-104" charset="2"/>
                </a:rPr>
                <a:t>1</a:t>
              </a:r>
              <a:r>
                <a:rPr lang="en-US" sz="2000">
                  <a:latin typeface="Times New Roman" pitchFamily="-104" charset="0"/>
                  <a:sym typeface="Symbol" pitchFamily="-104" charset="2"/>
                </a:rPr>
                <a:t> = </a:t>
              </a:r>
              <a:r>
                <a:rPr lang="en-US" sz="2000" i="1">
                  <a:latin typeface="Times New Roman" pitchFamily="-104" charset="0"/>
                  <a:sym typeface="Symbol" pitchFamily="-104" charset="2"/>
                </a:rPr>
                <a:t>n</a:t>
              </a:r>
              <a:r>
                <a:rPr lang="en-US" sz="2000" baseline="-25000">
                  <a:latin typeface="Times New Roman" pitchFamily="-104" charset="0"/>
                  <a:sym typeface="Symbol" pitchFamily="-104" charset="2"/>
                </a:rPr>
                <a:t>2</a:t>
              </a:r>
              <a:r>
                <a:rPr lang="en-US" sz="2000">
                  <a:latin typeface="Times New Roman" pitchFamily="-104" charset="0"/>
                  <a:sym typeface="Symbol" pitchFamily="-104" charset="2"/>
                </a:rPr>
                <a:t>sin</a:t>
              </a:r>
              <a:r>
                <a:rPr lang="en-US" sz="2000" baseline="-25000">
                  <a:latin typeface="Times New Roman" pitchFamily="-104" charset="0"/>
                  <a:sym typeface="Symbol" pitchFamily="-104" charset="2"/>
                </a:rPr>
                <a:t>2</a:t>
              </a:r>
              <a:endParaRPr lang="en-US" sz="2000">
                <a:latin typeface="Times New Roman" pitchFamily="-10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A33E26-0806-934D-9490-BAAEB52C12F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749" name="Line 2"/>
          <p:cNvSpPr>
            <a:spLocks noChangeShapeType="1"/>
          </p:cNvSpPr>
          <p:nvPr/>
        </p:nvSpPr>
        <p:spPr bwMode="auto">
          <a:xfrm flipH="1">
            <a:off x="1905000" y="4419600"/>
            <a:ext cx="1219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 flipH="1">
            <a:off x="1066800" y="4419600"/>
            <a:ext cx="2590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Driving Analogy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3276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Let’s say your house is 12 furlongs off the </a:t>
            </a:r>
            <a:r>
              <a:rPr lang="en-US" dirty="0">
                <a:solidFill>
                  <a:schemeClr val="hlink"/>
                </a:solidFill>
              </a:rPr>
              <a:t>road</a:t>
            </a:r>
            <a:r>
              <a:rPr lang="en-US" dirty="0"/>
              <a:t> in the middle of a huge field of </a:t>
            </a:r>
            <a:r>
              <a:rPr lang="en-US" dirty="0">
                <a:solidFill>
                  <a:srgbClr val="A7752F"/>
                </a:solidFill>
              </a:rPr>
              <a:t>dirt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you can travel 5 furlongs per minute on the road, but only 3 furlongs per minute on the dirt</a:t>
            </a:r>
          </a:p>
          <a:p>
            <a:pPr marL="1085850" lvl="2" eaLnBrk="1" hangingPunct="1">
              <a:defRPr/>
            </a:pPr>
            <a:r>
              <a:rPr lang="en-US" dirty="0"/>
              <a:t>this means “refractive index” of the dirt is 5/3 = 1.667</a:t>
            </a:r>
          </a:p>
          <a:p>
            <a:pPr lvl="1" eaLnBrk="1" hangingPunct="1">
              <a:defRPr/>
            </a:pPr>
            <a:r>
              <a:rPr lang="en-US" dirty="0"/>
              <a:t>Starting from point A, you want to find the </a:t>
            </a:r>
            <a:r>
              <a:rPr lang="en-US" dirty="0">
                <a:solidFill>
                  <a:schemeClr val="accent2"/>
                </a:solidFill>
              </a:rPr>
              <a:t>quickest route</a:t>
            </a:r>
            <a:r>
              <a:rPr lang="en-US" dirty="0"/>
              <a:t>:</a:t>
            </a:r>
          </a:p>
          <a:p>
            <a:pPr marL="1085850" lvl="2" eaLnBrk="1" hangingPunct="1">
              <a:defRPr/>
            </a:pPr>
            <a:r>
              <a:rPr lang="en-US" dirty="0"/>
              <a:t>straight across (AD)—don’t mess with the road</a:t>
            </a:r>
          </a:p>
          <a:p>
            <a:pPr marL="1085850" lvl="2" eaLnBrk="1" hangingPunct="1">
              <a:defRPr/>
            </a:pPr>
            <a:r>
              <a:rPr lang="en-US" dirty="0"/>
              <a:t>right-angle turnoff (ACD)—stay on road as long as possible</a:t>
            </a:r>
          </a:p>
          <a:p>
            <a:pPr marL="1085850" lvl="2" eaLnBrk="1" hangingPunct="1">
              <a:defRPr/>
            </a:pPr>
            <a:r>
              <a:rPr lang="en-US" dirty="0"/>
              <a:t>angled turnoff (ABD)—compromise between the two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31753" name="Line 6"/>
          <p:cNvSpPr>
            <a:spLocks noChangeShapeType="1"/>
          </p:cNvSpPr>
          <p:nvPr/>
        </p:nvSpPr>
        <p:spPr bwMode="auto">
          <a:xfrm>
            <a:off x="3124200" y="4419600"/>
            <a:ext cx="0" cy="914400"/>
          </a:xfrm>
          <a:prstGeom prst="line">
            <a:avLst/>
          </a:prstGeom>
          <a:noFill/>
          <a:ln w="9525">
            <a:solidFill>
              <a:srgbClr val="A7752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7"/>
          <p:cNvSpPr>
            <a:spLocks noChangeShapeType="1"/>
          </p:cNvSpPr>
          <p:nvPr/>
        </p:nvSpPr>
        <p:spPr bwMode="auto">
          <a:xfrm>
            <a:off x="1905000" y="4419600"/>
            <a:ext cx="1219200" cy="914400"/>
          </a:xfrm>
          <a:prstGeom prst="line">
            <a:avLst/>
          </a:prstGeom>
          <a:noFill/>
          <a:ln w="9525">
            <a:solidFill>
              <a:srgbClr val="A7752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8"/>
          <p:cNvSpPr>
            <a:spLocks noChangeShapeType="1"/>
          </p:cNvSpPr>
          <p:nvPr/>
        </p:nvSpPr>
        <p:spPr bwMode="auto">
          <a:xfrm>
            <a:off x="2438400" y="4419600"/>
            <a:ext cx="685800" cy="914400"/>
          </a:xfrm>
          <a:prstGeom prst="line">
            <a:avLst/>
          </a:prstGeom>
          <a:noFill/>
          <a:ln w="9525">
            <a:solidFill>
              <a:srgbClr val="A7752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1744663" y="4114800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A</a:t>
            </a:r>
          </a:p>
        </p:txBody>
      </p:sp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2286000" y="41148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B</a:t>
            </a:r>
          </a:p>
        </p:txBody>
      </p:sp>
      <p:sp>
        <p:nvSpPr>
          <p:cNvPr id="31758" name="Text Box 11"/>
          <p:cNvSpPr txBox="1">
            <a:spLocks noChangeArrowheads="1"/>
          </p:cNvSpPr>
          <p:nvPr/>
        </p:nvSpPr>
        <p:spPr bwMode="auto">
          <a:xfrm>
            <a:off x="2951163" y="4114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C</a:t>
            </a:r>
          </a:p>
        </p:txBody>
      </p:sp>
      <p:sp>
        <p:nvSpPr>
          <p:cNvPr id="31759" name="Text Box 12"/>
          <p:cNvSpPr txBox="1">
            <a:spLocks noChangeArrowheads="1"/>
          </p:cNvSpPr>
          <p:nvPr/>
        </p:nvSpPr>
        <p:spPr bwMode="auto">
          <a:xfrm>
            <a:off x="2962275" y="5302250"/>
            <a:ext cx="1076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D (house)</a:t>
            </a:r>
          </a:p>
        </p:txBody>
      </p:sp>
      <p:sp>
        <p:nvSpPr>
          <p:cNvPr id="31760" name="Text Box 13"/>
          <p:cNvSpPr txBox="1">
            <a:spLocks noChangeArrowheads="1"/>
          </p:cNvSpPr>
          <p:nvPr/>
        </p:nvSpPr>
        <p:spPr bwMode="auto">
          <a:xfrm>
            <a:off x="4371975" y="4191000"/>
            <a:ext cx="35528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leg	dist.	</a:t>
            </a:r>
            <a:r>
              <a:rPr lang="en-US" sz="1800">
                <a:sym typeface="Symbol" pitchFamily="-104" charset="2"/>
              </a:rPr>
              <a:t>t@5	 t@3</a:t>
            </a:r>
            <a:endParaRPr lang="en-US" sz="1800"/>
          </a:p>
          <a:p>
            <a:r>
              <a:rPr lang="en-US" sz="1800">
                <a:solidFill>
                  <a:schemeClr val="hlink"/>
                </a:solidFill>
              </a:rPr>
              <a:t>AB	5	1</a:t>
            </a:r>
            <a:r>
              <a:rPr lang="en-US" sz="1800"/>
              <a:t>	 —</a:t>
            </a:r>
          </a:p>
          <a:p>
            <a:r>
              <a:rPr lang="en-US" sz="1800">
                <a:solidFill>
                  <a:schemeClr val="hlink"/>
                </a:solidFill>
              </a:rPr>
              <a:t>AC	16	3.2</a:t>
            </a:r>
            <a:r>
              <a:rPr lang="en-US" sz="1800"/>
              <a:t>	 —</a:t>
            </a:r>
          </a:p>
          <a:p>
            <a:r>
              <a:rPr lang="en-US" sz="1800">
                <a:solidFill>
                  <a:srgbClr val="A7752F"/>
                </a:solidFill>
              </a:rPr>
              <a:t>AD	20</a:t>
            </a:r>
            <a:r>
              <a:rPr lang="en-US" sz="1800"/>
              <a:t>	—	</a:t>
            </a:r>
            <a:r>
              <a:rPr lang="en-US" sz="1800">
                <a:solidFill>
                  <a:srgbClr val="A7752F"/>
                </a:solidFill>
              </a:rPr>
              <a:t>6.67</a:t>
            </a:r>
            <a:endParaRPr lang="en-US" sz="1800"/>
          </a:p>
          <a:p>
            <a:r>
              <a:rPr lang="en-US" sz="1800">
                <a:solidFill>
                  <a:srgbClr val="A7752F"/>
                </a:solidFill>
              </a:rPr>
              <a:t>BD	15</a:t>
            </a:r>
            <a:r>
              <a:rPr lang="en-US" sz="1800"/>
              <a:t>	—	</a:t>
            </a:r>
            <a:r>
              <a:rPr lang="en-US" sz="1800">
                <a:solidFill>
                  <a:srgbClr val="A7752F"/>
                </a:solidFill>
              </a:rPr>
              <a:t>5</a:t>
            </a:r>
            <a:endParaRPr lang="en-US" sz="1800"/>
          </a:p>
          <a:p>
            <a:r>
              <a:rPr lang="en-US" sz="1800">
                <a:solidFill>
                  <a:srgbClr val="A7752F"/>
                </a:solidFill>
              </a:rPr>
              <a:t>CD	12</a:t>
            </a:r>
            <a:r>
              <a:rPr lang="en-US" sz="1800"/>
              <a:t>	—	</a:t>
            </a:r>
            <a:r>
              <a:rPr lang="en-US" sz="1800">
                <a:solidFill>
                  <a:srgbClr val="A7752F"/>
                </a:solidFill>
              </a:rPr>
              <a:t>4</a:t>
            </a:r>
            <a:endParaRPr lang="en-US" sz="1800"/>
          </a:p>
        </p:txBody>
      </p:sp>
      <p:sp>
        <p:nvSpPr>
          <p:cNvPr id="31761" name="Text Box 14"/>
          <p:cNvSpPr txBox="1">
            <a:spLocks noChangeArrowheads="1"/>
          </p:cNvSpPr>
          <p:nvPr/>
        </p:nvSpPr>
        <p:spPr bwMode="auto">
          <a:xfrm>
            <a:off x="1238250" y="43878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road</a:t>
            </a:r>
            <a:endParaRPr lang="en-US" sz="1600"/>
          </a:p>
        </p:txBody>
      </p:sp>
      <p:sp>
        <p:nvSpPr>
          <p:cNvPr id="31762" name="Text Box 15"/>
          <p:cNvSpPr txBox="1">
            <a:spLocks noChangeArrowheads="1"/>
          </p:cNvSpPr>
          <p:nvPr/>
        </p:nvSpPr>
        <p:spPr bwMode="auto">
          <a:xfrm>
            <a:off x="2047875" y="48450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A7752F"/>
                </a:solidFill>
              </a:rPr>
              <a:t>dirt</a:t>
            </a:r>
            <a:endParaRPr lang="en-US" sz="1600"/>
          </a:p>
        </p:txBody>
      </p:sp>
      <p:sp>
        <p:nvSpPr>
          <p:cNvPr id="31763" name="Text Box 16"/>
          <p:cNvSpPr txBox="1">
            <a:spLocks noChangeArrowheads="1"/>
          </p:cNvSpPr>
          <p:nvPr/>
        </p:nvSpPr>
        <p:spPr bwMode="auto">
          <a:xfrm>
            <a:off x="746125" y="5675313"/>
            <a:ext cx="56991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AD: 6.67 minutes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ABD: 6.0 minutes: the optimal path is a “refracted” one</a:t>
            </a:r>
            <a:endParaRPr lang="en-US" sz="1800" dirty="0"/>
          </a:p>
          <a:p>
            <a:r>
              <a:rPr lang="en-US" sz="1800" dirty="0"/>
              <a:t>ACD: 7.2 minutes</a:t>
            </a:r>
          </a:p>
        </p:txBody>
      </p:sp>
      <p:sp>
        <p:nvSpPr>
          <p:cNvPr id="31764" name="Line 17"/>
          <p:cNvSpPr>
            <a:spLocks noChangeShapeType="1"/>
          </p:cNvSpPr>
          <p:nvPr/>
        </p:nvSpPr>
        <p:spPr bwMode="auto">
          <a:xfrm>
            <a:off x="4343400" y="4495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Text Box 18"/>
          <p:cNvSpPr txBox="1">
            <a:spLocks noChangeArrowheads="1"/>
          </p:cNvSpPr>
          <p:nvPr/>
        </p:nvSpPr>
        <p:spPr bwMode="auto">
          <a:xfrm>
            <a:off x="3505200" y="6521450"/>
            <a:ext cx="4057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Note: both right triangles in figure are 3-4-5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7: Optics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7: Optics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02E24-4A92-B24A-80DF-D1DF9C70F864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9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Total Internal Reflection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2971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At critical angle, refraction no longer occurs</a:t>
            </a:r>
          </a:p>
          <a:p>
            <a:pPr lvl="1" eaLnBrk="1" hangingPunct="1">
              <a:defRPr/>
            </a:pPr>
            <a:r>
              <a:rPr lang="en-US" dirty="0"/>
              <a:t>thereafter, you get </a:t>
            </a:r>
            <a:r>
              <a:rPr lang="en-US" i="1" dirty="0">
                <a:solidFill>
                  <a:srgbClr val="669900"/>
                </a:solidFill>
              </a:rPr>
              <a:t>total internal reflection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		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sin</a:t>
            </a:r>
            <a:r>
              <a:rPr lang="en-US" i="1" dirty="0">
                <a:sym typeface="Symbol" charset="2"/>
              </a:rPr>
              <a:t></a:t>
            </a:r>
            <a:r>
              <a:rPr lang="en-US" baseline="-25000" dirty="0"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>
                <a:sym typeface="Symbol" charset="2"/>
              </a:rPr>
              <a:t>n</a:t>
            </a:r>
            <a:r>
              <a:rPr lang="en-US" baseline="-25000" dirty="0"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sin</a:t>
            </a:r>
            <a:r>
              <a:rPr lang="en-US" i="1" dirty="0">
                <a:sym typeface="Symbol" charset="2"/>
              </a:rPr>
              <a:t></a:t>
            </a:r>
            <a:r>
              <a:rPr lang="en-US" baseline="-25000" dirty="0"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</a:t>
            </a:r>
            <a:r>
              <a:rPr lang="en-US" baseline="-25000" dirty="0" err="1">
                <a:sym typeface="Symbol" charset="2"/>
              </a:rPr>
              <a:t>crit</a:t>
            </a:r>
            <a:r>
              <a:rPr lang="en-US" dirty="0">
                <a:sym typeface="Symbol" charset="2"/>
              </a:rPr>
              <a:t> = sin</a:t>
            </a:r>
            <a:r>
              <a:rPr lang="en-US" baseline="30000" dirty="0">
                <a:sym typeface="Symbol" charset="2"/>
              </a:rPr>
              <a:t>1</a:t>
            </a:r>
            <a:r>
              <a:rPr lang="en-US" dirty="0">
                <a:sym typeface="Symbol" charset="2"/>
              </a:rPr>
              <a:t>(</a:t>
            </a:r>
            <a:r>
              <a:rPr lang="en-US" i="1" dirty="0">
                <a:sym typeface="Symbol" charset="2"/>
              </a:rPr>
              <a:t>n</a:t>
            </a:r>
            <a:r>
              <a:rPr lang="en-US" baseline="-25000" dirty="0"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n</a:t>
            </a:r>
            <a:r>
              <a:rPr lang="en-US" baseline="-25000" dirty="0"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)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for glass, the critical internal angle is 42</a:t>
            </a:r>
            <a:r>
              <a:rPr lang="en-US" dirty="0">
                <a:ea typeface="Times New Roman" charset="0"/>
                <a:cs typeface="Times New Roman" charset="0"/>
              </a:rPr>
              <a:t>°</a:t>
            </a:r>
          </a:p>
          <a:p>
            <a:pPr lvl="1" eaLnBrk="1" hangingPunct="1">
              <a:defRPr/>
            </a:pPr>
            <a:r>
              <a:rPr lang="en-US" dirty="0">
                <a:ea typeface="Times New Roman" charset="0"/>
                <a:cs typeface="Times New Roman" charset="0"/>
              </a:rPr>
              <a:t>for water, it’s 49°</a:t>
            </a:r>
          </a:p>
          <a:p>
            <a:pPr lvl="1" eaLnBrk="1" hangingPunct="1">
              <a:defRPr/>
            </a:pPr>
            <a:r>
              <a:rPr lang="en-US" dirty="0">
                <a:ea typeface="Times New Roman" charset="0"/>
                <a:cs typeface="Times New Roman" charset="0"/>
              </a:rPr>
              <a:t>a ray within the higher index medium cannot escape at shallower angles (look at sky from underwater…)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4038600"/>
            <a:ext cx="6629400" cy="2133600"/>
            <a:chOff x="768" y="2544"/>
            <a:chExt cx="4176" cy="1344"/>
          </a:xfrm>
        </p:grpSpPr>
        <p:sp>
          <p:nvSpPr>
            <p:cNvPr id="33809" name="Rectangle 5"/>
            <p:cNvSpPr>
              <a:spLocks noChangeArrowheads="1"/>
            </p:cNvSpPr>
            <p:nvPr/>
          </p:nvSpPr>
          <p:spPr bwMode="auto">
            <a:xfrm>
              <a:off x="768" y="2784"/>
              <a:ext cx="4176" cy="110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latin typeface="Times New Roman" pitchFamily="-104" charset="0"/>
              </a:endParaRPr>
            </a:p>
          </p:txBody>
        </p:sp>
        <p:sp>
          <p:nvSpPr>
            <p:cNvPr id="33810" name="Text Box 6"/>
            <p:cNvSpPr txBox="1">
              <a:spLocks noChangeArrowheads="1"/>
            </p:cNvSpPr>
            <p:nvPr/>
          </p:nvSpPr>
          <p:spPr bwMode="auto">
            <a:xfrm>
              <a:off x="4320" y="2774"/>
              <a:ext cx="6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66"/>
                  </a:solidFill>
                  <a:latin typeface="Times New Roman" pitchFamily="-104" charset="0"/>
                </a:rPr>
                <a:t>n</a:t>
              </a:r>
              <a:r>
                <a:rPr lang="en-US" sz="2000" baseline="-25000">
                  <a:solidFill>
                    <a:srgbClr val="660066"/>
                  </a:solidFill>
                  <a:latin typeface="Times New Roman" pitchFamily="-104" charset="0"/>
                </a:rPr>
                <a:t>2</a:t>
              </a:r>
              <a:r>
                <a:rPr lang="en-US" sz="2000">
                  <a:solidFill>
                    <a:srgbClr val="660066"/>
                  </a:solidFill>
                  <a:latin typeface="Times New Roman" pitchFamily="-104" charset="0"/>
                </a:rPr>
                <a:t> = 1.5</a:t>
              </a:r>
            </a:p>
          </p:txBody>
        </p:sp>
        <p:sp>
          <p:nvSpPr>
            <p:cNvPr id="33811" name="Text Box 7"/>
            <p:cNvSpPr txBox="1">
              <a:spLocks noChangeArrowheads="1"/>
            </p:cNvSpPr>
            <p:nvPr/>
          </p:nvSpPr>
          <p:spPr bwMode="auto">
            <a:xfrm>
              <a:off x="4326" y="2544"/>
              <a:ext cx="6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i="1">
                  <a:latin typeface="Times New Roman" pitchFamily="-104" charset="0"/>
                </a:rPr>
                <a:t>n</a:t>
              </a:r>
              <a:r>
                <a:rPr lang="en-US" sz="2000" baseline="-25000">
                  <a:latin typeface="Times New Roman" pitchFamily="-104" charset="0"/>
                </a:rPr>
                <a:t>1</a:t>
              </a:r>
              <a:r>
                <a:rPr lang="en-US" sz="2000">
                  <a:latin typeface="Times New Roman" pitchFamily="-104" charset="0"/>
                </a:rPr>
                <a:t> = 1.0</a:t>
              </a:r>
            </a:p>
          </p:txBody>
        </p:sp>
        <p:sp>
          <p:nvSpPr>
            <p:cNvPr id="33812" name="Line 8"/>
            <p:cNvSpPr>
              <a:spLocks noChangeShapeType="1"/>
            </p:cNvSpPr>
            <p:nvPr/>
          </p:nvSpPr>
          <p:spPr bwMode="auto">
            <a:xfrm flipV="1">
              <a:off x="2832" y="2564"/>
              <a:ext cx="0" cy="1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35100" y="4356100"/>
            <a:ext cx="4279900" cy="1587500"/>
            <a:chOff x="904" y="2744"/>
            <a:chExt cx="2696" cy="1000"/>
          </a:xfrm>
        </p:grpSpPr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2832" y="2784"/>
              <a:ext cx="768" cy="96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8" name="Freeform 11"/>
            <p:cNvSpPr>
              <a:spLocks/>
            </p:cNvSpPr>
            <p:nvPr/>
          </p:nvSpPr>
          <p:spPr bwMode="auto">
            <a:xfrm>
              <a:off x="904" y="2744"/>
              <a:ext cx="1928" cy="40"/>
            </a:xfrm>
            <a:custGeom>
              <a:avLst/>
              <a:gdLst>
                <a:gd name="T0" fmla="*/ 0 w 1928"/>
                <a:gd name="T1" fmla="*/ 0 h 40"/>
                <a:gd name="T2" fmla="*/ 1928 w 1928"/>
                <a:gd name="T3" fmla="*/ 40 h 40"/>
                <a:gd name="T4" fmla="*/ 0 60000 65536"/>
                <a:gd name="T5" fmla="*/ 0 60000 65536"/>
                <a:gd name="T6" fmla="*/ 0 w 1928"/>
                <a:gd name="T7" fmla="*/ 0 h 40"/>
                <a:gd name="T8" fmla="*/ 1928 w 1928"/>
                <a:gd name="T9" fmla="*/ 40 h 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8" h="40">
                  <a:moveTo>
                    <a:pt x="0" y="0"/>
                  </a:moveTo>
                  <a:lnTo>
                    <a:pt x="1928" y="4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4489450" y="4876800"/>
            <a:ext cx="53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000000"/>
                </a:solidFill>
                <a:latin typeface="Times New Roman" pitchFamily="-104" charset="0"/>
              </a:rPr>
              <a:t>42</a:t>
            </a:r>
            <a:r>
              <a:rPr lang="en-US" sz="2000">
                <a:solidFill>
                  <a:srgbClr val="000000"/>
                </a:solidFill>
                <a:latin typeface="Times New Roman" pitchFamily="-104" charset="0"/>
                <a:ea typeface="Times New Roman" pitchFamily="-104" charset="0"/>
                <a:cs typeface="Times New Roman" pitchFamily="-104" charset="0"/>
              </a:rPr>
              <a:t>°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1371600" y="3946525"/>
            <a:ext cx="287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04" charset="0"/>
              </a:rPr>
              <a:t>incoming ray hugs surface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057400" y="4419600"/>
            <a:ext cx="4876800" cy="1371600"/>
            <a:chOff x="1296" y="2784"/>
            <a:chExt cx="3072" cy="864"/>
          </a:xfrm>
        </p:grpSpPr>
        <p:sp>
          <p:nvSpPr>
            <p:cNvPr id="33804" name="Line 15"/>
            <p:cNvSpPr>
              <a:spLocks noChangeShapeType="1"/>
            </p:cNvSpPr>
            <p:nvPr/>
          </p:nvSpPr>
          <p:spPr bwMode="auto">
            <a:xfrm flipV="1">
              <a:off x="1296" y="3216"/>
              <a:ext cx="768" cy="432"/>
            </a:xfrm>
            <a:prstGeom prst="line">
              <a:avLst/>
            </a:prstGeom>
            <a:noFill/>
            <a:ln w="15875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Line 16"/>
            <p:cNvSpPr>
              <a:spLocks noChangeShapeType="1"/>
            </p:cNvSpPr>
            <p:nvPr/>
          </p:nvSpPr>
          <p:spPr bwMode="auto">
            <a:xfrm flipV="1">
              <a:off x="1296" y="2784"/>
              <a:ext cx="1536" cy="86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6" name="Line 17"/>
            <p:cNvSpPr>
              <a:spLocks noChangeShapeType="1"/>
            </p:cNvSpPr>
            <p:nvPr/>
          </p:nvSpPr>
          <p:spPr bwMode="auto">
            <a:xfrm flipH="1" flipV="1">
              <a:off x="2832" y="2784"/>
              <a:ext cx="1536" cy="86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4" grpId="0" autoUpdateAnimBg="0"/>
      <p:bldP spid="8500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4383</Words>
  <Application>Microsoft Macintosh PowerPoint</Application>
  <PresentationFormat>On-screen Show (4:3)</PresentationFormat>
  <Paragraphs>731</Paragraphs>
  <Slides>48</Slides>
  <Notes>48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Optics Intro</vt:lpstr>
      <vt:lpstr>Reflection</vt:lpstr>
      <vt:lpstr>Reflection, continued</vt:lpstr>
      <vt:lpstr>Hall Mirror</vt:lpstr>
      <vt:lpstr>Curved mirrors</vt:lpstr>
      <vt:lpstr>Refraction</vt:lpstr>
      <vt:lpstr>Refraction at a plane surface</vt:lpstr>
      <vt:lpstr>Driving Analogy</vt:lpstr>
      <vt:lpstr>Total Internal Reflection</vt:lpstr>
      <vt:lpstr>Refraction in Suburbia</vt:lpstr>
      <vt:lpstr>Even gets Total Internal Reflection Right</vt:lpstr>
      <vt:lpstr>Reflections, Refractive offset</vt:lpstr>
      <vt:lpstr>Let’s get focused…</vt:lpstr>
      <vt:lpstr>Cameras, in brief</vt:lpstr>
      <vt:lpstr>Positive Lenses</vt:lpstr>
      <vt:lpstr>Negative Lenses</vt:lpstr>
      <vt:lpstr>Raytracing made easier</vt:lpstr>
      <vt:lpstr>Thin Lens Benefits</vt:lpstr>
      <vt:lpstr>Using the focus condition</vt:lpstr>
      <vt:lpstr>Tracing an arbitrary ray (positive lens)</vt:lpstr>
      <vt:lpstr>Tracing an arbitrary ray (negative lens)</vt:lpstr>
      <vt:lpstr>Image Formation</vt:lpstr>
      <vt:lpstr>Notes on Image Formation</vt:lpstr>
      <vt:lpstr>Virtual Images</vt:lpstr>
      <vt:lpstr>The lens-maker’s formula</vt:lpstr>
      <vt:lpstr>Deriving Gaussian Formula from Rays</vt:lpstr>
      <vt:lpstr>Lenses map directions into displacements</vt:lpstr>
      <vt:lpstr>Telescope</vt:lpstr>
      <vt:lpstr>Reflector/Refractor Analogy</vt:lpstr>
      <vt:lpstr>Parabolic Example</vt:lpstr>
      <vt:lpstr>Cassegrain Telescope</vt:lpstr>
      <vt:lpstr>Cassegrain focus</vt:lpstr>
      <vt:lpstr>f-numbers</vt:lpstr>
      <vt:lpstr>f-numbers, compared</vt:lpstr>
      <vt:lpstr>Pupils</vt:lpstr>
      <vt:lpstr>Pupils within Pupils</vt:lpstr>
      <vt:lpstr>Vignetting</vt:lpstr>
      <vt:lpstr>Infrared Cold Stop </vt:lpstr>
      <vt:lpstr>Raytrace Simulations</vt:lpstr>
      <vt:lpstr>Aberrations: the real world</vt:lpstr>
      <vt:lpstr>Spherical Aberration</vt:lpstr>
      <vt:lpstr>Coma</vt:lpstr>
      <vt:lpstr>Chromatic Aberration</vt:lpstr>
      <vt:lpstr>Optical Alignment Techniques</vt:lpstr>
      <vt:lpstr>Zemax Examples</vt:lpstr>
      <vt:lpstr>Lab 4: Raytracing</vt:lpstr>
      <vt:lpstr>Raytracing Algorithm</vt:lpstr>
      <vt:lpstr>References and Assignments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Murphy</dc:creator>
  <cp:lastModifiedBy>Tom Murphy</cp:lastModifiedBy>
  <cp:revision>28</cp:revision>
  <cp:lastPrinted>2019-10-29T16:14:17Z</cp:lastPrinted>
  <dcterms:created xsi:type="dcterms:W3CDTF">2019-10-29T16:13:10Z</dcterms:created>
  <dcterms:modified xsi:type="dcterms:W3CDTF">2019-10-29T18:04:00Z</dcterms:modified>
</cp:coreProperties>
</file>