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Default Extension="pict" ContentType="image/pict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Microsoft_Equation2.bin" ContentType="application/vnd.openxmlformats-officedocument.oleObject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94" r:id="rId2"/>
    <p:sldId id="295" r:id="rId3"/>
    <p:sldId id="296" r:id="rId4"/>
    <p:sldId id="297" r:id="rId5"/>
    <p:sldId id="298" r:id="rId6"/>
    <p:sldId id="299" r:id="rId7"/>
    <p:sldId id="330" r:id="rId8"/>
    <p:sldId id="331" r:id="rId9"/>
    <p:sldId id="333" r:id="rId10"/>
    <p:sldId id="334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BD6F3-DCF3-C246-9223-9867FCEAA22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623B5-6B56-DE4E-A003-212EDD767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CCA3C-E4BF-A141-8B9B-1D3F128F901E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917AC-CE41-0D47-9B9A-B7799E61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2ED6A-E0F6-9E43-AF15-04163999047C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AC Electricity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7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0ECF0-CBF7-0840-840D-3EB8138480DD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10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4608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2BD2A-C0F1-7049-82EA-87F085D3EB1F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11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072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B61C3-0FD8-2340-9D62-27CDE20962A4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12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27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24A61-7182-1D4E-B6CA-FF22A743F3F2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13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482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C13B5-4375-1E48-AE93-30F4CEF19FAB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14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686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D87713-D9B4-3648-A363-186283F99F2F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15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891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BE368-484F-E84A-A924-A4C0063BA464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16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03EF9-83D1-5E42-A192-BE288B826143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17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4301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A3DD0F-53A8-A042-B3C7-02E448E77542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18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75C37-471C-6D4F-99F2-75326090C60E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19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4638D-6C51-1242-A62D-040D683D9211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465DB-5572-2B4B-8F8D-A7848F5E267B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20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4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C8150-9B66-E049-83E7-5EE5115103A7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21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5120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1B46C-C5FD-9049-97D8-5EA57A53AE19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22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CB83C-7BBE-7546-B982-DB266D18279D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23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4D5F9-B433-B348-A80E-2800DD1DB0CC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24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EEDBD-AB4C-F64B-A498-B3789DAEF8D9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25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63155-D9F7-C449-BEF4-F7953369F99A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26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19242-FDF6-534A-B277-6DA3FB14F011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27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634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D2494-0C3D-484B-B53C-F8C277CBA2A2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28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B81FE-2EE4-4E46-B37B-C75E1CD98DB5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29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39BB9-95FC-5A42-B3FF-2E91039195B6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9E293-929E-E24A-977C-F507764449D3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30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DC5F0-599B-5740-A843-4F78EA05EFD4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31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737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737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6E0CA-D847-E247-8C38-A6682ADDFCE1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32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3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757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362C0-C396-DC4E-A6C3-B0B5771DEADF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33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AADB4-A43D-C347-AA84-FB6501923842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34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798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798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BFDAB-B1C5-0A40-A9CE-8052E7B9A81E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35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9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36C07-1035-F846-AF88-9D56777BC5CE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36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E0BFAA-F3AC-2949-AD6E-9EDBB4D257DF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37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860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860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F8ED8F-12EE-8243-9D02-7E4E29A490FB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38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860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880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CC0C4-E5C4-EA44-80A2-E63F724EE7B1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39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8F17A0-F5F7-5B42-8DDD-956007C0F39B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4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901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901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80D00B-551D-FB43-AD79-0ED5BB00D8C2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40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901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0B6F8-9111-764F-81A5-DE78DD8FFE72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5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Electronics Overview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77783-0B92-C24D-8D78-98BF6E000E12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6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AC Electricity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7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CEB07E-B536-0147-9F43-F0B97E8303A9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7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789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AC Electricity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7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69849-8AD2-534D-A637-1083AD9C59D9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8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994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AC Electricity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7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9F985-368F-1A4D-9489-4BF1D77D63F8}" type="slidenum">
              <a:rPr lang="en-US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9</a:t>
            </a:fld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4403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36A4-1E8F-7C4E-9C14-8064B17F0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17342-1BE2-574F-84D3-B0CA423C1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8: Electronics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8: Electronics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UCSD Physics 122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Electronics Overview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990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Basic Circuits, Power Supplies,</a:t>
            </a:r>
          </a:p>
          <a:p>
            <a:pPr eaLnBrk="1" hangingPunct="1">
              <a:defRPr/>
            </a:pPr>
            <a:r>
              <a:rPr lang="en-US"/>
              <a:t>Transistors, Cable Impedance</a:t>
            </a:r>
          </a:p>
        </p:txBody>
      </p:sp>
      <p:pic>
        <p:nvPicPr>
          <p:cNvPr id="17412" name="Picture 9" descr="m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0413" y="381000"/>
            <a:ext cx="5081587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10"/>
          <p:cNvSpPr>
            <a:spLocks/>
          </p:cNvSpPr>
          <p:nvPr/>
        </p:nvSpPr>
        <p:spPr bwMode="auto">
          <a:xfrm>
            <a:off x="7010400" y="28956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7162800" y="3124200"/>
            <a:ext cx="1303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diode bridge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450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450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1FD6C6-EC17-A14C-966C-6211367FC854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10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AC Receptacle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49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Receptacles have three holes each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Lower (rounded) hole is earth ground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connected to pipes, usually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green wire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Larger slot is “neutral”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for current “return”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never far from ground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white wire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>
                <a:solidFill>
                  <a:schemeClr val="hlink"/>
                </a:solidFill>
              </a:rPr>
              <a:t>if wired correctly</a:t>
            </a:r>
            <a:endParaRPr lang="en-US" sz="1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Smaller slot is “hot”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swings to +170 and </a:t>
            </a:r>
            <a:r>
              <a:rPr lang="en-US" sz="1800">
                <a:sym typeface="Symbol" charset="2"/>
              </a:rPr>
              <a:t>170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black wire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>
                <a:solidFill>
                  <a:schemeClr val="hlink"/>
                </a:solidFill>
              </a:rPr>
              <a:t>dangerous one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/>
          </a:p>
        </p:txBody>
      </p:sp>
      <p:pic>
        <p:nvPicPr>
          <p:cNvPr id="45063" name="Picture 4" descr="a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828800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F8FFE2-35EA-9B4B-A315-55AE8A663F1C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11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Diodes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Diodes are essentially one-way current gates</a:t>
            </a:r>
          </a:p>
          <a:p>
            <a:pPr eaLnBrk="1" hangingPunct="1">
              <a:defRPr/>
            </a:pPr>
            <a:r>
              <a:rPr lang="en-US"/>
              <a:t>Symbolized by: </a:t>
            </a:r>
          </a:p>
          <a:p>
            <a:pPr eaLnBrk="1" hangingPunct="1">
              <a:defRPr/>
            </a:pPr>
            <a:r>
              <a:rPr lang="en-US"/>
              <a:t>Current vs. voltage graphs: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743200"/>
            <a:ext cx="1446213" cy="1387475"/>
            <a:chOff x="384" y="1728"/>
            <a:chExt cx="911" cy="874"/>
          </a:xfrm>
        </p:grpSpPr>
        <p:sp>
          <p:nvSpPr>
            <p:cNvPr id="29764" name="Line 5"/>
            <p:cNvSpPr>
              <a:spLocks noChangeShapeType="1"/>
            </p:cNvSpPr>
            <p:nvPr/>
          </p:nvSpPr>
          <p:spPr bwMode="auto">
            <a:xfrm>
              <a:off x="576" y="1728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5" name="Line 6"/>
            <p:cNvSpPr>
              <a:spLocks noChangeShapeType="1"/>
            </p:cNvSpPr>
            <p:nvPr/>
          </p:nvSpPr>
          <p:spPr bwMode="auto">
            <a:xfrm rot="5400000">
              <a:off x="912" y="2064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6" name="Text Box 7"/>
            <p:cNvSpPr txBox="1">
              <a:spLocks noChangeArrowheads="1"/>
            </p:cNvSpPr>
            <p:nvPr/>
          </p:nvSpPr>
          <p:spPr bwMode="auto">
            <a:xfrm>
              <a:off x="1094" y="239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</a:p>
          </p:txBody>
        </p:sp>
        <p:sp>
          <p:nvSpPr>
            <p:cNvPr id="29767" name="Text Box 8"/>
            <p:cNvSpPr txBox="1">
              <a:spLocks noChangeArrowheads="1"/>
            </p:cNvSpPr>
            <p:nvPr/>
          </p:nvSpPr>
          <p:spPr bwMode="auto">
            <a:xfrm>
              <a:off x="384" y="1920"/>
              <a:ext cx="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668588" y="2743200"/>
            <a:ext cx="1446212" cy="1387475"/>
            <a:chOff x="384" y="1728"/>
            <a:chExt cx="911" cy="874"/>
          </a:xfrm>
        </p:grpSpPr>
        <p:sp>
          <p:nvSpPr>
            <p:cNvPr id="29760" name="Line 10"/>
            <p:cNvSpPr>
              <a:spLocks noChangeShapeType="1"/>
            </p:cNvSpPr>
            <p:nvPr/>
          </p:nvSpPr>
          <p:spPr bwMode="auto">
            <a:xfrm>
              <a:off x="576" y="1728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1" name="Line 11"/>
            <p:cNvSpPr>
              <a:spLocks noChangeShapeType="1"/>
            </p:cNvSpPr>
            <p:nvPr/>
          </p:nvSpPr>
          <p:spPr bwMode="auto">
            <a:xfrm rot="5400000">
              <a:off x="912" y="2064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2" name="Text Box 12"/>
            <p:cNvSpPr txBox="1">
              <a:spLocks noChangeArrowheads="1"/>
            </p:cNvSpPr>
            <p:nvPr/>
          </p:nvSpPr>
          <p:spPr bwMode="auto">
            <a:xfrm>
              <a:off x="1094" y="239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</a:p>
          </p:txBody>
        </p:sp>
        <p:sp>
          <p:nvSpPr>
            <p:cNvPr id="29763" name="Text Box 13"/>
            <p:cNvSpPr txBox="1">
              <a:spLocks noChangeArrowheads="1"/>
            </p:cNvSpPr>
            <p:nvPr/>
          </p:nvSpPr>
          <p:spPr bwMode="auto">
            <a:xfrm>
              <a:off x="384" y="1920"/>
              <a:ext cx="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649788" y="2743200"/>
            <a:ext cx="1446212" cy="1387475"/>
            <a:chOff x="384" y="1728"/>
            <a:chExt cx="911" cy="874"/>
          </a:xfrm>
        </p:grpSpPr>
        <p:sp>
          <p:nvSpPr>
            <p:cNvPr id="29756" name="Line 15"/>
            <p:cNvSpPr>
              <a:spLocks noChangeShapeType="1"/>
            </p:cNvSpPr>
            <p:nvPr/>
          </p:nvSpPr>
          <p:spPr bwMode="auto">
            <a:xfrm>
              <a:off x="576" y="1728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7" name="Line 16"/>
            <p:cNvSpPr>
              <a:spLocks noChangeShapeType="1"/>
            </p:cNvSpPr>
            <p:nvPr/>
          </p:nvSpPr>
          <p:spPr bwMode="auto">
            <a:xfrm rot="5400000">
              <a:off x="912" y="2064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8" name="Text Box 17"/>
            <p:cNvSpPr txBox="1">
              <a:spLocks noChangeArrowheads="1"/>
            </p:cNvSpPr>
            <p:nvPr/>
          </p:nvSpPr>
          <p:spPr bwMode="auto">
            <a:xfrm>
              <a:off x="1094" y="239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</a:p>
          </p:txBody>
        </p:sp>
        <p:sp>
          <p:nvSpPr>
            <p:cNvPr id="29759" name="Text Box 18"/>
            <p:cNvSpPr txBox="1">
              <a:spLocks noChangeArrowheads="1"/>
            </p:cNvSpPr>
            <p:nvPr/>
          </p:nvSpPr>
          <p:spPr bwMode="auto">
            <a:xfrm>
              <a:off x="384" y="1920"/>
              <a:ext cx="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707188" y="2743200"/>
            <a:ext cx="1446212" cy="1387475"/>
            <a:chOff x="384" y="1728"/>
            <a:chExt cx="911" cy="874"/>
          </a:xfrm>
        </p:grpSpPr>
        <p:sp>
          <p:nvSpPr>
            <p:cNvPr id="29752" name="Line 20"/>
            <p:cNvSpPr>
              <a:spLocks noChangeShapeType="1"/>
            </p:cNvSpPr>
            <p:nvPr/>
          </p:nvSpPr>
          <p:spPr bwMode="auto">
            <a:xfrm>
              <a:off x="576" y="1728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3" name="Line 21"/>
            <p:cNvSpPr>
              <a:spLocks noChangeShapeType="1"/>
            </p:cNvSpPr>
            <p:nvPr/>
          </p:nvSpPr>
          <p:spPr bwMode="auto">
            <a:xfrm rot="5400000">
              <a:off x="912" y="2064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4" name="Text Box 22"/>
            <p:cNvSpPr txBox="1">
              <a:spLocks noChangeArrowheads="1"/>
            </p:cNvSpPr>
            <p:nvPr/>
          </p:nvSpPr>
          <p:spPr bwMode="auto">
            <a:xfrm>
              <a:off x="1094" y="239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</a:p>
          </p:txBody>
        </p:sp>
        <p:sp>
          <p:nvSpPr>
            <p:cNvPr id="29755" name="Text Box 23"/>
            <p:cNvSpPr txBox="1">
              <a:spLocks noChangeArrowheads="1"/>
            </p:cNvSpPr>
            <p:nvPr/>
          </p:nvSpPr>
          <p:spPr bwMode="auto">
            <a:xfrm>
              <a:off x="384" y="1920"/>
              <a:ext cx="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</a:t>
              </a:r>
            </a:p>
          </p:txBody>
        </p:sp>
      </p:grpSp>
      <p:sp>
        <p:nvSpPr>
          <p:cNvPr id="29707" name="Line 24"/>
          <p:cNvSpPr>
            <a:spLocks noChangeShapeType="1"/>
          </p:cNvSpPr>
          <p:nvPr/>
        </p:nvSpPr>
        <p:spPr bwMode="auto">
          <a:xfrm flipV="1">
            <a:off x="685800" y="2819400"/>
            <a:ext cx="1219200" cy="1219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Line 26"/>
          <p:cNvSpPr>
            <a:spLocks noChangeShapeType="1"/>
          </p:cNvSpPr>
          <p:nvPr/>
        </p:nvSpPr>
        <p:spPr bwMode="auto">
          <a:xfrm>
            <a:off x="4495800" y="3810000"/>
            <a:ext cx="762000" cy="0"/>
          </a:xfrm>
          <a:prstGeom prst="line">
            <a:avLst/>
          </a:pr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9" name="Line 27"/>
          <p:cNvSpPr>
            <a:spLocks noChangeShapeType="1"/>
          </p:cNvSpPr>
          <p:nvPr/>
        </p:nvSpPr>
        <p:spPr bwMode="auto">
          <a:xfrm flipV="1">
            <a:off x="5257800" y="2819400"/>
            <a:ext cx="0" cy="990600"/>
          </a:xfrm>
          <a:prstGeom prst="line">
            <a:avLst/>
          </a:pr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6662738" y="2895600"/>
            <a:ext cx="381000" cy="914400"/>
            <a:chOff x="4224" y="1824"/>
            <a:chExt cx="240" cy="576"/>
          </a:xfrm>
        </p:grpSpPr>
        <p:sp>
          <p:nvSpPr>
            <p:cNvPr id="29750" name="Line 29"/>
            <p:cNvSpPr>
              <a:spLocks noChangeShapeType="1"/>
            </p:cNvSpPr>
            <p:nvPr/>
          </p:nvSpPr>
          <p:spPr bwMode="auto">
            <a:xfrm>
              <a:off x="4224" y="2400"/>
              <a:ext cx="240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1" name="Line 30"/>
            <p:cNvSpPr>
              <a:spLocks noChangeShapeType="1"/>
            </p:cNvSpPr>
            <p:nvPr/>
          </p:nvSpPr>
          <p:spPr bwMode="auto">
            <a:xfrm flipV="1">
              <a:off x="4464" y="1824"/>
              <a:ext cx="0" cy="576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11" name="Text Box 31"/>
          <p:cNvSpPr txBox="1">
            <a:spLocks noChangeArrowheads="1"/>
          </p:cNvSpPr>
          <p:nvPr/>
        </p:nvSpPr>
        <p:spPr bwMode="auto">
          <a:xfrm>
            <a:off x="4959350" y="3897313"/>
            <a:ext cx="600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hlink"/>
                </a:solidFill>
              </a:rPr>
              <a:t>0.6 V</a:t>
            </a:r>
            <a:endParaRPr lang="en-US" sz="1400"/>
          </a:p>
        </p:txBody>
      </p:sp>
      <p:sp>
        <p:nvSpPr>
          <p:cNvPr id="29712" name="Text Box 32"/>
          <p:cNvSpPr txBox="1">
            <a:spLocks noChangeArrowheads="1"/>
          </p:cNvSpPr>
          <p:nvPr/>
        </p:nvSpPr>
        <p:spPr bwMode="auto">
          <a:xfrm>
            <a:off x="685800" y="4129088"/>
            <a:ext cx="147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plain resistor</a:t>
            </a:r>
          </a:p>
        </p:txBody>
      </p:sp>
      <p:sp>
        <p:nvSpPr>
          <p:cNvPr id="29713" name="Text Box 33"/>
          <p:cNvSpPr txBox="1">
            <a:spLocks noChangeArrowheads="1"/>
          </p:cNvSpPr>
          <p:nvPr/>
        </p:nvSpPr>
        <p:spPr bwMode="auto">
          <a:xfrm>
            <a:off x="2971800" y="412908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diode</a:t>
            </a:r>
          </a:p>
        </p:txBody>
      </p:sp>
      <p:sp>
        <p:nvSpPr>
          <p:cNvPr id="29714" name="Text Box 34"/>
          <p:cNvSpPr txBox="1">
            <a:spLocks noChangeArrowheads="1"/>
          </p:cNvSpPr>
          <p:nvPr/>
        </p:nvSpPr>
        <p:spPr bwMode="auto">
          <a:xfrm>
            <a:off x="4419600" y="4129088"/>
            <a:ext cx="1709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idealized diode</a:t>
            </a:r>
          </a:p>
        </p:txBody>
      </p:sp>
      <p:sp>
        <p:nvSpPr>
          <p:cNvPr id="29715" name="Text Box 35"/>
          <p:cNvSpPr txBox="1">
            <a:spLocks noChangeArrowheads="1"/>
          </p:cNvSpPr>
          <p:nvPr/>
        </p:nvSpPr>
        <p:spPr bwMode="auto">
          <a:xfrm>
            <a:off x="6443663" y="4129088"/>
            <a:ext cx="2293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WAY</a:t>
            </a:r>
            <a:r>
              <a:rPr lang="en-US" sz="1800">
                <a:solidFill>
                  <a:schemeClr val="accent2"/>
                </a:solidFill>
              </a:rPr>
              <a:t> idealized diode</a:t>
            </a:r>
          </a:p>
        </p:txBody>
      </p:sp>
      <p:sp>
        <p:nvSpPr>
          <p:cNvPr id="29716" name="Line 36"/>
          <p:cNvSpPr>
            <a:spLocks noChangeShapeType="1"/>
          </p:cNvSpPr>
          <p:nvPr/>
        </p:nvSpPr>
        <p:spPr bwMode="auto">
          <a:xfrm flipV="1">
            <a:off x="838200" y="6019800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Line 37"/>
          <p:cNvSpPr>
            <a:spLocks noChangeShapeType="1"/>
          </p:cNvSpPr>
          <p:nvPr/>
        </p:nvSpPr>
        <p:spPr bwMode="auto">
          <a:xfrm flipV="1">
            <a:off x="838200" y="4800600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38"/>
          <p:cNvGrpSpPr>
            <a:grpSpLocks/>
          </p:cNvGrpSpPr>
          <p:nvPr/>
        </p:nvGrpSpPr>
        <p:grpSpPr bwMode="auto">
          <a:xfrm flipV="1">
            <a:off x="533400" y="4800600"/>
            <a:ext cx="593725" cy="1219200"/>
            <a:chOff x="336" y="3024"/>
            <a:chExt cx="374" cy="768"/>
          </a:xfrm>
        </p:grpSpPr>
        <p:sp>
          <p:nvSpPr>
            <p:cNvPr id="29746" name="Line 39"/>
            <p:cNvSpPr>
              <a:spLocks noChangeShapeType="1"/>
            </p:cNvSpPr>
            <p:nvPr/>
          </p:nvSpPr>
          <p:spPr bwMode="auto">
            <a:xfrm flipV="1">
              <a:off x="440" y="3456"/>
              <a:ext cx="1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7" name="Line 40"/>
            <p:cNvSpPr>
              <a:spLocks noChangeShapeType="1"/>
            </p:cNvSpPr>
            <p:nvPr/>
          </p:nvSpPr>
          <p:spPr bwMode="auto">
            <a:xfrm flipV="1">
              <a:off x="528" y="3456"/>
              <a:ext cx="0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8" name="Line 41"/>
            <p:cNvSpPr>
              <a:spLocks noChangeShapeType="1"/>
            </p:cNvSpPr>
            <p:nvPr/>
          </p:nvSpPr>
          <p:spPr bwMode="auto">
            <a:xfrm flipV="1">
              <a:off x="336" y="3312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9" name="Line 42"/>
            <p:cNvSpPr>
              <a:spLocks noChangeShapeType="1"/>
            </p:cNvSpPr>
            <p:nvPr/>
          </p:nvSpPr>
          <p:spPr bwMode="auto">
            <a:xfrm>
              <a:off x="528" y="302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 flipV="1">
            <a:off x="2247900" y="4800600"/>
            <a:ext cx="228600" cy="1219200"/>
            <a:chOff x="1416" y="3024"/>
            <a:chExt cx="144" cy="768"/>
          </a:xfrm>
        </p:grpSpPr>
        <p:sp>
          <p:nvSpPr>
            <p:cNvPr id="29743" name="Line 44"/>
            <p:cNvSpPr>
              <a:spLocks noChangeShapeType="1"/>
            </p:cNvSpPr>
            <p:nvPr/>
          </p:nvSpPr>
          <p:spPr bwMode="auto">
            <a:xfrm>
              <a:off x="1488" y="3024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4" name="AutoShape 45"/>
            <p:cNvSpPr>
              <a:spLocks noChangeArrowheads="1"/>
            </p:cNvSpPr>
            <p:nvPr/>
          </p:nvSpPr>
          <p:spPr bwMode="auto">
            <a:xfrm>
              <a:off x="1416" y="3360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5" name="Line 46"/>
            <p:cNvSpPr>
              <a:spLocks noChangeShapeType="1"/>
            </p:cNvSpPr>
            <p:nvPr/>
          </p:nvSpPr>
          <p:spPr bwMode="auto">
            <a:xfrm>
              <a:off x="1416" y="3360"/>
              <a:ext cx="14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20" name="Line 47"/>
          <p:cNvSpPr>
            <a:spLocks noChangeShapeType="1"/>
          </p:cNvSpPr>
          <p:nvPr/>
        </p:nvSpPr>
        <p:spPr bwMode="auto">
          <a:xfrm>
            <a:off x="4775200" y="5486400"/>
            <a:ext cx="292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1" name="Line 48"/>
          <p:cNvSpPr>
            <a:spLocks noChangeShapeType="1"/>
          </p:cNvSpPr>
          <p:nvPr/>
        </p:nvSpPr>
        <p:spPr bwMode="auto">
          <a:xfrm>
            <a:off x="4914900" y="54864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2" name="Line 49"/>
          <p:cNvSpPr>
            <a:spLocks noChangeShapeType="1"/>
          </p:cNvSpPr>
          <p:nvPr/>
        </p:nvSpPr>
        <p:spPr bwMode="auto">
          <a:xfrm>
            <a:off x="4914900" y="6019800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3" name="Line 50"/>
          <p:cNvSpPr>
            <a:spLocks noChangeShapeType="1"/>
          </p:cNvSpPr>
          <p:nvPr/>
        </p:nvSpPr>
        <p:spPr bwMode="auto">
          <a:xfrm>
            <a:off x="4914900" y="4800600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4" name="Line 51"/>
          <p:cNvSpPr>
            <a:spLocks noChangeShapeType="1"/>
          </p:cNvSpPr>
          <p:nvPr/>
        </p:nvSpPr>
        <p:spPr bwMode="auto">
          <a:xfrm>
            <a:off x="4610100" y="5257800"/>
            <a:ext cx="593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5" name="Line 52"/>
          <p:cNvSpPr>
            <a:spLocks noChangeShapeType="1"/>
          </p:cNvSpPr>
          <p:nvPr/>
        </p:nvSpPr>
        <p:spPr bwMode="auto">
          <a:xfrm flipV="1">
            <a:off x="4914900" y="4800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 flipV="1">
            <a:off x="6324600" y="4800600"/>
            <a:ext cx="228600" cy="1219200"/>
            <a:chOff x="1416" y="3024"/>
            <a:chExt cx="144" cy="768"/>
          </a:xfrm>
        </p:grpSpPr>
        <p:sp>
          <p:nvSpPr>
            <p:cNvPr id="29740" name="Line 54"/>
            <p:cNvSpPr>
              <a:spLocks noChangeShapeType="1"/>
            </p:cNvSpPr>
            <p:nvPr/>
          </p:nvSpPr>
          <p:spPr bwMode="auto">
            <a:xfrm>
              <a:off x="1488" y="3024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1" name="AutoShape 55"/>
            <p:cNvSpPr>
              <a:spLocks noChangeArrowheads="1"/>
            </p:cNvSpPr>
            <p:nvPr/>
          </p:nvSpPr>
          <p:spPr bwMode="auto">
            <a:xfrm>
              <a:off x="1416" y="3360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2" name="Line 56"/>
            <p:cNvSpPr>
              <a:spLocks noChangeShapeType="1"/>
            </p:cNvSpPr>
            <p:nvPr/>
          </p:nvSpPr>
          <p:spPr bwMode="auto">
            <a:xfrm>
              <a:off x="1416" y="3360"/>
              <a:ext cx="14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27" name="Text Box 57"/>
          <p:cNvSpPr txBox="1">
            <a:spLocks noChangeArrowheads="1"/>
          </p:cNvSpPr>
          <p:nvPr/>
        </p:nvSpPr>
        <p:spPr bwMode="auto">
          <a:xfrm>
            <a:off x="615950" y="6030913"/>
            <a:ext cx="197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hlink"/>
                </a:solidFill>
              </a:rPr>
              <a:t>no current flows</a:t>
            </a:r>
          </a:p>
        </p:txBody>
      </p:sp>
      <p:sp>
        <p:nvSpPr>
          <p:cNvPr id="29728" name="Text Box 58"/>
          <p:cNvSpPr txBox="1">
            <a:spLocks noChangeArrowheads="1"/>
          </p:cNvSpPr>
          <p:nvPr/>
        </p:nvSpPr>
        <p:spPr bwMode="auto">
          <a:xfrm>
            <a:off x="4905375" y="6019800"/>
            <a:ext cx="162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hlink"/>
                </a:solidFill>
              </a:rPr>
              <a:t>current flows</a:t>
            </a:r>
          </a:p>
        </p:txBody>
      </p:sp>
      <p:sp>
        <p:nvSpPr>
          <p:cNvPr id="29729" name="Text Box 59"/>
          <p:cNvSpPr txBox="1">
            <a:spLocks noChangeArrowheads="1"/>
          </p:cNvSpPr>
          <p:nvPr/>
        </p:nvSpPr>
        <p:spPr bwMode="auto">
          <a:xfrm>
            <a:off x="7070725" y="4784725"/>
            <a:ext cx="203676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the direction the</a:t>
            </a:r>
          </a:p>
          <a:p>
            <a:r>
              <a:rPr lang="en-US" sz="1600">
                <a:solidFill>
                  <a:schemeClr val="hlink"/>
                </a:solidFill>
              </a:rPr>
              <a:t>arrow points in the</a:t>
            </a:r>
          </a:p>
          <a:p>
            <a:r>
              <a:rPr lang="en-US" sz="1600">
                <a:solidFill>
                  <a:schemeClr val="hlink"/>
                </a:solidFill>
              </a:rPr>
              <a:t>diode symbol is the</a:t>
            </a:r>
          </a:p>
          <a:p>
            <a:r>
              <a:rPr lang="en-US" sz="1600">
                <a:solidFill>
                  <a:schemeClr val="hlink"/>
                </a:solidFill>
              </a:rPr>
              <a:t>direction that current</a:t>
            </a:r>
          </a:p>
          <a:p>
            <a:r>
              <a:rPr lang="en-US" sz="1600" i="1">
                <a:solidFill>
                  <a:schemeClr val="hlink"/>
                </a:solidFill>
              </a:rPr>
              <a:t>will</a:t>
            </a:r>
            <a:r>
              <a:rPr lang="en-US" sz="1600">
                <a:solidFill>
                  <a:schemeClr val="hlink"/>
                </a:solidFill>
              </a:rPr>
              <a:t> flow</a:t>
            </a:r>
          </a:p>
        </p:txBody>
      </p:sp>
      <p:sp>
        <p:nvSpPr>
          <p:cNvPr id="29730" name="AutoShape 60"/>
          <p:cNvSpPr>
            <a:spLocks noChangeArrowheads="1"/>
          </p:cNvSpPr>
          <p:nvPr/>
        </p:nvSpPr>
        <p:spPr bwMode="auto">
          <a:xfrm flipV="1">
            <a:off x="1066800" y="5410200"/>
            <a:ext cx="1066800" cy="533400"/>
          </a:xfrm>
          <a:custGeom>
            <a:avLst/>
            <a:gdLst>
              <a:gd name="T0" fmla="*/ 2147483647 w 21600"/>
              <a:gd name="T1" fmla="*/ 35328440 h 21600"/>
              <a:gd name="T2" fmla="*/ 2147483647 w 21600"/>
              <a:gd name="T3" fmla="*/ 2147483647 h 21600"/>
              <a:gd name="T4" fmla="*/ 2147483647 w 21600"/>
              <a:gd name="T5" fmla="*/ 77424625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284" y="8485"/>
                </a:moveTo>
                <a:cubicBezTo>
                  <a:pt x="18241" y="4659"/>
                  <a:pt x="14765" y="2004"/>
                  <a:pt x="10800" y="2004"/>
                </a:cubicBezTo>
                <a:cubicBezTo>
                  <a:pt x="5942" y="2005"/>
                  <a:pt x="2005" y="5942"/>
                  <a:pt x="2005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5669" y="-1"/>
                  <a:pt x="19937" y="3259"/>
                  <a:pt x="21219" y="7957"/>
                </a:cubicBezTo>
                <a:lnTo>
                  <a:pt x="23823" y="7246"/>
                </a:lnTo>
                <a:lnTo>
                  <a:pt x="21226" y="11793"/>
                </a:lnTo>
                <a:lnTo>
                  <a:pt x="16680" y="9195"/>
                </a:lnTo>
                <a:lnTo>
                  <a:pt x="19284" y="84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1" name="AutoShape 61"/>
          <p:cNvSpPr>
            <a:spLocks noChangeArrowheads="1"/>
          </p:cNvSpPr>
          <p:nvPr/>
        </p:nvSpPr>
        <p:spPr bwMode="auto">
          <a:xfrm flipH="1">
            <a:off x="1219200" y="5181600"/>
            <a:ext cx="7620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2" name="AutoShape 62"/>
          <p:cNvSpPr>
            <a:spLocks noChangeArrowheads="1"/>
          </p:cNvSpPr>
          <p:nvPr/>
        </p:nvSpPr>
        <p:spPr bwMode="auto">
          <a:xfrm>
            <a:off x="5181600" y="4876800"/>
            <a:ext cx="1066800" cy="533400"/>
          </a:xfrm>
          <a:custGeom>
            <a:avLst/>
            <a:gdLst>
              <a:gd name="T0" fmla="*/ 2147483647 w 21600"/>
              <a:gd name="T1" fmla="*/ 35328440 h 21600"/>
              <a:gd name="T2" fmla="*/ 2147483647 w 21600"/>
              <a:gd name="T3" fmla="*/ 2147483647 h 21600"/>
              <a:gd name="T4" fmla="*/ 2147483647 w 21600"/>
              <a:gd name="T5" fmla="*/ 77424625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284" y="8485"/>
                </a:moveTo>
                <a:cubicBezTo>
                  <a:pt x="18241" y="4659"/>
                  <a:pt x="14765" y="2004"/>
                  <a:pt x="10800" y="2004"/>
                </a:cubicBezTo>
                <a:cubicBezTo>
                  <a:pt x="5942" y="2005"/>
                  <a:pt x="2005" y="5942"/>
                  <a:pt x="2005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5669" y="-1"/>
                  <a:pt x="19937" y="3259"/>
                  <a:pt x="21219" y="7957"/>
                </a:cubicBezTo>
                <a:lnTo>
                  <a:pt x="23823" y="7246"/>
                </a:lnTo>
                <a:lnTo>
                  <a:pt x="21226" y="11793"/>
                </a:lnTo>
                <a:lnTo>
                  <a:pt x="16680" y="9195"/>
                </a:lnTo>
                <a:lnTo>
                  <a:pt x="19284" y="84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63"/>
          <p:cNvGrpSpPr>
            <a:grpSpLocks/>
          </p:cNvGrpSpPr>
          <p:nvPr/>
        </p:nvGrpSpPr>
        <p:grpSpPr bwMode="auto">
          <a:xfrm rot="16200000" flipV="1">
            <a:off x="4000500" y="1028700"/>
            <a:ext cx="228600" cy="1219200"/>
            <a:chOff x="1416" y="3024"/>
            <a:chExt cx="144" cy="768"/>
          </a:xfrm>
        </p:grpSpPr>
        <p:sp>
          <p:nvSpPr>
            <p:cNvPr id="29737" name="Line 64"/>
            <p:cNvSpPr>
              <a:spLocks noChangeShapeType="1"/>
            </p:cNvSpPr>
            <p:nvPr/>
          </p:nvSpPr>
          <p:spPr bwMode="auto">
            <a:xfrm>
              <a:off x="1488" y="3024"/>
              <a:ext cx="0" cy="76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8" name="AutoShape 65"/>
            <p:cNvSpPr>
              <a:spLocks noChangeArrowheads="1"/>
            </p:cNvSpPr>
            <p:nvPr/>
          </p:nvSpPr>
          <p:spPr bwMode="auto">
            <a:xfrm>
              <a:off x="1416" y="3360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9" name="Line 66"/>
            <p:cNvSpPr>
              <a:spLocks noChangeShapeType="1"/>
            </p:cNvSpPr>
            <p:nvPr/>
          </p:nvSpPr>
          <p:spPr bwMode="auto">
            <a:xfrm>
              <a:off x="1416" y="3360"/>
              <a:ext cx="1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9734" name="Picture 67" descr="dio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5791200" y="1371600"/>
            <a:ext cx="17907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35" name="Text Box 68"/>
          <p:cNvSpPr txBox="1">
            <a:spLocks noChangeArrowheads="1"/>
          </p:cNvSpPr>
          <p:nvPr/>
        </p:nvSpPr>
        <p:spPr bwMode="auto">
          <a:xfrm>
            <a:off x="7086600" y="2663825"/>
            <a:ext cx="21161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acts just like a wire</a:t>
            </a:r>
          </a:p>
          <a:p>
            <a:r>
              <a:rPr lang="en-US" sz="1600">
                <a:solidFill>
                  <a:schemeClr val="accent2"/>
                </a:solidFill>
              </a:rPr>
              <a:t>(will support arbitrary</a:t>
            </a:r>
          </a:p>
          <a:p>
            <a:r>
              <a:rPr lang="en-US" sz="1600">
                <a:solidFill>
                  <a:schemeClr val="accent2"/>
                </a:solidFill>
              </a:rPr>
              <a:t>current) provided that</a:t>
            </a:r>
          </a:p>
          <a:p>
            <a:r>
              <a:rPr lang="en-US" sz="1600">
                <a:solidFill>
                  <a:schemeClr val="accent2"/>
                </a:solidFill>
              </a:rPr>
              <a:t>voltage is positive</a:t>
            </a:r>
          </a:p>
        </p:txBody>
      </p:sp>
      <p:sp>
        <p:nvSpPr>
          <p:cNvPr id="29736" name="Freeform 70"/>
          <p:cNvSpPr>
            <a:spLocks/>
          </p:cNvSpPr>
          <p:nvPr/>
        </p:nvSpPr>
        <p:spPr bwMode="auto">
          <a:xfrm>
            <a:off x="2492375" y="2711450"/>
            <a:ext cx="939800" cy="1120775"/>
          </a:xfrm>
          <a:custGeom>
            <a:avLst/>
            <a:gdLst>
              <a:gd name="T0" fmla="*/ 0 w 592"/>
              <a:gd name="T1" fmla="*/ 2147483647 h 706"/>
              <a:gd name="T2" fmla="*/ 2147483647 w 592"/>
              <a:gd name="T3" fmla="*/ 2147483647 h 706"/>
              <a:gd name="T4" fmla="*/ 2147483647 w 592"/>
              <a:gd name="T5" fmla="*/ 2147483647 h 706"/>
              <a:gd name="T6" fmla="*/ 2147483647 w 592"/>
              <a:gd name="T7" fmla="*/ 2147483647 h 706"/>
              <a:gd name="T8" fmla="*/ 2147483647 w 592"/>
              <a:gd name="T9" fmla="*/ 2147483647 h 706"/>
              <a:gd name="T10" fmla="*/ 2147483647 w 592"/>
              <a:gd name="T11" fmla="*/ 2147483647 h 706"/>
              <a:gd name="T12" fmla="*/ 2147483647 w 592"/>
              <a:gd name="T13" fmla="*/ 2147483647 h 706"/>
              <a:gd name="T14" fmla="*/ 2147483647 w 592"/>
              <a:gd name="T15" fmla="*/ 2147483647 h 706"/>
              <a:gd name="T16" fmla="*/ 2147483647 w 592"/>
              <a:gd name="T17" fmla="*/ 2147483647 h 706"/>
              <a:gd name="T18" fmla="*/ 2147483647 w 592"/>
              <a:gd name="T19" fmla="*/ 2147483647 h 706"/>
              <a:gd name="T20" fmla="*/ 2147483647 w 592"/>
              <a:gd name="T21" fmla="*/ 0 h 7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92"/>
              <a:gd name="T34" fmla="*/ 0 h 706"/>
              <a:gd name="T35" fmla="*/ 592 w 592"/>
              <a:gd name="T36" fmla="*/ 706 h 7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92" h="706">
                <a:moveTo>
                  <a:pt x="0" y="706"/>
                </a:moveTo>
                <a:cubicBezTo>
                  <a:pt x="38" y="705"/>
                  <a:pt x="77" y="705"/>
                  <a:pt x="116" y="704"/>
                </a:cubicBezTo>
                <a:cubicBezTo>
                  <a:pt x="155" y="703"/>
                  <a:pt x="201" y="704"/>
                  <a:pt x="234" y="702"/>
                </a:cubicBezTo>
                <a:cubicBezTo>
                  <a:pt x="267" y="700"/>
                  <a:pt x="289" y="697"/>
                  <a:pt x="316" y="694"/>
                </a:cubicBezTo>
                <a:cubicBezTo>
                  <a:pt x="343" y="691"/>
                  <a:pt x="375" y="688"/>
                  <a:pt x="398" y="684"/>
                </a:cubicBezTo>
                <a:cubicBezTo>
                  <a:pt x="421" y="680"/>
                  <a:pt x="442" y="679"/>
                  <a:pt x="456" y="672"/>
                </a:cubicBezTo>
                <a:cubicBezTo>
                  <a:pt x="470" y="665"/>
                  <a:pt x="471" y="661"/>
                  <a:pt x="482" y="644"/>
                </a:cubicBezTo>
                <a:cubicBezTo>
                  <a:pt x="493" y="627"/>
                  <a:pt x="512" y="605"/>
                  <a:pt x="524" y="568"/>
                </a:cubicBezTo>
                <a:cubicBezTo>
                  <a:pt x="536" y="531"/>
                  <a:pt x="543" y="480"/>
                  <a:pt x="552" y="420"/>
                </a:cubicBezTo>
                <a:cubicBezTo>
                  <a:pt x="561" y="360"/>
                  <a:pt x="573" y="280"/>
                  <a:pt x="580" y="210"/>
                </a:cubicBezTo>
                <a:cubicBezTo>
                  <a:pt x="587" y="140"/>
                  <a:pt x="589" y="70"/>
                  <a:pt x="592" y="0"/>
                </a:cubicBez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B11C13-103A-4B43-8029-1D79736D3F1D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12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Diode Makeup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Diodes are made of semiconductors (usually silicon)</a:t>
            </a:r>
          </a:p>
          <a:p>
            <a:pPr eaLnBrk="1" hangingPunct="1">
              <a:defRPr/>
            </a:pPr>
            <a:r>
              <a:rPr lang="en-US"/>
              <a:t>Essentially a stack of </a:t>
            </a:r>
            <a:r>
              <a:rPr lang="en-US" i="1">
                <a:solidFill>
                  <a:schemeClr val="accent2"/>
                </a:solidFill>
              </a:rPr>
              <a:t>p</a:t>
            </a:r>
            <a:r>
              <a:rPr lang="en-US">
                <a:solidFill>
                  <a:schemeClr val="accent2"/>
                </a:solidFill>
              </a:rPr>
              <a:t>-doped</a:t>
            </a:r>
            <a:r>
              <a:rPr lang="en-US"/>
              <a:t> and 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-doped</a:t>
            </a:r>
            <a:r>
              <a:rPr lang="en-US"/>
              <a:t> silicon to form a </a:t>
            </a:r>
            <a:r>
              <a:rPr lang="en-US" i="1">
                <a:solidFill>
                  <a:schemeClr val="folHlink"/>
                </a:solidFill>
              </a:rPr>
              <a:t>p-n junction</a:t>
            </a:r>
            <a:endParaRPr lang="en-US" i="1"/>
          </a:p>
          <a:p>
            <a:pPr lvl="1" eaLnBrk="1" hangingPunct="1">
              <a:defRPr/>
            </a:pPr>
            <a:r>
              <a:rPr lang="en-US"/>
              <a:t>doping means deliberate impurities that contribute extra electrons 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-doped</a:t>
            </a:r>
            <a:r>
              <a:rPr lang="en-US"/>
              <a:t>) or “holes” for electrons (</a:t>
            </a:r>
            <a:r>
              <a:rPr lang="en-US" i="1">
                <a:solidFill>
                  <a:schemeClr val="accent2"/>
                </a:solidFill>
              </a:rPr>
              <a:t>p</a:t>
            </a:r>
            <a:r>
              <a:rPr lang="en-US">
                <a:solidFill>
                  <a:schemeClr val="accent2"/>
                </a:solidFill>
              </a:rPr>
              <a:t>-doped</a:t>
            </a:r>
            <a:r>
              <a:rPr lang="en-US"/>
              <a:t>)</a:t>
            </a:r>
          </a:p>
          <a:p>
            <a:pPr eaLnBrk="1" hangingPunct="1">
              <a:defRPr/>
            </a:pPr>
            <a:r>
              <a:rPr lang="en-US"/>
              <a:t>Transistors are </a:t>
            </a:r>
            <a:r>
              <a:rPr lang="en-US" i="1"/>
              <a:t>n-p-n</a:t>
            </a:r>
            <a:r>
              <a:rPr lang="en-US"/>
              <a:t> or </a:t>
            </a:r>
            <a:r>
              <a:rPr lang="en-US" i="1"/>
              <a:t>p-n-p</a:t>
            </a:r>
            <a:r>
              <a:rPr lang="en-US"/>
              <a:t> arrangements of semiconductors</a:t>
            </a:r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2362200" y="4980240"/>
            <a:ext cx="19050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p</a:t>
            </a:r>
            <a:r>
              <a:rPr lang="en-US">
                <a:solidFill>
                  <a:schemeClr val="folHlink"/>
                </a:solidFill>
              </a:rPr>
              <a:t>-type</a:t>
            </a:r>
            <a:endParaRPr lang="en-US"/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4267200" y="4980240"/>
            <a:ext cx="1905000" cy="12192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i="1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-type</a:t>
            </a:r>
            <a:endParaRPr lang="en-US"/>
          </a:p>
        </p:txBody>
      </p:sp>
      <p:sp>
        <p:nvSpPr>
          <p:cNvPr id="31753" name="Line 6"/>
          <p:cNvSpPr>
            <a:spLocks noChangeShapeType="1"/>
          </p:cNvSpPr>
          <p:nvPr/>
        </p:nvSpPr>
        <p:spPr bwMode="auto">
          <a:xfrm flipH="1">
            <a:off x="1219200" y="5589840"/>
            <a:ext cx="114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Line 7"/>
          <p:cNvSpPr>
            <a:spLocks noChangeShapeType="1"/>
          </p:cNvSpPr>
          <p:nvPr/>
        </p:nvSpPr>
        <p:spPr bwMode="auto">
          <a:xfrm flipH="1">
            <a:off x="6172200" y="5589840"/>
            <a:ext cx="114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16200000" flipV="1">
            <a:off x="4152900" y="4103940"/>
            <a:ext cx="228600" cy="1219200"/>
            <a:chOff x="1416" y="3024"/>
            <a:chExt cx="144" cy="768"/>
          </a:xfrm>
        </p:grpSpPr>
        <p:sp>
          <p:nvSpPr>
            <p:cNvPr id="31756" name="Line 9"/>
            <p:cNvSpPr>
              <a:spLocks noChangeShapeType="1"/>
            </p:cNvSpPr>
            <p:nvPr/>
          </p:nvSpPr>
          <p:spPr bwMode="auto">
            <a:xfrm>
              <a:off x="1488" y="3024"/>
              <a:ext cx="0" cy="7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7" name="AutoShape 10"/>
            <p:cNvSpPr>
              <a:spLocks noChangeArrowheads="1"/>
            </p:cNvSpPr>
            <p:nvPr/>
          </p:nvSpPr>
          <p:spPr bwMode="auto">
            <a:xfrm>
              <a:off x="1416" y="3360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8" name="Line 11"/>
            <p:cNvSpPr>
              <a:spLocks noChangeShapeType="1"/>
            </p:cNvSpPr>
            <p:nvPr/>
          </p:nvSpPr>
          <p:spPr bwMode="auto">
            <a:xfrm>
              <a:off x="1416" y="3360"/>
              <a:ext cx="14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23BD32-0F87-F346-9CB0-8A6B646E4994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13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LEDs: Light-Emitting Diodes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/>
              <a:t>Main difference is material is more exotic than silicon used in ordinary diodes/transistors</a:t>
            </a:r>
          </a:p>
          <a:p>
            <a:pPr lvl="1" eaLnBrk="1" hangingPunct="1">
              <a:defRPr/>
            </a:pPr>
            <a:r>
              <a:rPr lang="en-US" sz="1600"/>
              <a:t>typically 2-volt drop instead of 0.6 V drop</a:t>
            </a:r>
          </a:p>
          <a:p>
            <a:pPr eaLnBrk="1" hangingPunct="1">
              <a:defRPr/>
            </a:pPr>
            <a:r>
              <a:rPr lang="en-US" sz="1800"/>
              <a:t>When electron flows through LED, loses energy by emitting a </a:t>
            </a:r>
            <a:r>
              <a:rPr lang="en-US" sz="1800">
                <a:solidFill>
                  <a:schemeClr val="hlink"/>
                </a:solidFill>
              </a:rPr>
              <a:t>photon</a:t>
            </a:r>
            <a:r>
              <a:rPr lang="en-US" sz="1800"/>
              <a:t> of light rather than vibrating lattice (heat)</a:t>
            </a:r>
          </a:p>
          <a:p>
            <a:pPr eaLnBrk="1" hangingPunct="1">
              <a:defRPr/>
            </a:pPr>
            <a:r>
              <a:rPr lang="en-US" sz="1800"/>
              <a:t>LED efficiency is 30% (compare to incandescent bulb at 10%)</a:t>
            </a:r>
          </a:p>
          <a:p>
            <a:pPr eaLnBrk="1" hangingPunct="1">
              <a:defRPr/>
            </a:pPr>
            <a:r>
              <a:rPr lang="en-US" sz="1800"/>
              <a:t>Must supply current-limiting resistor in series: </a:t>
            </a:r>
          </a:p>
          <a:p>
            <a:pPr lvl="1" eaLnBrk="1" hangingPunct="1">
              <a:defRPr/>
            </a:pPr>
            <a:r>
              <a:rPr lang="en-US" sz="1600"/>
              <a:t>figure on </a:t>
            </a:r>
            <a:r>
              <a:rPr lang="en-US" sz="1600">
                <a:solidFill>
                  <a:schemeClr val="accent2"/>
                </a:solidFill>
              </a:rPr>
              <a:t>2 V drop</a:t>
            </a:r>
            <a:r>
              <a:rPr lang="en-US" sz="1600"/>
              <a:t> across LED; aim for </a:t>
            </a:r>
            <a:r>
              <a:rPr lang="en-US" sz="1600">
                <a:solidFill>
                  <a:schemeClr val="accent2"/>
                </a:solidFill>
              </a:rPr>
              <a:t>1–10 mA</a:t>
            </a:r>
            <a:r>
              <a:rPr lang="en-US" sz="1600"/>
              <a:t> of current</a:t>
            </a:r>
          </a:p>
        </p:txBody>
      </p:sp>
      <p:pic>
        <p:nvPicPr>
          <p:cNvPr id="33799" name="Picture 4" descr="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823140"/>
            <a:ext cx="3367088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5" descr="led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280340"/>
            <a:ext cx="25971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75B735-9A3F-5449-8497-9A0C874A50BB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14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Getting DC back out of AC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34887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AC provides a means for us to </a:t>
            </a:r>
            <a:r>
              <a:rPr lang="en-US" dirty="0">
                <a:solidFill>
                  <a:schemeClr val="accent2"/>
                </a:solidFill>
              </a:rPr>
              <a:t>distribute</a:t>
            </a:r>
            <a:r>
              <a:rPr lang="en-US" dirty="0"/>
              <a:t> electrical power, but most devices actually </a:t>
            </a:r>
            <a:r>
              <a:rPr lang="en-US" i="1" dirty="0">
                <a:solidFill>
                  <a:schemeClr val="hlink"/>
                </a:solidFill>
              </a:rPr>
              <a:t>want</a:t>
            </a:r>
            <a:r>
              <a:rPr lang="en-US" dirty="0"/>
              <a:t> DC</a:t>
            </a:r>
          </a:p>
          <a:p>
            <a:pPr lvl="1" eaLnBrk="1" hangingPunct="1">
              <a:defRPr/>
            </a:pPr>
            <a:r>
              <a:rPr lang="en-US" dirty="0"/>
              <a:t>bulbs, toasters, heaters, fans don’t care: plug straight in</a:t>
            </a:r>
          </a:p>
          <a:p>
            <a:pPr lvl="1" eaLnBrk="1" hangingPunct="1">
              <a:defRPr/>
            </a:pPr>
            <a:r>
              <a:rPr lang="en-US" dirty="0"/>
              <a:t>sophisticated devices care because they have </a:t>
            </a:r>
            <a:r>
              <a:rPr lang="en-US" dirty="0">
                <a:solidFill>
                  <a:schemeClr val="accent2"/>
                </a:solidFill>
              </a:rPr>
              <a:t>diodes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transistors</a:t>
            </a:r>
            <a:r>
              <a:rPr lang="en-US" dirty="0"/>
              <a:t> that require a certain </a:t>
            </a:r>
            <a:r>
              <a:rPr lang="en-US" dirty="0">
                <a:solidFill>
                  <a:schemeClr val="folHlink"/>
                </a:solidFill>
              </a:rPr>
              <a:t>polarity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rather than oscillating polarity derived from AC</a:t>
            </a:r>
          </a:p>
          <a:p>
            <a:pPr lvl="2" eaLnBrk="1" hangingPunct="1">
              <a:defRPr/>
            </a:pPr>
            <a:r>
              <a:rPr lang="en-US" dirty="0"/>
              <a:t>this is why battery orientation matters in most electronics</a:t>
            </a:r>
          </a:p>
          <a:p>
            <a:pPr eaLnBrk="1" hangingPunct="1">
              <a:defRPr/>
            </a:pPr>
            <a:r>
              <a:rPr lang="en-US" dirty="0"/>
              <a:t>Use diodes to “rectify” AC signal</a:t>
            </a:r>
          </a:p>
          <a:p>
            <a:pPr eaLnBrk="1" hangingPunct="1">
              <a:defRPr/>
            </a:pPr>
            <a:r>
              <a:rPr lang="en-US" dirty="0"/>
              <a:t>Simplest (half-wave) rectifier uses one diode: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89075" y="4762500"/>
            <a:ext cx="1482725" cy="1257300"/>
            <a:chOff x="794" y="3000"/>
            <a:chExt cx="934" cy="79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94" y="3312"/>
              <a:ext cx="240" cy="240"/>
              <a:chOff x="768" y="3312"/>
              <a:chExt cx="240" cy="240"/>
            </a:xfrm>
          </p:grpSpPr>
          <p:sp>
            <p:nvSpPr>
              <p:cNvPr id="35886" name="Oval 6"/>
              <p:cNvSpPr>
                <a:spLocks noChangeArrowheads="1"/>
              </p:cNvSpPr>
              <p:nvPr/>
            </p:nvSpPr>
            <p:spPr bwMode="auto">
              <a:xfrm>
                <a:off x="768" y="3312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7" name="Freeform 7"/>
              <p:cNvSpPr>
                <a:spLocks/>
              </p:cNvSpPr>
              <p:nvPr/>
            </p:nvSpPr>
            <p:spPr bwMode="auto">
              <a:xfrm>
                <a:off x="794" y="3385"/>
                <a:ext cx="192" cy="96"/>
              </a:xfrm>
              <a:custGeom>
                <a:avLst/>
                <a:gdLst>
                  <a:gd name="T0" fmla="*/ 0 w 192"/>
                  <a:gd name="T1" fmla="*/ 48 h 96"/>
                  <a:gd name="T2" fmla="*/ 48 w 192"/>
                  <a:gd name="T3" fmla="*/ 0 h 96"/>
                  <a:gd name="T4" fmla="*/ 96 w 192"/>
                  <a:gd name="T5" fmla="*/ 48 h 96"/>
                  <a:gd name="T6" fmla="*/ 144 w 192"/>
                  <a:gd name="T7" fmla="*/ 96 h 96"/>
                  <a:gd name="T8" fmla="*/ 192 w 192"/>
                  <a:gd name="T9" fmla="*/ 48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96"/>
                  <a:gd name="T17" fmla="*/ 192 w 19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96">
                    <a:moveTo>
                      <a:pt x="0" y="48"/>
                    </a:moveTo>
                    <a:cubicBezTo>
                      <a:pt x="16" y="24"/>
                      <a:pt x="32" y="0"/>
                      <a:pt x="48" y="0"/>
                    </a:cubicBezTo>
                    <a:cubicBezTo>
                      <a:pt x="64" y="0"/>
                      <a:pt x="80" y="32"/>
                      <a:pt x="96" y="48"/>
                    </a:cubicBezTo>
                    <a:cubicBezTo>
                      <a:pt x="112" y="64"/>
                      <a:pt x="128" y="96"/>
                      <a:pt x="144" y="96"/>
                    </a:cubicBezTo>
                    <a:cubicBezTo>
                      <a:pt x="160" y="96"/>
                      <a:pt x="184" y="56"/>
                      <a:pt x="192" y="4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9" name="Line 8"/>
            <p:cNvSpPr>
              <a:spLocks noChangeShapeType="1"/>
            </p:cNvSpPr>
            <p:nvPr/>
          </p:nvSpPr>
          <p:spPr bwMode="auto">
            <a:xfrm flipV="1">
              <a:off x="912" y="3072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0" name="Line 9"/>
            <p:cNvSpPr>
              <a:spLocks noChangeShapeType="1"/>
            </p:cNvSpPr>
            <p:nvPr/>
          </p:nvSpPr>
          <p:spPr bwMode="auto">
            <a:xfrm flipV="1">
              <a:off x="912" y="3552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632" y="3264"/>
              <a:ext cx="96" cy="336"/>
              <a:chOff x="1104" y="3264"/>
              <a:chExt cx="96" cy="336"/>
            </a:xfrm>
          </p:grpSpPr>
          <p:sp>
            <p:nvSpPr>
              <p:cNvPr id="35879" name="Line 11"/>
              <p:cNvSpPr>
                <a:spLocks noChangeShapeType="1"/>
              </p:cNvSpPr>
              <p:nvPr/>
            </p:nvSpPr>
            <p:spPr bwMode="auto">
              <a:xfrm>
                <a:off x="1152" y="3264"/>
                <a:ext cx="48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0" name="Line 12"/>
              <p:cNvSpPr>
                <a:spLocks noChangeShapeType="1"/>
              </p:cNvSpPr>
              <p:nvPr/>
            </p:nvSpPr>
            <p:spPr bwMode="auto">
              <a:xfrm flipH="1">
                <a:off x="1104" y="3312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1" name="Line 13"/>
              <p:cNvSpPr>
                <a:spLocks noChangeShapeType="1"/>
              </p:cNvSpPr>
              <p:nvPr/>
            </p:nvSpPr>
            <p:spPr bwMode="auto">
              <a:xfrm>
                <a:off x="1104" y="3360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2" name="Line 14"/>
              <p:cNvSpPr>
                <a:spLocks noChangeShapeType="1"/>
              </p:cNvSpPr>
              <p:nvPr/>
            </p:nvSpPr>
            <p:spPr bwMode="auto">
              <a:xfrm flipH="1">
                <a:off x="1104" y="3408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3" name="Line 15"/>
              <p:cNvSpPr>
                <a:spLocks noChangeShapeType="1"/>
              </p:cNvSpPr>
              <p:nvPr/>
            </p:nvSpPr>
            <p:spPr bwMode="auto">
              <a:xfrm>
                <a:off x="1104" y="3456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4" name="Line 16"/>
              <p:cNvSpPr>
                <a:spLocks noChangeShapeType="1"/>
              </p:cNvSpPr>
              <p:nvPr/>
            </p:nvSpPr>
            <p:spPr bwMode="auto">
              <a:xfrm flipH="1">
                <a:off x="1104" y="3504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5" name="Line 17"/>
              <p:cNvSpPr>
                <a:spLocks noChangeShapeType="1"/>
              </p:cNvSpPr>
              <p:nvPr/>
            </p:nvSpPr>
            <p:spPr bwMode="auto">
              <a:xfrm>
                <a:off x="1104" y="3552"/>
                <a:ext cx="48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72" name="Line 18"/>
            <p:cNvSpPr>
              <a:spLocks noChangeShapeType="1"/>
            </p:cNvSpPr>
            <p:nvPr/>
          </p:nvSpPr>
          <p:spPr bwMode="auto">
            <a:xfrm flipV="1">
              <a:off x="1680" y="3072"/>
              <a:ext cx="0" cy="19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3" name="Line 19"/>
            <p:cNvSpPr>
              <a:spLocks noChangeShapeType="1"/>
            </p:cNvSpPr>
            <p:nvPr/>
          </p:nvSpPr>
          <p:spPr bwMode="auto">
            <a:xfrm>
              <a:off x="1680" y="3600"/>
              <a:ext cx="0" cy="19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912" y="3000"/>
              <a:ext cx="768" cy="145"/>
              <a:chOff x="912" y="3023"/>
              <a:chExt cx="768" cy="145"/>
            </a:xfrm>
          </p:grpSpPr>
          <p:sp>
            <p:nvSpPr>
              <p:cNvPr id="35876" name="Line 21"/>
              <p:cNvSpPr>
                <a:spLocks noChangeShapeType="1"/>
              </p:cNvSpPr>
              <p:nvPr/>
            </p:nvSpPr>
            <p:spPr bwMode="auto">
              <a:xfrm rot="16200000" flipV="1">
                <a:off x="1296" y="2712"/>
                <a:ext cx="0" cy="7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7" name="AutoShape 22"/>
              <p:cNvSpPr>
                <a:spLocks noChangeArrowheads="1"/>
              </p:cNvSpPr>
              <p:nvPr/>
            </p:nvSpPr>
            <p:spPr bwMode="auto">
              <a:xfrm rot="16200000" flipV="1">
                <a:off x="1224" y="3048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8" name="Line 23"/>
              <p:cNvSpPr>
                <a:spLocks noChangeShapeType="1"/>
              </p:cNvSpPr>
              <p:nvPr/>
            </p:nvSpPr>
            <p:spPr bwMode="auto">
              <a:xfrm rot="16200000" flipV="1">
                <a:off x="1271" y="3095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75" name="Line 24"/>
            <p:cNvSpPr>
              <a:spLocks noChangeShapeType="1"/>
            </p:cNvSpPr>
            <p:nvPr/>
          </p:nvSpPr>
          <p:spPr bwMode="auto">
            <a:xfrm>
              <a:off x="912" y="3792"/>
              <a:ext cx="76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8" name="Text Box 25"/>
          <p:cNvSpPr txBox="1">
            <a:spLocks noChangeArrowheads="1"/>
          </p:cNvSpPr>
          <p:nvPr/>
        </p:nvSpPr>
        <p:spPr bwMode="auto">
          <a:xfrm>
            <a:off x="152400" y="5218113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AC source</a:t>
            </a:r>
          </a:p>
        </p:txBody>
      </p:sp>
      <p:sp>
        <p:nvSpPr>
          <p:cNvPr id="35849" name="Text Box 26"/>
          <p:cNvSpPr txBox="1">
            <a:spLocks noChangeArrowheads="1"/>
          </p:cNvSpPr>
          <p:nvPr/>
        </p:nvSpPr>
        <p:spPr bwMode="auto">
          <a:xfrm>
            <a:off x="3092450" y="5257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load</a:t>
            </a:r>
          </a:p>
        </p:txBody>
      </p:sp>
      <p:sp>
        <p:nvSpPr>
          <p:cNvPr id="35850" name="Line 27"/>
          <p:cNvSpPr>
            <a:spLocks noChangeShapeType="1"/>
          </p:cNvSpPr>
          <p:nvPr/>
        </p:nvSpPr>
        <p:spPr bwMode="auto">
          <a:xfrm>
            <a:off x="52578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1" name="Line 28"/>
          <p:cNvSpPr>
            <a:spLocks noChangeShapeType="1"/>
          </p:cNvSpPr>
          <p:nvPr/>
        </p:nvSpPr>
        <p:spPr bwMode="auto">
          <a:xfrm>
            <a:off x="5257800" y="5257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257800" y="4876800"/>
            <a:ext cx="3048000" cy="762000"/>
            <a:chOff x="3312" y="3072"/>
            <a:chExt cx="1920" cy="480"/>
          </a:xfrm>
        </p:grpSpPr>
        <p:sp>
          <p:nvSpPr>
            <p:cNvPr id="35864" name="Freeform 30"/>
            <p:cNvSpPr>
              <a:spLocks/>
            </p:cNvSpPr>
            <p:nvPr/>
          </p:nvSpPr>
          <p:spPr bwMode="auto">
            <a:xfrm flipV="1">
              <a:off x="3792" y="3312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5" name="Freeform 31"/>
            <p:cNvSpPr>
              <a:spLocks/>
            </p:cNvSpPr>
            <p:nvPr/>
          </p:nvSpPr>
          <p:spPr bwMode="auto">
            <a:xfrm>
              <a:off x="3312" y="3072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6" name="Freeform 32"/>
            <p:cNvSpPr>
              <a:spLocks/>
            </p:cNvSpPr>
            <p:nvPr/>
          </p:nvSpPr>
          <p:spPr bwMode="auto">
            <a:xfrm>
              <a:off x="4272" y="3072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7" name="Freeform 33"/>
            <p:cNvSpPr>
              <a:spLocks/>
            </p:cNvSpPr>
            <p:nvPr/>
          </p:nvSpPr>
          <p:spPr bwMode="auto">
            <a:xfrm flipV="1">
              <a:off x="4752" y="3312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53" name="Line 34"/>
          <p:cNvSpPr>
            <a:spLocks noChangeShapeType="1"/>
          </p:cNvSpPr>
          <p:nvPr/>
        </p:nvSpPr>
        <p:spPr bwMode="auto">
          <a:xfrm>
            <a:off x="5257800" y="5867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4" name="Line 35"/>
          <p:cNvSpPr>
            <a:spLocks noChangeShapeType="1"/>
          </p:cNvSpPr>
          <p:nvPr/>
        </p:nvSpPr>
        <p:spPr bwMode="auto">
          <a:xfrm>
            <a:off x="5257800" y="6248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5105400" y="5867400"/>
            <a:ext cx="3048000" cy="381000"/>
            <a:chOff x="3216" y="3408"/>
            <a:chExt cx="1920" cy="240"/>
          </a:xfrm>
        </p:grpSpPr>
        <p:sp>
          <p:nvSpPr>
            <p:cNvPr id="35859" name="Freeform 37"/>
            <p:cNvSpPr>
              <a:spLocks/>
            </p:cNvSpPr>
            <p:nvPr/>
          </p:nvSpPr>
          <p:spPr bwMode="auto">
            <a:xfrm>
              <a:off x="3312" y="3408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Freeform 38"/>
            <p:cNvSpPr>
              <a:spLocks/>
            </p:cNvSpPr>
            <p:nvPr/>
          </p:nvSpPr>
          <p:spPr bwMode="auto">
            <a:xfrm>
              <a:off x="4272" y="3408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Line 39"/>
            <p:cNvSpPr>
              <a:spLocks noChangeShapeType="1"/>
            </p:cNvSpPr>
            <p:nvPr/>
          </p:nvSpPr>
          <p:spPr bwMode="auto">
            <a:xfrm>
              <a:off x="3792" y="3648"/>
              <a:ext cx="48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2" name="Line 40"/>
            <p:cNvSpPr>
              <a:spLocks noChangeShapeType="1"/>
            </p:cNvSpPr>
            <p:nvPr/>
          </p:nvSpPr>
          <p:spPr bwMode="auto">
            <a:xfrm flipH="1">
              <a:off x="3216" y="3648"/>
              <a:ext cx="9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3" name="Line 41"/>
            <p:cNvSpPr>
              <a:spLocks noChangeShapeType="1"/>
            </p:cNvSpPr>
            <p:nvPr/>
          </p:nvSpPr>
          <p:spPr bwMode="auto">
            <a:xfrm>
              <a:off x="4752" y="3648"/>
              <a:ext cx="38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56" name="Text Box 42"/>
          <p:cNvSpPr txBox="1">
            <a:spLocks noChangeArrowheads="1"/>
          </p:cNvSpPr>
          <p:nvPr/>
        </p:nvSpPr>
        <p:spPr bwMode="auto">
          <a:xfrm>
            <a:off x="5734050" y="4632325"/>
            <a:ext cx="1336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chemeClr val="hlink"/>
                </a:solidFill>
              </a:rPr>
              <a:t>input voltage</a:t>
            </a:r>
          </a:p>
        </p:txBody>
      </p:sp>
      <p:sp>
        <p:nvSpPr>
          <p:cNvPr id="35857" name="Text Box 43"/>
          <p:cNvSpPr txBox="1">
            <a:spLocks noChangeArrowheads="1"/>
          </p:cNvSpPr>
          <p:nvPr/>
        </p:nvSpPr>
        <p:spPr bwMode="auto">
          <a:xfrm>
            <a:off x="5360988" y="6292850"/>
            <a:ext cx="2047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voltage seen by load</a:t>
            </a:r>
          </a:p>
        </p:txBody>
      </p:sp>
      <p:sp>
        <p:nvSpPr>
          <p:cNvPr id="35858" name="Text Box 44"/>
          <p:cNvSpPr txBox="1">
            <a:spLocks noChangeArrowheads="1"/>
          </p:cNvSpPr>
          <p:nvPr/>
        </p:nvSpPr>
        <p:spPr bwMode="auto">
          <a:xfrm>
            <a:off x="2057400" y="6208713"/>
            <a:ext cx="3157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diode only conducts</a:t>
            </a:r>
          </a:p>
          <a:p>
            <a:r>
              <a:rPr lang="en-US" sz="1800">
                <a:solidFill>
                  <a:schemeClr val="folHlink"/>
                </a:solidFill>
              </a:rPr>
              <a:t>when input voltage is </a:t>
            </a:r>
            <a:r>
              <a:rPr lang="en-US" sz="1800">
                <a:solidFill>
                  <a:schemeClr val="accent2"/>
                </a:solidFill>
              </a:rPr>
              <a:t>positive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6B685D-41FE-5948-9715-A2B3DE6ABB51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15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5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Doing Better: Full-wave Diode Bridge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124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diode in the rectifying circuit simply prevented the negative swing of voltage from conducting</a:t>
            </a:r>
          </a:p>
          <a:p>
            <a:pPr lvl="1" eaLnBrk="1" hangingPunct="1">
              <a:defRPr/>
            </a:pPr>
            <a:r>
              <a:rPr lang="en-US"/>
              <a:t>but this wastes half the available cycle</a:t>
            </a:r>
          </a:p>
          <a:p>
            <a:pPr lvl="1" eaLnBrk="1" hangingPunct="1">
              <a:defRPr/>
            </a:pPr>
            <a:r>
              <a:rPr lang="en-US"/>
              <a:t>also very irregular (bumpy): far from a “good” DC source</a:t>
            </a:r>
          </a:p>
          <a:p>
            <a:pPr eaLnBrk="1" hangingPunct="1">
              <a:defRPr/>
            </a:pPr>
            <a:r>
              <a:rPr lang="en-US"/>
              <a:t>By using </a:t>
            </a:r>
            <a:r>
              <a:rPr lang="en-US">
                <a:solidFill>
                  <a:schemeClr val="accent2"/>
                </a:solidFill>
              </a:rPr>
              <a:t>four</a:t>
            </a:r>
            <a:r>
              <a:rPr lang="en-US"/>
              <a:t> diodes, you can recover the negative swing:</a:t>
            </a:r>
          </a:p>
          <a:p>
            <a:pPr eaLnBrk="1" hangingPunct="1">
              <a:buFontTx/>
              <a:buNone/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3962400"/>
            <a:ext cx="3543300" cy="2133600"/>
            <a:chOff x="1560" y="2496"/>
            <a:chExt cx="2232" cy="134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560" y="2976"/>
              <a:ext cx="240" cy="240"/>
              <a:chOff x="768" y="3312"/>
              <a:chExt cx="240" cy="240"/>
            </a:xfrm>
          </p:grpSpPr>
          <p:sp>
            <p:nvSpPr>
              <p:cNvPr id="37965" name="Oval 6"/>
              <p:cNvSpPr>
                <a:spLocks noChangeArrowheads="1"/>
              </p:cNvSpPr>
              <p:nvPr/>
            </p:nvSpPr>
            <p:spPr bwMode="auto">
              <a:xfrm>
                <a:off x="768" y="3312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6" name="Freeform 7"/>
              <p:cNvSpPr>
                <a:spLocks/>
              </p:cNvSpPr>
              <p:nvPr/>
            </p:nvSpPr>
            <p:spPr bwMode="auto">
              <a:xfrm>
                <a:off x="794" y="3385"/>
                <a:ext cx="192" cy="96"/>
              </a:xfrm>
              <a:custGeom>
                <a:avLst/>
                <a:gdLst>
                  <a:gd name="T0" fmla="*/ 0 w 192"/>
                  <a:gd name="T1" fmla="*/ 48 h 96"/>
                  <a:gd name="T2" fmla="*/ 48 w 192"/>
                  <a:gd name="T3" fmla="*/ 0 h 96"/>
                  <a:gd name="T4" fmla="*/ 96 w 192"/>
                  <a:gd name="T5" fmla="*/ 48 h 96"/>
                  <a:gd name="T6" fmla="*/ 144 w 192"/>
                  <a:gd name="T7" fmla="*/ 96 h 96"/>
                  <a:gd name="T8" fmla="*/ 192 w 192"/>
                  <a:gd name="T9" fmla="*/ 48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96"/>
                  <a:gd name="T17" fmla="*/ 192 w 19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96">
                    <a:moveTo>
                      <a:pt x="0" y="48"/>
                    </a:moveTo>
                    <a:cubicBezTo>
                      <a:pt x="16" y="24"/>
                      <a:pt x="32" y="0"/>
                      <a:pt x="48" y="0"/>
                    </a:cubicBezTo>
                    <a:cubicBezTo>
                      <a:pt x="64" y="0"/>
                      <a:pt x="80" y="32"/>
                      <a:pt x="96" y="48"/>
                    </a:cubicBezTo>
                    <a:cubicBezTo>
                      <a:pt x="112" y="64"/>
                      <a:pt x="128" y="96"/>
                      <a:pt x="144" y="96"/>
                    </a:cubicBezTo>
                    <a:cubicBezTo>
                      <a:pt x="160" y="96"/>
                      <a:pt x="184" y="56"/>
                      <a:pt x="192" y="4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3696" y="3312"/>
              <a:ext cx="96" cy="336"/>
              <a:chOff x="1104" y="3264"/>
              <a:chExt cx="96" cy="336"/>
            </a:xfrm>
          </p:grpSpPr>
          <p:sp>
            <p:nvSpPr>
              <p:cNvPr id="37958" name="Line 9"/>
              <p:cNvSpPr>
                <a:spLocks noChangeShapeType="1"/>
              </p:cNvSpPr>
              <p:nvPr/>
            </p:nvSpPr>
            <p:spPr bwMode="auto">
              <a:xfrm>
                <a:off x="1152" y="3264"/>
                <a:ext cx="48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9" name="Line 10"/>
              <p:cNvSpPr>
                <a:spLocks noChangeShapeType="1"/>
              </p:cNvSpPr>
              <p:nvPr/>
            </p:nvSpPr>
            <p:spPr bwMode="auto">
              <a:xfrm flipH="1">
                <a:off x="1104" y="3312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0" name="Line 11"/>
              <p:cNvSpPr>
                <a:spLocks noChangeShapeType="1"/>
              </p:cNvSpPr>
              <p:nvPr/>
            </p:nvSpPr>
            <p:spPr bwMode="auto">
              <a:xfrm>
                <a:off x="1104" y="3360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1" name="Line 12"/>
              <p:cNvSpPr>
                <a:spLocks noChangeShapeType="1"/>
              </p:cNvSpPr>
              <p:nvPr/>
            </p:nvSpPr>
            <p:spPr bwMode="auto">
              <a:xfrm flipH="1">
                <a:off x="1104" y="3408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2" name="Line 13"/>
              <p:cNvSpPr>
                <a:spLocks noChangeShapeType="1"/>
              </p:cNvSpPr>
              <p:nvPr/>
            </p:nvSpPr>
            <p:spPr bwMode="auto">
              <a:xfrm>
                <a:off x="1104" y="3456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3" name="Line 14"/>
              <p:cNvSpPr>
                <a:spLocks noChangeShapeType="1"/>
              </p:cNvSpPr>
              <p:nvPr/>
            </p:nvSpPr>
            <p:spPr bwMode="auto">
              <a:xfrm flipH="1">
                <a:off x="1104" y="3504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4" name="Line 15"/>
              <p:cNvSpPr>
                <a:spLocks noChangeShapeType="1"/>
              </p:cNvSpPr>
              <p:nvPr/>
            </p:nvSpPr>
            <p:spPr bwMode="auto">
              <a:xfrm>
                <a:off x="1104" y="3552"/>
                <a:ext cx="48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26" name="Line 16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9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27" name="Line 17"/>
            <p:cNvSpPr>
              <a:spLocks noChangeShapeType="1"/>
            </p:cNvSpPr>
            <p:nvPr/>
          </p:nvSpPr>
          <p:spPr bwMode="auto">
            <a:xfrm>
              <a:off x="3744" y="3648"/>
              <a:ext cx="0" cy="19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 rot="2695030">
              <a:off x="2112" y="3311"/>
              <a:ext cx="768" cy="145"/>
              <a:chOff x="912" y="3023"/>
              <a:chExt cx="768" cy="145"/>
            </a:xfrm>
          </p:grpSpPr>
          <p:sp>
            <p:nvSpPr>
              <p:cNvPr id="37955" name="Line 19"/>
              <p:cNvSpPr>
                <a:spLocks noChangeShapeType="1"/>
              </p:cNvSpPr>
              <p:nvPr/>
            </p:nvSpPr>
            <p:spPr bwMode="auto">
              <a:xfrm rot="16200000" flipV="1">
                <a:off x="1296" y="2712"/>
                <a:ext cx="0" cy="7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6" name="AutoShape 20"/>
              <p:cNvSpPr>
                <a:spLocks noChangeArrowheads="1"/>
              </p:cNvSpPr>
              <p:nvPr/>
            </p:nvSpPr>
            <p:spPr bwMode="auto">
              <a:xfrm rot="16200000" flipV="1">
                <a:off x="1224" y="3048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7" name="Line 21"/>
              <p:cNvSpPr>
                <a:spLocks noChangeShapeType="1"/>
              </p:cNvSpPr>
              <p:nvPr/>
            </p:nvSpPr>
            <p:spPr bwMode="auto">
              <a:xfrm rot="16200000" flipV="1">
                <a:off x="1271" y="3095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 rot="18904970" flipV="1">
              <a:off x="2112" y="2784"/>
              <a:ext cx="768" cy="145"/>
              <a:chOff x="912" y="3023"/>
              <a:chExt cx="768" cy="145"/>
            </a:xfrm>
          </p:grpSpPr>
          <p:sp>
            <p:nvSpPr>
              <p:cNvPr id="37952" name="Line 23"/>
              <p:cNvSpPr>
                <a:spLocks noChangeShapeType="1"/>
              </p:cNvSpPr>
              <p:nvPr/>
            </p:nvSpPr>
            <p:spPr bwMode="auto">
              <a:xfrm rot="16200000" flipV="1">
                <a:off x="1296" y="2712"/>
                <a:ext cx="0" cy="7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3" name="AutoShape 24"/>
              <p:cNvSpPr>
                <a:spLocks noChangeArrowheads="1"/>
              </p:cNvSpPr>
              <p:nvPr/>
            </p:nvSpPr>
            <p:spPr bwMode="auto">
              <a:xfrm rot="16200000" flipV="1">
                <a:off x="1224" y="3048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4" name="Line 25"/>
              <p:cNvSpPr>
                <a:spLocks noChangeShapeType="1"/>
              </p:cNvSpPr>
              <p:nvPr/>
            </p:nvSpPr>
            <p:spPr bwMode="auto">
              <a:xfrm rot="16200000" flipV="1">
                <a:off x="1271" y="3095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 rot="2695030">
              <a:off x="2640" y="2784"/>
              <a:ext cx="768" cy="145"/>
              <a:chOff x="912" y="3023"/>
              <a:chExt cx="768" cy="145"/>
            </a:xfrm>
          </p:grpSpPr>
          <p:sp>
            <p:nvSpPr>
              <p:cNvPr id="37949" name="Line 27"/>
              <p:cNvSpPr>
                <a:spLocks noChangeShapeType="1"/>
              </p:cNvSpPr>
              <p:nvPr/>
            </p:nvSpPr>
            <p:spPr bwMode="auto">
              <a:xfrm rot="16200000" flipV="1">
                <a:off x="1296" y="2712"/>
                <a:ext cx="0" cy="7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0" name="AutoShape 28"/>
              <p:cNvSpPr>
                <a:spLocks noChangeArrowheads="1"/>
              </p:cNvSpPr>
              <p:nvPr/>
            </p:nvSpPr>
            <p:spPr bwMode="auto">
              <a:xfrm rot="16200000" flipV="1">
                <a:off x="1224" y="3048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1" name="Line 29"/>
              <p:cNvSpPr>
                <a:spLocks noChangeShapeType="1"/>
              </p:cNvSpPr>
              <p:nvPr/>
            </p:nvSpPr>
            <p:spPr bwMode="auto">
              <a:xfrm rot="16200000" flipV="1">
                <a:off x="1271" y="3095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0"/>
            <p:cNvGrpSpPr>
              <a:grpSpLocks/>
            </p:cNvGrpSpPr>
            <p:nvPr/>
          </p:nvGrpSpPr>
          <p:grpSpPr bwMode="auto">
            <a:xfrm rot="18904970" flipV="1">
              <a:off x="2640" y="3311"/>
              <a:ext cx="768" cy="145"/>
              <a:chOff x="912" y="3023"/>
              <a:chExt cx="768" cy="145"/>
            </a:xfrm>
          </p:grpSpPr>
          <p:sp>
            <p:nvSpPr>
              <p:cNvPr id="37946" name="Line 31"/>
              <p:cNvSpPr>
                <a:spLocks noChangeShapeType="1"/>
              </p:cNvSpPr>
              <p:nvPr/>
            </p:nvSpPr>
            <p:spPr bwMode="auto">
              <a:xfrm rot="16200000" flipV="1">
                <a:off x="1296" y="2712"/>
                <a:ext cx="0" cy="7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7" name="AutoShape 32"/>
              <p:cNvSpPr>
                <a:spLocks noChangeArrowheads="1"/>
              </p:cNvSpPr>
              <p:nvPr/>
            </p:nvSpPr>
            <p:spPr bwMode="auto">
              <a:xfrm rot="16200000" flipV="1">
                <a:off x="1224" y="3048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8" name="Line 33"/>
              <p:cNvSpPr>
                <a:spLocks noChangeShapeType="1"/>
              </p:cNvSpPr>
              <p:nvPr/>
            </p:nvSpPr>
            <p:spPr bwMode="auto">
              <a:xfrm rot="16200000" flipV="1">
                <a:off x="1271" y="3095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32" name="Oval 34"/>
            <p:cNvSpPr>
              <a:spLocks noChangeArrowheads="1"/>
            </p:cNvSpPr>
            <p:nvPr/>
          </p:nvSpPr>
          <p:spPr bwMode="auto">
            <a:xfrm>
              <a:off x="2736" y="257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33" name="Oval 35"/>
            <p:cNvSpPr>
              <a:spLocks noChangeArrowheads="1"/>
            </p:cNvSpPr>
            <p:nvPr/>
          </p:nvSpPr>
          <p:spPr bwMode="auto">
            <a:xfrm>
              <a:off x="2736" y="361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34" name="Oval 36"/>
            <p:cNvSpPr>
              <a:spLocks noChangeArrowheads="1"/>
            </p:cNvSpPr>
            <p:nvPr/>
          </p:nvSpPr>
          <p:spPr bwMode="auto">
            <a:xfrm>
              <a:off x="2208" y="30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35" name="Oval 37"/>
            <p:cNvSpPr>
              <a:spLocks noChangeArrowheads="1"/>
            </p:cNvSpPr>
            <p:nvPr/>
          </p:nvSpPr>
          <p:spPr bwMode="auto">
            <a:xfrm>
              <a:off x="3264" y="30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36" name="Line 38"/>
            <p:cNvSpPr>
              <a:spLocks noChangeShapeType="1"/>
            </p:cNvSpPr>
            <p:nvPr/>
          </p:nvSpPr>
          <p:spPr bwMode="auto">
            <a:xfrm flipV="1">
              <a:off x="2736" y="2496"/>
              <a:ext cx="0" cy="9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37" name="Line 39"/>
            <p:cNvSpPr>
              <a:spLocks noChangeShapeType="1"/>
            </p:cNvSpPr>
            <p:nvPr/>
          </p:nvSpPr>
          <p:spPr bwMode="auto">
            <a:xfrm flipH="1">
              <a:off x="1680" y="2496"/>
              <a:ext cx="105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38" name="Line 40"/>
            <p:cNvSpPr>
              <a:spLocks noChangeShapeType="1"/>
            </p:cNvSpPr>
            <p:nvPr/>
          </p:nvSpPr>
          <p:spPr bwMode="auto">
            <a:xfrm>
              <a:off x="1680" y="2496"/>
              <a:ext cx="0" cy="4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39" name="Line 41"/>
            <p:cNvSpPr>
              <a:spLocks noChangeShapeType="1"/>
            </p:cNvSpPr>
            <p:nvPr/>
          </p:nvSpPr>
          <p:spPr bwMode="auto">
            <a:xfrm>
              <a:off x="1680" y="3216"/>
              <a:ext cx="0" cy="52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40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9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41" name="Line 43"/>
            <p:cNvSpPr>
              <a:spLocks noChangeShapeType="1"/>
            </p:cNvSpPr>
            <p:nvPr/>
          </p:nvSpPr>
          <p:spPr bwMode="auto">
            <a:xfrm flipH="1">
              <a:off x="1680" y="3744"/>
              <a:ext cx="105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42" name="Line 44"/>
            <p:cNvSpPr>
              <a:spLocks noChangeShapeType="1"/>
            </p:cNvSpPr>
            <p:nvPr/>
          </p:nvSpPr>
          <p:spPr bwMode="auto">
            <a:xfrm flipH="1">
              <a:off x="2064" y="3120"/>
              <a:ext cx="14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43" name="Line 45"/>
            <p:cNvSpPr>
              <a:spLocks noChangeShapeType="1"/>
            </p:cNvSpPr>
            <p:nvPr/>
          </p:nvSpPr>
          <p:spPr bwMode="auto">
            <a:xfrm>
              <a:off x="2064" y="3120"/>
              <a:ext cx="0" cy="72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44" name="Line 46"/>
            <p:cNvSpPr>
              <a:spLocks noChangeShapeType="1"/>
            </p:cNvSpPr>
            <p:nvPr/>
          </p:nvSpPr>
          <p:spPr bwMode="auto">
            <a:xfrm>
              <a:off x="2064" y="3840"/>
              <a:ext cx="168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45" name="Line 47"/>
            <p:cNvSpPr>
              <a:spLocks noChangeShapeType="1"/>
            </p:cNvSpPr>
            <p:nvPr/>
          </p:nvSpPr>
          <p:spPr bwMode="auto">
            <a:xfrm>
              <a:off x="3312" y="3120"/>
              <a:ext cx="43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896" name="Text Box 48"/>
          <p:cNvSpPr txBox="1">
            <a:spLocks noChangeArrowheads="1"/>
          </p:cNvSpPr>
          <p:nvPr/>
        </p:nvSpPr>
        <p:spPr bwMode="auto">
          <a:xfrm>
            <a:off x="1584325" y="41290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A</a:t>
            </a:r>
            <a:endParaRPr lang="en-US" sz="1800"/>
          </a:p>
        </p:txBody>
      </p:sp>
      <p:sp>
        <p:nvSpPr>
          <p:cNvPr id="37897" name="Text Box 49"/>
          <p:cNvSpPr txBox="1">
            <a:spLocks noChangeArrowheads="1"/>
          </p:cNvSpPr>
          <p:nvPr/>
        </p:nvSpPr>
        <p:spPr bwMode="auto">
          <a:xfrm>
            <a:off x="1593850" y="5334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C</a:t>
            </a:r>
            <a:endParaRPr lang="en-US" sz="1800"/>
          </a:p>
        </p:txBody>
      </p:sp>
      <p:sp>
        <p:nvSpPr>
          <p:cNvPr id="37898" name="Text Box 50"/>
          <p:cNvSpPr txBox="1">
            <a:spLocks noChangeArrowheads="1"/>
          </p:cNvSpPr>
          <p:nvPr/>
        </p:nvSpPr>
        <p:spPr bwMode="auto">
          <a:xfrm>
            <a:off x="2940050" y="41290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B</a:t>
            </a:r>
            <a:endParaRPr lang="en-US" sz="1800"/>
          </a:p>
        </p:txBody>
      </p:sp>
      <p:sp>
        <p:nvSpPr>
          <p:cNvPr id="37899" name="Text Box 51"/>
          <p:cNvSpPr txBox="1">
            <a:spLocks noChangeArrowheads="1"/>
          </p:cNvSpPr>
          <p:nvPr/>
        </p:nvSpPr>
        <p:spPr bwMode="auto">
          <a:xfrm>
            <a:off x="2933700" y="5410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D</a:t>
            </a:r>
            <a:endParaRPr lang="en-US" sz="1800"/>
          </a:p>
        </p:txBody>
      </p:sp>
      <p:sp>
        <p:nvSpPr>
          <p:cNvPr id="37900" name="Text Box 52"/>
          <p:cNvSpPr txBox="1">
            <a:spLocks noChangeArrowheads="1"/>
          </p:cNvSpPr>
          <p:nvPr/>
        </p:nvSpPr>
        <p:spPr bwMode="auto">
          <a:xfrm>
            <a:off x="152400" y="43434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AC source</a:t>
            </a:r>
          </a:p>
        </p:txBody>
      </p:sp>
      <p:sp>
        <p:nvSpPr>
          <p:cNvPr id="37901" name="Text Box 53"/>
          <p:cNvSpPr txBox="1">
            <a:spLocks noChangeArrowheads="1"/>
          </p:cNvSpPr>
          <p:nvPr/>
        </p:nvSpPr>
        <p:spPr bwMode="auto">
          <a:xfrm>
            <a:off x="4108450" y="5257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load</a:t>
            </a:r>
          </a:p>
        </p:txBody>
      </p:sp>
      <p:sp>
        <p:nvSpPr>
          <p:cNvPr id="37902" name="Line 54"/>
          <p:cNvSpPr>
            <a:spLocks noChangeShapeType="1"/>
          </p:cNvSpPr>
          <p:nvPr/>
        </p:nvSpPr>
        <p:spPr bwMode="auto">
          <a:xfrm>
            <a:off x="5257800" y="40544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3" name="Line 55"/>
          <p:cNvSpPr>
            <a:spLocks noChangeShapeType="1"/>
          </p:cNvSpPr>
          <p:nvPr/>
        </p:nvSpPr>
        <p:spPr bwMode="auto">
          <a:xfrm>
            <a:off x="5257800" y="4435475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5257800" y="4054475"/>
            <a:ext cx="3048000" cy="762000"/>
            <a:chOff x="3312" y="3072"/>
            <a:chExt cx="1920" cy="480"/>
          </a:xfrm>
        </p:grpSpPr>
        <p:sp>
          <p:nvSpPr>
            <p:cNvPr id="37920" name="Freeform 57"/>
            <p:cNvSpPr>
              <a:spLocks/>
            </p:cNvSpPr>
            <p:nvPr/>
          </p:nvSpPr>
          <p:spPr bwMode="auto">
            <a:xfrm flipV="1">
              <a:off x="3792" y="3312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21" name="Freeform 58"/>
            <p:cNvSpPr>
              <a:spLocks/>
            </p:cNvSpPr>
            <p:nvPr/>
          </p:nvSpPr>
          <p:spPr bwMode="auto">
            <a:xfrm>
              <a:off x="3312" y="3072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22" name="Freeform 59"/>
            <p:cNvSpPr>
              <a:spLocks/>
            </p:cNvSpPr>
            <p:nvPr/>
          </p:nvSpPr>
          <p:spPr bwMode="auto">
            <a:xfrm>
              <a:off x="4272" y="3072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23" name="Freeform 60"/>
            <p:cNvSpPr>
              <a:spLocks/>
            </p:cNvSpPr>
            <p:nvPr/>
          </p:nvSpPr>
          <p:spPr bwMode="auto">
            <a:xfrm flipV="1">
              <a:off x="4752" y="3312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905" name="Line 61"/>
          <p:cNvSpPr>
            <a:spLocks noChangeShapeType="1"/>
          </p:cNvSpPr>
          <p:nvPr/>
        </p:nvSpPr>
        <p:spPr bwMode="auto">
          <a:xfrm>
            <a:off x="5257800" y="54260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6" name="Text Box 62"/>
          <p:cNvSpPr txBox="1">
            <a:spLocks noChangeArrowheads="1"/>
          </p:cNvSpPr>
          <p:nvPr/>
        </p:nvSpPr>
        <p:spPr bwMode="auto">
          <a:xfrm>
            <a:off x="5734050" y="3810000"/>
            <a:ext cx="1336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chemeClr val="hlink"/>
                </a:solidFill>
              </a:rPr>
              <a:t>input voltage</a:t>
            </a:r>
          </a:p>
        </p:txBody>
      </p:sp>
      <p:sp>
        <p:nvSpPr>
          <p:cNvPr id="37907" name="Text Box 63"/>
          <p:cNvSpPr txBox="1">
            <a:spLocks noChangeArrowheads="1"/>
          </p:cNvSpPr>
          <p:nvPr/>
        </p:nvSpPr>
        <p:spPr bwMode="auto">
          <a:xfrm>
            <a:off x="5360988" y="5851525"/>
            <a:ext cx="2047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voltage seen by load</a:t>
            </a:r>
          </a:p>
        </p:txBody>
      </p: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5257800" y="5426075"/>
            <a:ext cx="3048000" cy="381000"/>
            <a:chOff x="3312" y="3696"/>
            <a:chExt cx="1920" cy="240"/>
          </a:xfrm>
        </p:grpSpPr>
        <p:sp>
          <p:nvSpPr>
            <p:cNvPr id="37915" name="Line 65"/>
            <p:cNvSpPr>
              <a:spLocks noChangeShapeType="1"/>
            </p:cNvSpPr>
            <p:nvPr/>
          </p:nvSpPr>
          <p:spPr bwMode="auto">
            <a:xfrm>
              <a:off x="3312" y="3936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16" name="Freeform 66"/>
            <p:cNvSpPr>
              <a:spLocks/>
            </p:cNvSpPr>
            <p:nvPr/>
          </p:nvSpPr>
          <p:spPr bwMode="auto">
            <a:xfrm>
              <a:off x="331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17" name="Freeform 67"/>
            <p:cNvSpPr>
              <a:spLocks/>
            </p:cNvSpPr>
            <p:nvPr/>
          </p:nvSpPr>
          <p:spPr bwMode="auto">
            <a:xfrm>
              <a:off x="427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18" name="Freeform 68"/>
            <p:cNvSpPr>
              <a:spLocks/>
            </p:cNvSpPr>
            <p:nvPr/>
          </p:nvSpPr>
          <p:spPr bwMode="auto">
            <a:xfrm>
              <a:off x="379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19" name="Freeform 69"/>
            <p:cNvSpPr>
              <a:spLocks/>
            </p:cNvSpPr>
            <p:nvPr/>
          </p:nvSpPr>
          <p:spPr bwMode="auto">
            <a:xfrm>
              <a:off x="475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909" name="Text Box 70"/>
          <p:cNvSpPr txBox="1">
            <a:spLocks noChangeArrowheads="1"/>
          </p:cNvSpPr>
          <p:nvPr/>
        </p:nvSpPr>
        <p:spPr bwMode="auto">
          <a:xfrm>
            <a:off x="5318125" y="3363913"/>
            <a:ext cx="1808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B &amp; C conduct</a:t>
            </a:r>
          </a:p>
        </p:txBody>
      </p:sp>
      <p:sp>
        <p:nvSpPr>
          <p:cNvPr id="37910" name="Text Box 71"/>
          <p:cNvSpPr txBox="1">
            <a:spLocks noChangeArrowheads="1"/>
          </p:cNvSpPr>
          <p:nvPr/>
        </p:nvSpPr>
        <p:spPr bwMode="auto">
          <a:xfrm>
            <a:off x="6345238" y="4876800"/>
            <a:ext cx="1808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A &amp; D conduct</a:t>
            </a:r>
          </a:p>
        </p:txBody>
      </p:sp>
      <p:sp>
        <p:nvSpPr>
          <p:cNvPr id="37911" name="Line 72"/>
          <p:cNvSpPr>
            <a:spLocks noChangeShapeType="1"/>
          </p:cNvSpPr>
          <p:nvPr/>
        </p:nvSpPr>
        <p:spPr bwMode="auto">
          <a:xfrm>
            <a:off x="5638800" y="3733800"/>
            <a:ext cx="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2" name="Line 73"/>
          <p:cNvSpPr>
            <a:spLocks noChangeShapeType="1"/>
          </p:cNvSpPr>
          <p:nvPr/>
        </p:nvSpPr>
        <p:spPr bwMode="auto">
          <a:xfrm>
            <a:off x="6934200" y="3733800"/>
            <a:ext cx="1524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3" name="Line 74"/>
          <p:cNvSpPr>
            <a:spLocks noChangeShapeType="1"/>
          </p:cNvSpPr>
          <p:nvPr/>
        </p:nvSpPr>
        <p:spPr bwMode="auto">
          <a:xfrm flipH="1" flipV="1">
            <a:off x="6629400" y="4724400"/>
            <a:ext cx="152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4" name="Line 75"/>
          <p:cNvSpPr>
            <a:spLocks noChangeShapeType="1"/>
          </p:cNvSpPr>
          <p:nvPr/>
        </p:nvSpPr>
        <p:spPr bwMode="auto">
          <a:xfrm flipV="1">
            <a:off x="7543800" y="4800600"/>
            <a:ext cx="228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626C5C-EE74-DA42-BA4B-0F9368920199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16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Full-Wave Dual-Supply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2209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By grounding the center tap, we have two opposite AC sources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the diode bridge now presents </a:t>
            </a:r>
            <a:r>
              <a:rPr lang="en-US">
                <a:solidFill>
                  <a:schemeClr val="accent2"/>
                </a:solidFill>
              </a:rPr>
              <a:t>+</a:t>
            </a:r>
            <a:r>
              <a:rPr lang="en-US"/>
              <a:t> and </a:t>
            </a:r>
            <a:r>
              <a:rPr lang="en-US">
                <a:solidFill>
                  <a:schemeClr val="hlink"/>
                </a:solidFill>
                <a:sym typeface="Symbol" charset="2"/>
              </a:rPr>
              <a:t></a:t>
            </a:r>
            <a:r>
              <a:rPr lang="en-US">
                <a:sym typeface="Symbol" charset="2"/>
              </a:rPr>
              <a:t> voltages relative to ground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each can be separately smoothed/regulated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cutting out diodes A and D makes a half-wave rectifier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8200" y="4191000"/>
            <a:ext cx="381000" cy="381000"/>
            <a:chOff x="768" y="3312"/>
            <a:chExt cx="240" cy="240"/>
          </a:xfrm>
        </p:grpSpPr>
        <p:sp>
          <p:nvSpPr>
            <p:cNvPr id="40060" name="Oval 6"/>
            <p:cNvSpPr>
              <a:spLocks noChangeArrowheads="1"/>
            </p:cNvSpPr>
            <p:nvPr/>
          </p:nvSpPr>
          <p:spPr bwMode="auto">
            <a:xfrm>
              <a:off x="768" y="331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61" name="Freeform 7"/>
            <p:cNvSpPr>
              <a:spLocks/>
            </p:cNvSpPr>
            <p:nvPr/>
          </p:nvSpPr>
          <p:spPr bwMode="auto">
            <a:xfrm>
              <a:off x="794" y="3385"/>
              <a:ext cx="192" cy="96"/>
            </a:xfrm>
            <a:custGeom>
              <a:avLst/>
              <a:gdLst>
                <a:gd name="T0" fmla="*/ 0 w 192"/>
                <a:gd name="T1" fmla="*/ 48 h 96"/>
                <a:gd name="T2" fmla="*/ 48 w 192"/>
                <a:gd name="T3" fmla="*/ 0 h 96"/>
                <a:gd name="T4" fmla="*/ 96 w 192"/>
                <a:gd name="T5" fmla="*/ 48 h 96"/>
                <a:gd name="T6" fmla="*/ 144 w 192"/>
                <a:gd name="T7" fmla="*/ 96 h 96"/>
                <a:gd name="T8" fmla="*/ 192 w 192"/>
                <a:gd name="T9" fmla="*/ 48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6"/>
                <a:gd name="T17" fmla="*/ 192 w 192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6">
                  <a:moveTo>
                    <a:pt x="0" y="48"/>
                  </a:moveTo>
                  <a:cubicBezTo>
                    <a:pt x="16" y="24"/>
                    <a:pt x="32" y="0"/>
                    <a:pt x="48" y="0"/>
                  </a:cubicBezTo>
                  <a:cubicBezTo>
                    <a:pt x="64" y="0"/>
                    <a:pt x="80" y="32"/>
                    <a:pt x="96" y="48"/>
                  </a:cubicBezTo>
                  <a:cubicBezTo>
                    <a:pt x="112" y="64"/>
                    <a:pt x="128" y="96"/>
                    <a:pt x="144" y="96"/>
                  </a:cubicBezTo>
                  <a:cubicBezTo>
                    <a:pt x="160" y="96"/>
                    <a:pt x="184" y="56"/>
                    <a:pt x="192" y="4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210300" y="4800600"/>
            <a:ext cx="152400" cy="533400"/>
            <a:chOff x="1104" y="3264"/>
            <a:chExt cx="96" cy="336"/>
          </a:xfrm>
        </p:grpSpPr>
        <p:sp>
          <p:nvSpPr>
            <p:cNvPr id="40053" name="Line 9"/>
            <p:cNvSpPr>
              <a:spLocks noChangeShapeType="1"/>
            </p:cNvSpPr>
            <p:nvPr/>
          </p:nvSpPr>
          <p:spPr bwMode="auto">
            <a:xfrm>
              <a:off x="1152" y="3264"/>
              <a:ext cx="48" cy="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54" name="Line 10"/>
            <p:cNvSpPr>
              <a:spLocks noChangeShapeType="1"/>
            </p:cNvSpPr>
            <p:nvPr/>
          </p:nvSpPr>
          <p:spPr bwMode="auto">
            <a:xfrm flipH="1">
              <a:off x="1104" y="3312"/>
              <a:ext cx="96" cy="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55" name="Line 11"/>
            <p:cNvSpPr>
              <a:spLocks noChangeShapeType="1"/>
            </p:cNvSpPr>
            <p:nvPr/>
          </p:nvSpPr>
          <p:spPr bwMode="auto">
            <a:xfrm>
              <a:off x="1104" y="3360"/>
              <a:ext cx="96" cy="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56" name="Line 12"/>
            <p:cNvSpPr>
              <a:spLocks noChangeShapeType="1"/>
            </p:cNvSpPr>
            <p:nvPr/>
          </p:nvSpPr>
          <p:spPr bwMode="auto">
            <a:xfrm flipH="1">
              <a:off x="1104" y="3408"/>
              <a:ext cx="96" cy="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57" name="Line 13"/>
            <p:cNvSpPr>
              <a:spLocks noChangeShapeType="1"/>
            </p:cNvSpPr>
            <p:nvPr/>
          </p:nvSpPr>
          <p:spPr bwMode="auto">
            <a:xfrm>
              <a:off x="1104" y="3456"/>
              <a:ext cx="96" cy="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58" name="Line 14"/>
            <p:cNvSpPr>
              <a:spLocks noChangeShapeType="1"/>
            </p:cNvSpPr>
            <p:nvPr/>
          </p:nvSpPr>
          <p:spPr bwMode="auto">
            <a:xfrm flipH="1">
              <a:off x="1104" y="3504"/>
              <a:ext cx="96" cy="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59" name="Line 15"/>
            <p:cNvSpPr>
              <a:spLocks noChangeShapeType="1"/>
            </p:cNvSpPr>
            <p:nvPr/>
          </p:nvSpPr>
          <p:spPr bwMode="auto">
            <a:xfrm>
              <a:off x="1104" y="3552"/>
              <a:ext cx="48" cy="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45" name="Line 16"/>
          <p:cNvSpPr>
            <a:spLocks noChangeShapeType="1"/>
          </p:cNvSpPr>
          <p:nvPr/>
        </p:nvSpPr>
        <p:spPr bwMode="auto">
          <a:xfrm flipV="1">
            <a:off x="6286500" y="4495800"/>
            <a:ext cx="0" cy="3048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Line 17"/>
          <p:cNvSpPr>
            <a:spLocks noChangeShapeType="1"/>
          </p:cNvSpPr>
          <p:nvPr/>
        </p:nvSpPr>
        <p:spPr bwMode="auto">
          <a:xfrm>
            <a:off x="6286500" y="5334000"/>
            <a:ext cx="0" cy="3048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 rot="2695030">
            <a:off x="3695700" y="4799013"/>
            <a:ext cx="1219200" cy="230187"/>
            <a:chOff x="912" y="3023"/>
            <a:chExt cx="768" cy="145"/>
          </a:xfrm>
        </p:grpSpPr>
        <p:sp>
          <p:nvSpPr>
            <p:cNvPr id="40050" name="Line 19"/>
            <p:cNvSpPr>
              <a:spLocks noChangeShapeType="1"/>
            </p:cNvSpPr>
            <p:nvPr/>
          </p:nvSpPr>
          <p:spPr bwMode="auto">
            <a:xfrm rot="16200000" flipV="1">
              <a:off x="1296" y="2712"/>
              <a:ext cx="0" cy="76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51" name="AutoShape 20"/>
            <p:cNvSpPr>
              <a:spLocks noChangeArrowheads="1"/>
            </p:cNvSpPr>
            <p:nvPr/>
          </p:nvSpPr>
          <p:spPr bwMode="auto">
            <a:xfrm rot="16200000" flipV="1">
              <a:off x="1224" y="3048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52" name="Line 21"/>
            <p:cNvSpPr>
              <a:spLocks noChangeShapeType="1"/>
            </p:cNvSpPr>
            <p:nvPr/>
          </p:nvSpPr>
          <p:spPr bwMode="auto">
            <a:xfrm rot="16200000" flipV="1">
              <a:off x="1271" y="3095"/>
              <a:ext cx="14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 rot="18904970" flipV="1">
            <a:off x="3695700" y="3962400"/>
            <a:ext cx="1219200" cy="230188"/>
            <a:chOff x="912" y="3023"/>
            <a:chExt cx="768" cy="145"/>
          </a:xfrm>
        </p:grpSpPr>
        <p:sp>
          <p:nvSpPr>
            <p:cNvPr id="40047" name="Line 23"/>
            <p:cNvSpPr>
              <a:spLocks noChangeShapeType="1"/>
            </p:cNvSpPr>
            <p:nvPr/>
          </p:nvSpPr>
          <p:spPr bwMode="auto">
            <a:xfrm rot="16200000" flipV="1">
              <a:off x="1296" y="2712"/>
              <a:ext cx="0" cy="76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8" name="AutoShape 24"/>
            <p:cNvSpPr>
              <a:spLocks noChangeArrowheads="1"/>
            </p:cNvSpPr>
            <p:nvPr/>
          </p:nvSpPr>
          <p:spPr bwMode="auto">
            <a:xfrm rot="16200000" flipV="1">
              <a:off x="1224" y="3048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9" name="Line 25"/>
            <p:cNvSpPr>
              <a:spLocks noChangeShapeType="1"/>
            </p:cNvSpPr>
            <p:nvPr/>
          </p:nvSpPr>
          <p:spPr bwMode="auto">
            <a:xfrm rot="16200000" flipV="1">
              <a:off x="1271" y="3095"/>
              <a:ext cx="14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 rot="2695030">
            <a:off x="4533900" y="3962400"/>
            <a:ext cx="1219200" cy="230188"/>
            <a:chOff x="912" y="3023"/>
            <a:chExt cx="768" cy="145"/>
          </a:xfrm>
        </p:grpSpPr>
        <p:sp>
          <p:nvSpPr>
            <p:cNvPr id="40044" name="Line 27"/>
            <p:cNvSpPr>
              <a:spLocks noChangeShapeType="1"/>
            </p:cNvSpPr>
            <p:nvPr/>
          </p:nvSpPr>
          <p:spPr bwMode="auto">
            <a:xfrm rot="16200000" flipV="1">
              <a:off x="1296" y="2712"/>
              <a:ext cx="0" cy="76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5" name="AutoShape 28"/>
            <p:cNvSpPr>
              <a:spLocks noChangeArrowheads="1"/>
            </p:cNvSpPr>
            <p:nvPr/>
          </p:nvSpPr>
          <p:spPr bwMode="auto">
            <a:xfrm rot="16200000" flipV="1">
              <a:off x="1224" y="3048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6" name="Line 29"/>
            <p:cNvSpPr>
              <a:spLocks noChangeShapeType="1"/>
            </p:cNvSpPr>
            <p:nvPr/>
          </p:nvSpPr>
          <p:spPr bwMode="auto">
            <a:xfrm rot="16200000" flipV="1">
              <a:off x="1271" y="3095"/>
              <a:ext cx="14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 rot="18904970" flipV="1">
            <a:off x="4533900" y="4799013"/>
            <a:ext cx="1219200" cy="230187"/>
            <a:chOff x="912" y="3023"/>
            <a:chExt cx="768" cy="145"/>
          </a:xfrm>
        </p:grpSpPr>
        <p:sp>
          <p:nvSpPr>
            <p:cNvPr id="40041" name="Line 31"/>
            <p:cNvSpPr>
              <a:spLocks noChangeShapeType="1"/>
            </p:cNvSpPr>
            <p:nvPr/>
          </p:nvSpPr>
          <p:spPr bwMode="auto">
            <a:xfrm rot="16200000" flipV="1">
              <a:off x="1296" y="2712"/>
              <a:ext cx="0" cy="76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2" name="AutoShape 32"/>
            <p:cNvSpPr>
              <a:spLocks noChangeArrowheads="1"/>
            </p:cNvSpPr>
            <p:nvPr/>
          </p:nvSpPr>
          <p:spPr bwMode="auto">
            <a:xfrm rot="16200000" flipV="1">
              <a:off x="1224" y="3048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3" name="Line 33"/>
            <p:cNvSpPr>
              <a:spLocks noChangeShapeType="1"/>
            </p:cNvSpPr>
            <p:nvPr/>
          </p:nvSpPr>
          <p:spPr bwMode="auto">
            <a:xfrm rot="16200000" flipV="1">
              <a:off x="1271" y="3095"/>
              <a:ext cx="14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51" name="Oval 34"/>
          <p:cNvSpPr>
            <a:spLocks noChangeArrowheads="1"/>
          </p:cNvSpPr>
          <p:nvPr/>
        </p:nvSpPr>
        <p:spPr bwMode="auto">
          <a:xfrm>
            <a:off x="4686300" y="3627438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Oval 35"/>
          <p:cNvSpPr>
            <a:spLocks noChangeArrowheads="1"/>
          </p:cNvSpPr>
          <p:nvPr/>
        </p:nvSpPr>
        <p:spPr bwMode="auto">
          <a:xfrm>
            <a:off x="4686300" y="5283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3" name="Oval 36"/>
          <p:cNvSpPr>
            <a:spLocks noChangeArrowheads="1"/>
          </p:cNvSpPr>
          <p:nvPr/>
        </p:nvSpPr>
        <p:spPr bwMode="auto">
          <a:xfrm>
            <a:off x="3848100" y="445135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Oval 37"/>
          <p:cNvSpPr>
            <a:spLocks noChangeArrowheads="1"/>
          </p:cNvSpPr>
          <p:nvPr/>
        </p:nvSpPr>
        <p:spPr bwMode="auto">
          <a:xfrm>
            <a:off x="5524500" y="445135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5" name="Line 44"/>
          <p:cNvSpPr>
            <a:spLocks noChangeShapeType="1"/>
          </p:cNvSpPr>
          <p:nvPr/>
        </p:nvSpPr>
        <p:spPr bwMode="auto">
          <a:xfrm flipH="1">
            <a:off x="3619500" y="4495800"/>
            <a:ext cx="2286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Line 45"/>
          <p:cNvSpPr>
            <a:spLocks noChangeShapeType="1"/>
          </p:cNvSpPr>
          <p:nvPr/>
        </p:nvSpPr>
        <p:spPr bwMode="auto">
          <a:xfrm>
            <a:off x="3619500" y="4495800"/>
            <a:ext cx="0" cy="762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7" name="Line 47"/>
          <p:cNvSpPr>
            <a:spLocks noChangeShapeType="1"/>
          </p:cNvSpPr>
          <p:nvPr/>
        </p:nvSpPr>
        <p:spPr bwMode="auto">
          <a:xfrm>
            <a:off x="5600700" y="4495800"/>
            <a:ext cx="6858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Text Box 48"/>
          <p:cNvSpPr txBox="1">
            <a:spLocks noChangeArrowheads="1"/>
          </p:cNvSpPr>
          <p:nvPr/>
        </p:nvSpPr>
        <p:spPr bwMode="auto">
          <a:xfrm>
            <a:off x="3870325" y="3671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A</a:t>
            </a:r>
            <a:endParaRPr lang="en-US" sz="1800"/>
          </a:p>
        </p:txBody>
      </p:sp>
      <p:sp>
        <p:nvSpPr>
          <p:cNvPr id="39959" name="Text Box 49"/>
          <p:cNvSpPr txBox="1">
            <a:spLocks noChangeArrowheads="1"/>
          </p:cNvSpPr>
          <p:nvPr/>
        </p:nvSpPr>
        <p:spPr bwMode="auto">
          <a:xfrm>
            <a:off x="3879850" y="4876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C</a:t>
            </a:r>
            <a:endParaRPr lang="en-US" sz="1800"/>
          </a:p>
        </p:txBody>
      </p:sp>
      <p:sp>
        <p:nvSpPr>
          <p:cNvPr id="39960" name="Text Box 50"/>
          <p:cNvSpPr txBox="1">
            <a:spLocks noChangeArrowheads="1"/>
          </p:cNvSpPr>
          <p:nvPr/>
        </p:nvSpPr>
        <p:spPr bwMode="auto">
          <a:xfrm>
            <a:off x="5226050" y="3671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B</a:t>
            </a:r>
            <a:endParaRPr lang="en-US" sz="1800"/>
          </a:p>
        </p:txBody>
      </p:sp>
      <p:sp>
        <p:nvSpPr>
          <p:cNvPr id="39961" name="Text Box 51"/>
          <p:cNvSpPr txBox="1">
            <a:spLocks noChangeArrowheads="1"/>
          </p:cNvSpPr>
          <p:nvPr/>
        </p:nvSpPr>
        <p:spPr bwMode="auto">
          <a:xfrm>
            <a:off x="5219700" y="4953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D</a:t>
            </a:r>
            <a:endParaRPr lang="en-US" sz="1800"/>
          </a:p>
        </p:txBody>
      </p:sp>
      <p:sp>
        <p:nvSpPr>
          <p:cNvPr id="39962" name="Text Box 52"/>
          <p:cNvSpPr txBox="1">
            <a:spLocks noChangeArrowheads="1"/>
          </p:cNvSpPr>
          <p:nvPr/>
        </p:nvSpPr>
        <p:spPr bwMode="auto">
          <a:xfrm>
            <a:off x="228600" y="34290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AC source</a:t>
            </a:r>
          </a:p>
        </p:txBody>
      </p:sp>
      <p:sp>
        <p:nvSpPr>
          <p:cNvPr id="39963" name="Text Box 53"/>
          <p:cNvSpPr txBox="1">
            <a:spLocks noChangeArrowheads="1"/>
          </p:cNvSpPr>
          <p:nvPr/>
        </p:nvSpPr>
        <p:spPr bwMode="auto">
          <a:xfrm>
            <a:off x="6394450" y="4800600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+ load</a:t>
            </a:r>
          </a:p>
        </p:txBody>
      </p: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995363" y="3802063"/>
            <a:ext cx="1676400" cy="1219200"/>
            <a:chOff x="3264" y="2496"/>
            <a:chExt cx="1056" cy="768"/>
          </a:xfrm>
        </p:grpSpPr>
        <p:grpSp>
          <p:nvGrpSpPr>
            <p:cNvPr id="9" name="Group 56"/>
            <p:cNvGrpSpPr>
              <a:grpSpLocks/>
            </p:cNvGrpSpPr>
            <p:nvPr/>
          </p:nvGrpSpPr>
          <p:grpSpPr bwMode="auto">
            <a:xfrm>
              <a:off x="3840" y="2496"/>
              <a:ext cx="96" cy="192"/>
              <a:chOff x="3840" y="2496"/>
              <a:chExt cx="96" cy="192"/>
            </a:xfrm>
          </p:grpSpPr>
          <p:sp>
            <p:nvSpPr>
              <p:cNvPr id="40039" name="Arc 57"/>
              <p:cNvSpPr>
                <a:spLocks/>
              </p:cNvSpPr>
              <p:nvPr/>
            </p:nvSpPr>
            <p:spPr bwMode="auto">
              <a:xfrm flipH="1">
                <a:off x="3840" y="2496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40" name="Arc 58"/>
              <p:cNvSpPr>
                <a:spLocks/>
              </p:cNvSpPr>
              <p:nvPr/>
            </p:nvSpPr>
            <p:spPr bwMode="auto">
              <a:xfrm flipH="1" flipV="1">
                <a:off x="3840" y="2592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59"/>
            <p:cNvGrpSpPr>
              <a:grpSpLocks/>
            </p:cNvGrpSpPr>
            <p:nvPr/>
          </p:nvGrpSpPr>
          <p:grpSpPr bwMode="auto">
            <a:xfrm>
              <a:off x="3840" y="2688"/>
              <a:ext cx="96" cy="192"/>
              <a:chOff x="3840" y="2496"/>
              <a:chExt cx="96" cy="192"/>
            </a:xfrm>
          </p:grpSpPr>
          <p:sp>
            <p:nvSpPr>
              <p:cNvPr id="40037" name="Arc 60"/>
              <p:cNvSpPr>
                <a:spLocks/>
              </p:cNvSpPr>
              <p:nvPr/>
            </p:nvSpPr>
            <p:spPr bwMode="auto">
              <a:xfrm flipH="1">
                <a:off x="3840" y="2496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38" name="Arc 61"/>
              <p:cNvSpPr>
                <a:spLocks/>
              </p:cNvSpPr>
              <p:nvPr/>
            </p:nvSpPr>
            <p:spPr bwMode="auto">
              <a:xfrm flipH="1" flipV="1">
                <a:off x="3840" y="2592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62"/>
            <p:cNvGrpSpPr>
              <a:grpSpLocks/>
            </p:cNvGrpSpPr>
            <p:nvPr/>
          </p:nvGrpSpPr>
          <p:grpSpPr bwMode="auto">
            <a:xfrm>
              <a:off x="3840" y="2880"/>
              <a:ext cx="96" cy="192"/>
              <a:chOff x="3840" y="2496"/>
              <a:chExt cx="96" cy="192"/>
            </a:xfrm>
          </p:grpSpPr>
          <p:sp>
            <p:nvSpPr>
              <p:cNvPr id="40035" name="Arc 63"/>
              <p:cNvSpPr>
                <a:spLocks/>
              </p:cNvSpPr>
              <p:nvPr/>
            </p:nvSpPr>
            <p:spPr bwMode="auto">
              <a:xfrm flipH="1">
                <a:off x="3840" y="2496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36" name="Arc 64"/>
              <p:cNvSpPr>
                <a:spLocks/>
              </p:cNvSpPr>
              <p:nvPr/>
            </p:nvSpPr>
            <p:spPr bwMode="auto">
              <a:xfrm flipH="1" flipV="1">
                <a:off x="3840" y="2592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65"/>
            <p:cNvGrpSpPr>
              <a:grpSpLocks/>
            </p:cNvGrpSpPr>
            <p:nvPr/>
          </p:nvGrpSpPr>
          <p:grpSpPr bwMode="auto">
            <a:xfrm>
              <a:off x="3840" y="3072"/>
              <a:ext cx="96" cy="192"/>
              <a:chOff x="3840" y="2496"/>
              <a:chExt cx="96" cy="192"/>
            </a:xfrm>
          </p:grpSpPr>
          <p:sp>
            <p:nvSpPr>
              <p:cNvPr id="40033" name="Arc 66"/>
              <p:cNvSpPr>
                <a:spLocks/>
              </p:cNvSpPr>
              <p:nvPr/>
            </p:nvSpPr>
            <p:spPr bwMode="auto">
              <a:xfrm flipH="1">
                <a:off x="3840" y="2496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34" name="Arc 67"/>
              <p:cNvSpPr>
                <a:spLocks/>
              </p:cNvSpPr>
              <p:nvPr/>
            </p:nvSpPr>
            <p:spPr bwMode="auto">
              <a:xfrm flipH="1" flipV="1">
                <a:off x="3840" y="2592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8"/>
            <p:cNvGrpSpPr>
              <a:grpSpLocks/>
            </p:cNvGrpSpPr>
            <p:nvPr/>
          </p:nvGrpSpPr>
          <p:grpSpPr bwMode="auto">
            <a:xfrm flipH="1">
              <a:off x="3648" y="3072"/>
              <a:ext cx="96" cy="192"/>
              <a:chOff x="3840" y="2496"/>
              <a:chExt cx="96" cy="192"/>
            </a:xfrm>
          </p:grpSpPr>
          <p:sp>
            <p:nvSpPr>
              <p:cNvPr id="40031" name="Arc 69"/>
              <p:cNvSpPr>
                <a:spLocks/>
              </p:cNvSpPr>
              <p:nvPr/>
            </p:nvSpPr>
            <p:spPr bwMode="auto">
              <a:xfrm flipH="1">
                <a:off x="3840" y="2496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32" name="Arc 70"/>
              <p:cNvSpPr>
                <a:spLocks/>
              </p:cNvSpPr>
              <p:nvPr/>
            </p:nvSpPr>
            <p:spPr bwMode="auto">
              <a:xfrm flipH="1" flipV="1">
                <a:off x="3840" y="2592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 flipH="1">
              <a:off x="3648" y="2496"/>
              <a:ext cx="96" cy="192"/>
              <a:chOff x="3840" y="2496"/>
              <a:chExt cx="96" cy="192"/>
            </a:xfrm>
          </p:grpSpPr>
          <p:sp>
            <p:nvSpPr>
              <p:cNvPr id="40029" name="Arc 72"/>
              <p:cNvSpPr>
                <a:spLocks/>
              </p:cNvSpPr>
              <p:nvPr/>
            </p:nvSpPr>
            <p:spPr bwMode="auto">
              <a:xfrm flipH="1">
                <a:off x="3840" y="2496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30" name="Arc 73"/>
              <p:cNvSpPr>
                <a:spLocks/>
              </p:cNvSpPr>
              <p:nvPr/>
            </p:nvSpPr>
            <p:spPr bwMode="auto">
              <a:xfrm flipH="1" flipV="1">
                <a:off x="3840" y="2592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4"/>
            <p:cNvGrpSpPr>
              <a:grpSpLocks/>
            </p:cNvGrpSpPr>
            <p:nvPr/>
          </p:nvGrpSpPr>
          <p:grpSpPr bwMode="auto">
            <a:xfrm flipH="1">
              <a:off x="3648" y="2688"/>
              <a:ext cx="96" cy="192"/>
              <a:chOff x="3840" y="2496"/>
              <a:chExt cx="96" cy="192"/>
            </a:xfrm>
          </p:grpSpPr>
          <p:sp>
            <p:nvSpPr>
              <p:cNvPr id="40027" name="Arc 75"/>
              <p:cNvSpPr>
                <a:spLocks/>
              </p:cNvSpPr>
              <p:nvPr/>
            </p:nvSpPr>
            <p:spPr bwMode="auto">
              <a:xfrm flipH="1">
                <a:off x="3840" y="2496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28" name="Arc 76"/>
              <p:cNvSpPr>
                <a:spLocks/>
              </p:cNvSpPr>
              <p:nvPr/>
            </p:nvSpPr>
            <p:spPr bwMode="auto">
              <a:xfrm flipH="1" flipV="1">
                <a:off x="3840" y="2592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7"/>
            <p:cNvGrpSpPr>
              <a:grpSpLocks/>
            </p:cNvGrpSpPr>
            <p:nvPr/>
          </p:nvGrpSpPr>
          <p:grpSpPr bwMode="auto">
            <a:xfrm flipH="1">
              <a:off x="3648" y="2880"/>
              <a:ext cx="96" cy="192"/>
              <a:chOff x="3840" y="2496"/>
              <a:chExt cx="96" cy="192"/>
            </a:xfrm>
          </p:grpSpPr>
          <p:sp>
            <p:nvSpPr>
              <p:cNvPr id="40025" name="Arc 78"/>
              <p:cNvSpPr>
                <a:spLocks/>
              </p:cNvSpPr>
              <p:nvPr/>
            </p:nvSpPr>
            <p:spPr bwMode="auto">
              <a:xfrm flipH="1">
                <a:off x="3840" y="2496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26" name="Arc 79"/>
              <p:cNvSpPr>
                <a:spLocks/>
              </p:cNvSpPr>
              <p:nvPr/>
            </p:nvSpPr>
            <p:spPr bwMode="auto">
              <a:xfrm flipH="1" flipV="1">
                <a:off x="3840" y="2592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020" name="Line 80"/>
            <p:cNvSpPr>
              <a:spLocks noChangeShapeType="1"/>
            </p:cNvSpPr>
            <p:nvPr/>
          </p:nvSpPr>
          <p:spPr bwMode="auto">
            <a:xfrm flipH="1">
              <a:off x="3264" y="24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1" name="Line 81"/>
            <p:cNvSpPr>
              <a:spLocks noChangeShapeType="1"/>
            </p:cNvSpPr>
            <p:nvPr/>
          </p:nvSpPr>
          <p:spPr bwMode="auto">
            <a:xfrm flipH="1">
              <a:off x="3264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2" name="Line 82"/>
            <p:cNvSpPr>
              <a:spLocks noChangeShapeType="1"/>
            </p:cNvSpPr>
            <p:nvPr/>
          </p:nvSpPr>
          <p:spPr bwMode="auto">
            <a:xfrm flipH="1">
              <a:off x="3936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3" name="Line 83"/>
            <p:cNvSpPr>
              <a:spLocks noChangeShapeType="1"/>
            </p:cNvSpPr>
            <p:nvPr/>
          </p:nvSpPr>
          <p:spPr bwMode="auto">
            <a:xfrm flipH="1">
              <a:off x="3936" y="2880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4" name="Line 84"/>
            <p:cNvSpPr>
              <a:spLocks noChangeShapeType="1"/>
            </p:cNvSpPr>
            <p:nvPr/>
          </p:nvSpPr>
          <p:spPr bwMode="auto">
            <a:xfrm flipH="1">
              <a:off x="3936" y="24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65" name="Line 90"/>
          <p:cNvSpPr>
            <a:spLocks noChangeShapeType="1"/>
          </p:cNvSpPr>
          <p:nvPr/>
        </p:nvSpPr>
        <p:spPr bwMode="auto">
          <a:xfrm>
            <a:off x="990600" y="3810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6" name="Line 91"/>
          <p:cNvSpPr>
            <a:spLocks noChangeShapeType="1"/>
          </p:cNvSpPr>
          <p:nvPr/>
        </p:nvSpPr>
        <p:spPr bwMode="auto">
          <a:xfrm flipV="1">
            <a:off x="990600" y="4572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92"/>
          <p:cNvGrpSpPr>
            <a:grpSpLocks/>
          </p:cNvGrpSpPr>
          <p:nvPr/>
        </p:nvGrpSpPr>
        <p:grpSpPr bwMode="auto">
          <a:xfrm>
            <a:off x="2514600" y="4419600"/>
            <a:ext cx="304800" cy="304800"/>
            <a:chOff x="4032" y="1968"/>
            <a:chExt cx="192" cy="192"/>
          </a:xfrm>
        </p:grpSpPr>
        <p:sp>
          <p:nvSpPr>
            <p:cNvPr id="40008" name="Line 93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9" name="Line 94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0" name="Line 95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1" name="Line 96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68" name="Line 97"/>
          <p:cNvSpPr>
            <a:spLocks noChangeShapeType="1"/>
          </p:cNvSpPr>
          <p:nvPr/>
        </p:nvSpPr>
        <p:spPr bwMode="auto">
          <a:xfrm flipV="1">
            <a:off x="2667000" y="3636963"/>
            <a:ext cx="2057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9" name="Line 98"/>
          <p:cNvSpPr>
            <a:spLocks noChangeShapeType="1"/>
          </p:cNvSpPr>
          <p:nvPr/>
        </p:nvSpPr>
        <p:spPr bwMode="auto">
          <a:xfrm>
            <a:off x="2667000" y="5029200"/>
            <a:ext cx="20574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3473450" y="5257800"/>
            <a:ext cx="304800" cy="838200"/>
            <a:chOff x="2160" y="3312"/>
            <a:chExt cx="192" cy="528"/>
          </a:xfrm>
        </p:grpSpPr>
        <p:grpSp>
          <p:nvGrpSpPr>
            <p:cNvPr id="19" name="Group 99"/>
            <p:cNvGrpSpPr>
              <a:grpSpLocks/>
            </p:cNvGrpSpPr>
            <p:nvPr/>
          </p:nvGrpSpPr>
          <p:grpSpPr bwMode="auto">
            <a:xfrm>
              <a:off x="2208" y="3312"/>
              <a:ext cx="96" cy="336"/>
              <a:chOff x="1104" y="3264"/>
              <a:chExt cx="96" cy="336"/>
            </a:xfrm>
          </p:grpSpPr>
          <p:sp>
            <p:nvSpPr>
              <p:cNvPr id="40001" name="Line 100"/>
              <p:cNvSpPr>
                <a:spLocks noChangeShapeType="1"/>
              </p:cNvSpPr>
              <p:nvPr/>
            </p:nvSpPr>
            <p:spPr bwMode="auto">
              <a:xfrm>
                <a:off x="1152" y="3264"/>
                <a:ext cx="48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02" name="Line 101"/>
              <p:cNvSpPr>
                <a:spLocks noChangeShapeType="1"/>
              </p:cNvSpPr>
              <p:nvPr/>
            </p:nvSpPr>
            <p:spPr bwMode="auto">
              <a:xfrm flipH="1">
                <a:off x="1104" y="3312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03" name="Line 102"/>
              <p:cNvSpPr>
                <a:spLocks noChangeShapeType="1"/>
              </p:cNvSpPr>
              <p:nvPr/>
            </p:nvSpPr>
            <p:spPr bwMode="auto">
              <a:xfrm>
                <a:off x="1104" y="3360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04" name="Line 103"/>
              <p:cNvSpPr>
                <a:spLocks noChangeShapeType="1"/>
              </p:cNvSpPr>
              <p:nvPr/>
            </p:nvSpPr>
            <p:spPr bwMode="auto">
              <a:xfrm flipH="1">
                <a:off x="1104" y="3408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05" name="Line 104"/>
              <p:cNvSpPr>
                <a:spLocks noChangeShapeType="1"/>
              </p:cNvSpPr>
              <p:nvPr/>
            </p:nvSpPr>
            <p:spPr bwMode="auto">
              <a:xfrm>
                <a:off x="1104" y="3456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06" name="Line 105"/>
              <p:cNvSpPr>
                <a:spLocks noChangeShapeType="1"/>
              </p:cNvSpPr>
              <p:nvPr/>
            </p:nvSpPr>
            <p:spPr bwMode="auto">
              <a:xfrm flipH="1">
                <a:off x="1104" y="3504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07" name="Line 106"/>
              <p:cNvSpPr>
                <a:spLocks noChangeShapeType="1"/>
              </p:cNvSpPr>
              <p:nvPr/>
            </p:nvSpPr>
            <p:spPr bwMode="auto">
              <a:xfrm>
                <a:off x="1104" y="3552"/>
                <a:ext cx="48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07"/>
            <p:cNvGrpSpPr>
              <a:grpSpLocks/>
            </p:cNvGrpSpPr>
            <p:nvPr/>
          </p:nvGrpSpPr>
          <p:grpSpPr bwMode="auto">
            <a:xfrm>
              <a:off x="2160" y="3648"/>
              <a:ext cx="192" cy="192"/>
              <a:chOff x="4032" y="1968"/>
              <a:chExt cx="192" cy="192"/>
            </a:xfrm>
          </p:grpSpPr>
          <p:sp>
            <p:nvSpPr>
              <p:cNvPr id="39997" name="Line 108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98" name="Line 109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99" name="Line 110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00" name="Line 111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13"/>
          <p:cNvGrpSpPr>
            <a:grpSpLocks/>
          </p:cNvGrpSpPr>
          <p:nvPr/>
        </p:nvGrpSpPr>
        <p:grpSpPr bwMode="auto">
          <a:xfrm>
            <a:off x="6142038" y="5638800"/>
            <a:ext cx="304800" cy="304800"/>
            <a:chOff x="4032" y="1968"/>
            <a:chExt cx="192" cy="192"/>
          </a:xfrm>
        </p:grpSpPr>
        <p:sp>
          <p:nvSpPr>
            <p:cNvPr id="39991" name="Line 114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2" name="Line 115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3" name="Line 116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4" name="Line 117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72" name="Text Box 118"/>
          <p:cNvSpPr txBox="1">
            <a:spLocks noChangeArrowheads="1"/>
          </p:cNvSpPr>
          <p:nvPr/>
        </p:nvSpPr>
        <p:spPr bwMode="auto">
          <a:xfrm>
            <a:off x="2743200" y="5343525"/>
            <a:ext cx="80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  <a:sym typeface="Symbol" pitchFamily="-93" charset="2"/>
              </a:rPr>
              <a:t></a:t>
            </a:r>
            <a:r>
              <a:rPr lang="en-US" sz="1800">
                <a:solidFill>
                  <a:schemeClr val="hlink"/>
                </a:solidFill>
              </a:rPr>
              <a:t> load</a:t>
            </a:r>
          </a:p>
        </p:txBody>
      </p:sp>
      <p:sp>
        <p:nvSpPr>
          <p:cNvPr id="39973" name="Line 119"/>
          <p:cNvSpPr>
            <a:spLocks noChangeShapeType="1"/>
          </p:cNvSpPr>
          <p:nvPr/>
        </p:nvSpPr>
        <p:spPr bwMode="auto">
          <a:xfrm>
            <a:off x="58674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4" name="Text Box 120"/>
          <p:cNvSpPr txBox="1">
            <a:spLocks noChangeArrowheads="1"/>
          </p:cNvSpPr>
          <p:nvPr/>
        </p:nvSpPr>
        <p:spPr bwMode="auto">
          <a:xfrm>
            <a:off x="6283325" y="4083050"/>
            <a:ext cx="2251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voltages seen by loads</a:t>
            </a:r>
          </a:p>
        </p:txBody>
      </p:sp>
      <p:grpSp>
        <p:nvGrpSpPr>
          <p:cNvPr id="22" name="Group 121"/>
          <p:cNvGrpSpPr>
            <a:grpSpLocks/>
          </p:cNvGrpSpPr>
          <p:nvPr/>
        </p:nvGrpSpPr>
        <p:grpSpPr bwMode="auto">
          <a:xfrm>
            <a:off x="5867400" y="3352800"/>
            <a:ext cx="3048000" cy="381000"/>
            <a:chOff x="3312" y="3696"/>
            <a:chExt cx="1920" cy="240"/>
          </a:xfrm>
        </p:grpSpPr>
        <p:sp>
          <p:nvSpPr>
            <p:cNvPr id="39986" name="Line 122"/>
            <p:cNvSpPr>
              <a:spLocks noChangeShapeType="1"/>
            </p:cNvSpPr>
            <p:nvPr/>
          </p:nvSpPr>
          <p:spPr bwMode="auto">
            <a:xfrm>
              <a:off x="3312" y="3936"/>
              <a:ext cx="182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7" name="Freeform 123"/>
            <p:cNvSpPr>
              <a:spLocks/>
            </p:cNvSpPr>
            <p:nvPr/>
          </p:nvSpPr>
          <p:spPr bwMode="auto">
            <a:xfrm>
              <a:off x="331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8" name="Freeform 124"/>
            <p:cNvSpPr>
              <a:spLocks/>
            </p:cNvSpPr>
            <p:nvPr/>
          </p:nvSpPr>
          <p:spPr bwMode="auto">
            <a:xfrm>
              <a:off x="427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9" name="Freeform 125"/>
            <p:cNvSpPr>
              <a:spLocks/>
            </p:cNvSpPr>
            <p:nvPr/>
          </p:nvSpPr>
          <p:spPr bwMode="auto">
            <a:xfrm>
              <a:off x="379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0" name="Freeform 126"/>
            <p:cNvSpPr>
              <a:spLocks/>
            </p:cNvSpPr>
            <p:nvPr/>
          </p:nvSpPr>
          <p:spPr bwMode="auto">
            <a:xfrm>
              <a:off x="475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127"/>
          <p:cNvGrpSpPr>
            <a:grpSpLocks/>
          </p:cNvGrpSpPr>
          <p:nvPr/>
        </p:nvGrpSpPr>
        <p:grpSpPr bwMode="auto">
          <a:xfrm flipV="1">
            <a:off x="5867400" y="3733800"/>
            <a:ext cx="3048000" cy="381000"/>
            <a:chOff x="3312" y="3696"/>
            <a:chExt cx="1920" cy="240"/>
          </a:xfrm>
        </p:grpSpPr>
        <p:sp>
          <p:nvSpPr>
            <p:cNvPr id="39981" name="Line 128"/>
            <p:cNvSpPr>
              <a:spLocks noChangeShapeType="1"/>
            </p:cNvSpPr>
            <p:nvPr/>
          </p:nvSpPr>
          <p:spPr bwMode="auto">
            <a:xfrm>
              <a:off x="3312" y="3936"/>
              <a:ext cx="182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2" name="Freeform 129"/>
            <p:cNvSpPr>
              <a:spLocks/>
            </p:cNvSpPr>
            <p:nvPr/>
          </p:nvSpPr>
          <p:spPr bwMode="auto">
            <a:xfrm>
              <a:off x="331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3" name="Freeform 130"/>
            <p:cNvSpPr>
              <a:spLocks/>
            </p:cNvSpPr>
            <p:nvPr/>
          </p:nvSpPr>
          <p:spPr bwMode="auto">
            <a:xfrm>
              <a:off x="427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4" name="Freeform 131"/>
            <p:cNvSpPr>
              <a:spLocks/>
            </p:cNvSpPr>
            <p:nvPr/>
          </p:nvSpPr>
          <p:spPr bwMode="auto">
            <a:xfrm>
              <a:off x="379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5" name="Freeform 132"/>
            <p:cNvSpPr>
              <a:spLocks/>
            </p:cNvSpPr>
            <p:nvPr/>
          </p:nvSpPr>
          <p:spPr bwMode="auto">
            <a:xfrm>
              <a:off x="475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77" name="Line 133"/>
          <p:cNvSpPr>
            <a:spLocks noChangeShapeType="1"/>
          </p:cNvSpPr>
          <p:nvPr/>
        </p:nvSpPr>
        <p:spPr bwMode="auto">
          <a:xfrm>
            <a:off x="5867400" y="3733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78" name="Picture 135" descr="diode_brid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9513" y="4953000"/>
            <a:ext cx="1614487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79" name="Text Box 136"/>
          <p:cNvSpPr txBox="1">
            <a:spLocks noChangeArrowheads="1"/>
          </p:cNvSpPr>
          <p:nvPr/>
        </p:nvSpPr>
        <p:spPr bwMode="auto">
          <a:xfrm>
            <a:off x="3602250" y="6067188"/>
            <a:ext cx="3471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 dirty="0">
                <a:solidFill>
                  <a:schemeClr val="accent2"/>
                </a:solidFill>
              </a:rPr>
              <a:t>can buy pre-packaged diode bridges</a:t>
            </a:r>
          </a:p>
        </p:txBody>
      </p:sp>
      <p:sp>
        <p:nvSpPr>
          <p:cNvPr id="39980" name="Line 137"/>
          <p:cNvSpPr>
            <a:spLocks noChangeShapeType="1"/>
          </p:cNvSpPr>
          <p:nvPr/>
        </p:nvSpPr>
        <p:spPr bwMode="auto">
          <a:xfrm flipV="1">
            <a:off x="7012200" y="6078300"/>
            <a:ext cx="6858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736F5E-3D4D-AE4C-926F-D7CDCDC104ED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17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Smoothing out the Bumps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21524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Still a bumpy ride, but we can smooth this out with a </a:t>
            </a:r>
            <a:r>
              <a:rPr lang="en-US" dirty="0">
                <a:solidFill>
                  <a:schemeClr val="accent2"/>
                </a:solidFill>
              </a:rPr>
              <a:t>capacitor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capacitors have capacity for storing charge</a:t>
            </a:r>
          </a:p>
          <a:p>
            <a:pPr lvl="1" eaLnBrk="1" hangingPunct="1">
              <a:defRPr/>
            </a:pPr>
            <a:r>
              <a:rPr lang="en-US" dirty="0"/>
              <a:t>acts like a </a:t>
            </a:r>
            <a:r>
              <a:rPr lang="en-US" dirty="0">
                <a:solidFill>
                  <a:schemeClr val="accent2"/>
                </a:solidFill>
              </a:rPr>
              <a:t>reservoir</a:t>
            </a:r>
            <a:r>
              <a:rPr lang="en-US" dirty="0"/>
              <a:t> to supply current during low spots</a:t>
            </a:r>
          </a:p>
          <a:p>
            <a:pPr lvl="1" eaLnBrk="1" hangingPunct="1">
              <a:defRPr/>
            </a:pPr>
            <a:r>
              <a:rPr lang="en-US" dirty="0"/>
              <a:t>voltage regulator smoothes out remaining ripple</a:t>
            </a:r>
          </a:p>
        </p:txBody>
      </p:sp>
      <p:sp>
        <p:nvSpPr>
          <p:cNvPr id="41991" name="Line 4"/>
          <p:cNvSpPr>
            <a:spLocks noChangeShapeType="1"/>
          </p:cNvSpPr>
          <p:nvPr/>
        </p:nvSpPr>
        <p:spPr bwMode="auto">
          <a:xfrm>
            <a:off x="1295400" y="2743200"/>
            <a:ext cx="3175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95400" y="3133725"/>
            <a:ext cx="6019800" cy="752475"/>
            <a:chOff x="3312" y="3696"/>
            <a:chExt cx="1920" cy="240"/>
          </a:xfrm>
        </p:grpSpPr>
        <p:sp>
          <p:nvSpPr>
            <p:cNvPr id="42061" name="Line 6"/>
            <p:cNvSpPr>
              <a:spLocks noChangeShapeType="1"/>
            </p:cNvSpPr>
            <p:nvPr/>
          </p:nvSpPr>
          <p:spPr bwMode="auto">
            <a:xfrm>
              <a:off x="3312" y="3936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62" name="Freeform 7"/>
            <p:cNvSpPr>
              <a:spLocks/>
            </p:cNvSpPr>
            <p:nvPr/>
          </p:nvSpPr>
          <p:spPr bwMode="auto">
            <a:xfrm>
              <a:off x="331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63" name="Freeform 8"/>
            <p:cNvSpPr>
              <a:spLocks/>
            </p:cNvSpPr>
            <p:nvPr/>
          </p:nvSpPr>
          <p:spPr bwMode="auto">
            <a:xfrm>
              <a:off x="427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64" name="Freeform 9"/>
            <p:cNvSpPr>
              <a:spLocks/>
            </p:cNvSpPr>
            <p:nvPr/>
          </p:nvSpPr>
          <p:spPr bwMode="auto">
            <a:xfrm>
              <a:off x="379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65" name="Freeform 10"/>
            <p:cNvSpPr>
              <a:spLocks/>
            </p:cNvSpPr>
            <p:nvPr/>
          </p:nvSpPr>
          <p:spPr bwMode="auto">
            <a:xfrm>
              <a:off x="4752" y="3696"/>
              <a:ext cx="480" cy="240"/>
            </a:xfrm>
            <a:custGeom>
              <a:avLst/>
              <a:gdLst>
                <a:gd name="T0" fmla="*/ 0 w 480"/>
                <a:gd name="T1" fmla="*/ 240 h 240"/>
                <a:gd name="T2" fmla="*/ 240 w 480"/>
                <a:gd name="T3" fmla="*/ 0 h 240"/>
                <a:gd name="T4" fmla="*/ 480 w 480"/>
                <a:gd name="T5" fmla="*/ 24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993" name="Line 11"/>
          <p:cNvSpPr>
            <a:spLocks noChangeShapeType="1"/>
          </p:cNvSpPr>
          <p:nvPr/>
        </p:nvSpPr>
        <p:spPr bwMode="auto">
          <a:xfrm>
            <a:off x="2057400" y="3124200"/>
            <a:ext cx="1295400" cy="76200"/>
          </a:xfrm>
          <a:prstGeom prst="line">
            <a:avLst/>
          </a:prstGeom>
          <a:noFill/>
          <a:ln w="222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4" name="Line 12"/>
          <p:cNvSpPr>
            <a:spLocks noChangeShapeType="1"/>
          </p:cNvSpPr>
          <p:nvPr/>
        </p:nvSpPr>
        <p:spPr bwMode="auto">
          <a:xfrm>
            <a:off x="3505200" y="3124200"/>
            <a:ext cx="1295400" cy="76200"/>
          </a:xfrm>
          <a:prstGeom prst="line">
            <a:avLst/>
          </a:prstGeom>
          <a:noFill/>
          <a:ln w="222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5" name="Line 13"/>
          <p:cNvSpPr>
            <a:spLocks noChangeShapeType="1"/>
          </p:cNvSpPr>
          <p:nvPr/>
        </p:nvSpPr>
        <p:spPr bwMode="auto">
          <a:xfrm>
            <a:off x="5029200" y="3124200"/>
            <a:ext cx="1295400" cy="76200"/>
          </a:xfrm>
          <a:prstGeom prst="line">
            <a:avLst/>
          </a:prstGeom>
          <a:noFill/>
          <a:ln w="222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6" name="Line 14"/>
          <p:cNvSpPr>
            <a:spLocks noChangeShapeType="1"/>
          </p:cNvSpPr>
          <p:nvPr/>
        </p:nvSpPr>
        <p:spPr bwMode="auto">
          <a:xfrm>
            <a:off x="6477000" y="3124200"/>
            <a:ext cx="1295400" cy="76200"/>
          </a:xfrm>
          <a:prstGeom prst="line">
            <a:avLst/>
          </a:prstGeom>
          <a:noFill/>
          <a:ln w="222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7" name="Line 15"/>
          <p:cNvSpPr>
            <a:spLocks noChangeShapeType="1"/>
          </p:cNvSpPr>
          <p:nvPr/>
        </p:nvSpPr>
        <p:spPr bwMode="auto">
          <a:xfrm>
            <a:off x="533400" y="3124200"/>
            <a:ext cx="1295400" cy="76200"/>
          </a:xfrm>
          <a:prstGeom prst="line">
            <a:avLst/>
          </a:prstGeom>
          <a:noFill/>
          <a:ln w="222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8" name="Line 16"/>
          <p:cNvSpPr>
            <a:spLocks noChangeShapeType="1"/>
          </p:cNvSpPr>
          <p:nvPr/>
        </p:nvSpPr>
        <p:spPr bwMode="auto">
          <a:xfrm flipV="1">
            <a:off x="1828800" y="3124200"/>
            <a:ext cx="228600" cy="76200"/>
          </a:xfrm>
          <a:prstGeom prst="line">
            <a:avLst/>
          </a:prstGeom>
          <a:noFill/>
          <a:ln w="222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9" name="Line 17"/>
          <p:cNvSpPr>
            <a:spLocks noChangeShapeType="1"/>
          </p:cNvSpPr>
          <p:nvPr/>
        </p:nvSpPr>
        <p:spPr bwMode="auto">
          <a:xfrm flipV="1">
            <a:off x="3352800" y="3124200"/>
            <a:ext cx="228600" cy="76200"/>
          </a:xfrm>
          <a:prstGeom prst="line">
            <a:avLst/>
          </a:prstGeom>
          <a:noFill/>
          <a:ln w="222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0" name="Line 18"/>
          <p:cNvSpPr>
            <a:spLocks noChangeShapeType="1"/>
          </p:cNvSpPr>
          <p:nvPr/>
        </p:nvSpPr>
        <p:spPr bwMode="auto">
          <a:xfrm flipV="1">
            <a:off x="4800600" y="3124200"/>
            <a:ext cx="228600" cy="76200"/>
          </a:xfrm>
          <a:prstGeom prst="line">
            <a:avLst/>
          </a:prstGeom>
          <a:noFill/>
          <a:ln w="222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1" name="Line 19"/>
          <p:cNvSpPr>
            <a:spLocks noChangeShapeType="1"/>
          </p:cNvSpPr>
          <p:nvPr/>
        </p:nvSpPr>
        <p:spPr bwMode="auto">
          <a:xfrm flipV="1">
            <a:off x="6324600" y="3124200"/>
            <a:ext cx="228600" cy="76200"/>
          </a:xfrm>
          <a:prstGeom prst="line">
            <a:avLst/>
          </a:prstGeom>
          <a:noFill/>
          <a:ln w="222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2" name="Line 20"/>
          <p:cNvSpPr>
            <a:spLocks noChangeShapeType="1"/>
          </p:cNvSpPr>
          <p:nvPr/>
        </p:nvSpPr>
        <p:spPr bwMode="auto">
          <a:xfrm flipV="1">
            <a:off x="7772400" y="3124200"/>
            <a:ext cx="228600" cy="76200"/>
          </a:xfrm>
          <a:prstGeom prst="line">
            <a:avLst/>
          </a:prstGeom>
          <a:noFill/>
          <a:ln w="222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95400" y="4343400"/>
            <a:ext cx="3543300" cy="2133600"/>
            <a:chOff x="1560" y="2496"/>
            <a:chExt cx="2232" cy="1344"/>
          </a:xfrm>
        </p:grpSpPr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1560" y="2976"/>
              <a:ext cx="240" cy="240"/>
              <a:chOff x="768" y="3312"/>
              <a:chExt cx="240" cy="240"/>
            </a:xfrm>
          </p:grpSpPr>
          <p:sp>
            <p:nvSpPr>
              <p:cNvPr id="42059" name="Oval 23"/>
              <p:cNvSpPr>
                <a:spLocks noChangeArrowheads="1"/>
              </p:cNvSpPr>
              <p:nvPr/>
            </p:nvSpPr>
            <p:spPr bwMode="auto">
              <a:xfrm>
                <a:off x="768" y="3312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60" name="Freeform 24"/>
              <p:cNvSpPr>
                <a:spLocks/>
              </p:cNvSpPr>
              <p:nvPr/>
            </p:nvSpPr>
            <p:spPr bwMode="auto">
              <a:xfrm>
                <a:off x="794" y="3385"/>
                <a:ext cx="192" cy="96"/>
              </a:xfrm>
              <a:custGeom>
                <a:avLst/>
                <a:gdLst>
                  <a:gd name="T0" fmla="*/ 0 w 192"/>
                  <a:gd name="T1" fmla="*/ 48 h 96"/>
                  <a:gd name="T2" fmla="*/ 48 w 192"/>
                  <a:gd name="T3" fmla="*/ 0 h 96"/>
                  <a:gd name="T4" fmla="*/ 96 w 192"/>
                  <a:gd name="T5" fmla="*/ 48 h 96"/>
                  <a:gd name="T6" fmla="*/ 144 w 192"/>
                  <a:gd name="T7" fmla="*/ 96 h 96"/>
                  <a:gd name="T8" fmla="*/ 192 w 192"/>
                  <a:gd name="T9" fmla="*/ 48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96"/>
                  <a:gd name="T17" fmla="*/ 192 w 19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96">
                    <a:moveTo>
                      <a:pt x="0" y="48"/>
                    </a:moveTo>
                    <a:cubicBezTo>
                      <a:pt x="16" y="24"/>
                      <a:pt x="32" y="0"/>
                      <a:pt x="48" y="0"/>
                    </a:cubicBezTo>
                    <a:cubicBezTo>
                      <a:pt x="64" y="0"/>
                      <a:pt x="80" y="32"/>
                      <a:pt x="96" y="48"/>
                    </a:cubicBezTo>
                    <a:cubicBezTo>
                      <a:pt x="112" y="64"/>
                      <a:pt x="128" y="96"/>
                      <a:pt x="144" y="96"/>
                    </a:cubicBezTo>
                    <a:cubicBezTo>
                      <a:pt x="160" y="96"/>
                      <a:pt x="184" y="56"/>
                      <a:pt x="192" y="4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3696" y="3312"/>
              <a:ext cx="96" cy="336"/>
              <a:chOff x="1104" y="3264"/>
              <a:chExt cx="96" cy="336"/>
            </a:xfrm>
          </p:grpSpPr>
          <p:sp>
            <p:nvSpPr>
              <p:cNvPr id="42052" name="Line 26"/>
              <p:cNvSpPr>
                <a:spLocks noChangeShapeType="1"/>
              </p:cNvSpPr>
              <p:nvPr/>
            </p:nvSpPr>
            <p:spPr bwMode="auto">
              <a:xfrm>
                <a:off x="1152" y="3264"/>
                <a:ext cx="48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53" name="Line 27"/>
              <p:cNvSpPr>
                <a:spLocks noChangeShapeType="1"/>
              </p:cNvSpPr>
              <p:nvPr/>
            </p:nvSpPr>
            <p:spPr bwMode="auto">
              <a:xfrm flipH="1">
                <a:off x="1104" y="3312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54" name="Line 28"/>
              <p:cNvSpPr>
                <a:spLocks noChangeShapeType="1"/>
              </p:cNvSpPr>
              <p:nvPr/>
            </p:nvSpPr>
            <p:spPr bwMode="auto">
              <a:xfrm>
                <a:off x="1104" y="3360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55" name="Line 29"/>
              <p:cNvSpPr>
                <a:spLocks noChangeShapeType="1"/>
              </p:cNvSpPr>
              <p:nvPr/>
            </p:nvSpPr>
            <p:spPr bwMode="auto">
              <a:xfrm flipH="1">
                <a:off x="1104" y="3408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56" name="Line 30"/>
              <p:cNvSpPr>
                <a:spLocks noChangeShapeType="1"/>
              </p:cNvSpPr>
              <p:nvPr/>
            </p:nvSpPr>
            <p:spPr bwMode="auto">
              <a:xfrm>
                <a:off x="1104" y="3456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57" name="Line 31"/>
              <p:cNvSpPr>
                <a:spLocks noChangeShapeType="1"/>
              </p:cNvSpPr>
              <p:nvPr/>
            </p:nvSpPr>
            <p:spPr bwMode="auto">
              <a:xfrm flipH="1">
                <a:off x="1104" y="3504"/>
                <a:ext cx="96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58" name="Line 32"/>
              <p:cNvSpPr>
                <a:spLocks noChangeShapeType="1"/>
              </p:cNvSpPr>
              <p:nvPr/>
            </p:nvSpPr>
            <p:spPr bwMode="auto">
              <a:xfrm>
                <a:off x="1104" y="3552"/>
                <a:ext cx="48" cy="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020" name="Line 33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9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21" name="Line 34"/>
            <p:cNvSpPr>
              <a:spLocks noChangeShapeType="1"/>
            </p:cNvSpPr>
            <p:nvPr/>
          </p:nvSpPr>
          <p:spPr bwMode="auto">
            <a:xfrm>
              <a:off x="3744" y="3648"/>
              <a:ext cx="0" cy="19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 rot="2695030">
              <a:off x="2112" y="3311"/>
              <a:ext cx="768" cy="145"/>
              <a:chOff x="912" y="3023"/>
              <a:chExt cx="768" cy="145"/>
            </a:xfrm>
          </p:grpSpPr>
          <p:sp>
            <p:nvSpPr>
              <p:cNvPr id="42049" name="Line 36"/>
              <p:cNvSpPr>
                <a:spLocks noChangeShapeType="1"/>
              </p:cNvSpPr>
              <p:nvPr/>
            </p:nvSpPr>
            <p:spPr bwMode="auto">
              <a:xfrm rot="16200000" flipV="1">
                <a:off x="1296" y="2712"/>
                <a:ext cx="0" cy="7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50" name="AutoShape 37"/>
              <p:cNvSpPr>
                <a:spLocks noChangeArrowheads="1"/>
              </p:cNvSpPr>
              <p:nvPr/>
            </p:nvSpPr>
            <p:spPr bwMode="auto">
              <a:xfrm rot="16200000" flipV="1">
                <a:off x="1224" y="3048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51" name="Line 38"/>
              <p:cNvSpPr>
                <a:spLocks noChangeShapeType="1"/>
              </p:cNvSpPr>
              <p:nvPr/>
            </p:nvSpPr>
            <p:spPr bwMode="auto">
              <a:xfrm rot="16200000" flipV="1">
                <a:off x="1271" y="3095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 rot="18904970" flipV="1">
              <a:off x="2112" y="2784"/>
              <a:ext cx="768" cy="145"/>
              <a:chOff x="912" y="3023"/>
              <a:chExt cx="768" cy="145"/>
            </a:xfrm>
          </p:grpSpPr>
          <p:sp>
            <p:nvSpPr>
              <p:cNvPr id="42046" name="Line 40"/>
              <p:cNvSpPr>
                <a:spLocks noChangeShapeType="1"/>
              </p:cNvSpPr>
              <p:nvPr/>
            </p:nvSpPr>
            <p:spPr bwMode="auto">
              <a:xfrm rot="16200000" flipV="1">
                <a:off x="1296" y="2712"/>
                <a:ext cx="0" cy="7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47" name="AutoShape 41"/>
              <p:cNvSpPr>
                <a:spLocks noChangeArrowheads="1"/>
              </p:cNvSpPr>
              <p:nvPr/>
            </p:nvSpPr>
            <p:spPr bwMode="auto">
              <a:xfrm rot="16200000" flipV="1">
                <a:off x="1224" y="3048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48" name="Line 42"/>
              <p:cNvSpPr>
                <a:spLocks noChangeShapeType="1"/>
              </p:cNvSpPr>
              <p:nvPr/>
            </p:nvSpPr>
            <p:spPr bwMode="auto">
              <a:xfrm rot="16200000" flipV="1">
                <a:off x="1271" y="3095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43"/>
            <p:cNvGrpSpPr>
              <a:grpSpLocks/>
            </p:cNvGrpSpPr>
            <p:nvPr/>
          </p:nvGrpSpPr>
          <p:grpSpPr bwMode="auto">
            <a:xfrm rot="2695030">
              <a:off x="2640" y="2784"/>
              <a:ext cx="768" cy="145"/>
              <a:chOff x="912" y="3023"/>
              <a:chExt cx="768" cy="145"/>
            </a:xfrm>
          </p:grpSpPr>
          <p:sp>
            <p:nvSpPr>
              <p:cNvPr id="42043" name="Line 44"/>
              <p:cNvSpPr>
                <a:spLocks noChangeShapeType="1"/>
              </p:cNvSpPr>
              <p:nvPr/>
            </p:nvSpPr>
            <p:spPr bwMode="auto">
              <a:xfrm rot="16200000" flipV="1">
                <a:off x="1296" y="2712"/>
                <a:ext cx="0" cy="7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44" name="AutoShape 45"/>
              <p:cNvSpPr>
                <a:spLocks noChangeArrowheads="1"/>
              </p:cNvSpPr>
              <p:nvPr/>
            </p:nvSpPr>
            <p:spPr bwMode="auto">
              <a:xfrm rot="16200000" flipV="1">
                <a:off x="1224" y="3048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45" name="Line 46"/>
              <p:cNvSpPr>
                <a:spLocks noChangeShapeType="1"/>
              </p:cNvSpPr>
              <p:nvPr/>
            </p:nvSpPr>
            <p:spPr bwMode="auto">
              <a:xfrm rot="16200000" flipV="1">
                <a:off x="1271" y="3095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7"/>
            <p:cNvGrpSpPr>
              <a:grpSpLocks/>
            </p:cNvGrpSpPr>
            <p:nvPr/>
          </p:nvGrpSpPr>
          <p:grpSpPr bwMode="auto">
            <a:xfrm rot="18904970" flipV="1">
              <a:off x="2640" y="3311"/>
              <a:ext cx="768" cy="145"/>
              <a:chOff x="912" y="3023"/>
              <a:chExt cx="768" cy="145"/>
            </a:xfrm>
          </p:grpSpPr>
          <p:sp>
            <p:nvSpPr>
              <p:cNvPr id="42040" name="Line 48"/>
              <p:cNvSpPr>
                <a:spLocks noChangeShapeType="1"/>
              </p:cNvSpPr>
              <p:nvPr/>
            </p:nvSpPr>
            <p:spPr bwMode="auto">
              <a:xfrm rot="16200000" flipV="1">
                <a:off x="1296" y="2712"/>
                <a:ext cx="0" cy="7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41" name="AutoShape 49"/>
              <p:cNvSpPr>
                <a:spLocks noChangeArrowheads="1"/>
              </p:cNvSpPr>
              <p:nvPr/>
            </p:nvSpPr>
            <p:spPr bwMode="auto">
              <a:xfrm rot="16200000" flipV="1">
                <a:off x="1224" y="3048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42" name="Line 50"/>
              <p:cNvSpPr>
                <a:spLocks noChangeShapeType="1"/>
              </p:cNvSpPr>
              <p:nvPr/>
            </p:nvSpPr>
            <p:spPr bwMode="auto">
              <a:xfrm rot="16200000" flipV="1">
                <a:off x="1271" y="3095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026" name="Oval 51"/>
            <p:cNvSpPr>
              <a:spLocks noChangeArrowheads="1"/>
            </p:cNvSpPr>
            <p:nvPr/>
          </p:nvSpPr>
          <p:spPr bwMode="auto">
            <a:xfrm>
              <a:off x="2736" y="257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27" name="Oval 52"/>
            <p:cNvSpPr>
              <a:spLocks noChangeArrowheads="1"/>
            </p:cNvSpPr>
            <p:nvPr/>
          </p:nvSpPr>
          <p:spPr bwMode="auto">
            <a:xfrm>
              <a:off x="2736" y="361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28" name="Oval 53"/>
            <p:cNvSpPr>
              <a:spLocks noChangeArrowheads="1"/>
            </p:cNvSpPr>
            <p:nvPr/>
          </p:nvSpPr>
          <p:spPr bwMode="auto">
            <a:xfrm>
              <a:off x="2208" y="30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29" name="Oval 54"/>
            <p:cNvSpPr>
              <a:spLocks noChangeArrowheads="1"/>
            </p:cNvSpPr>
            <p:nvPr/>
          </p:nvSpPr>
          <p:spPr bwMode="auto">
            <a:xfrm>
              <a:off x="3264" y="30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0" name="Line 55"/>
            <p:cNvSpPr>
              <a:spLocks noChangeShapeType="1"/>
            </p:cNvSpPr>
            <p:nvPr/>
          </p:nvSpPr>
          <p:spPr bwMode="auto">
            <a:xfrm flipV="1">
              <a:off x="2736" y="2496"/>
              <a:ext cx="0" cy="9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1" name="Line 56"/>
            <p:cNvSpPr>
              <a:spLocks noChangeShapeType="1"/>
            </p:cNvSpPr>
            <p:nvPr/>
          </p:nvSpPr>
          <p:spPr bwMode="auto">
            <a:xfrm flipH="1">
              <a:off x="1680" y="2496"/>
              <a:ext cx="105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2" name="Line 57"/>
            <p:cNvSpPr>
              <a:spLocks noChangeShapeType="1"/>
            </p:cNvSpPr>
            <p:nvPr/>
          </p:nvSpPr>
          <p:spPr bwMode="auto">
            <a:xfrm>
              <a:off x="1680" y="2496"/>
              <a:ext cx="0" cy="4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3" name="Line 58"/>
            <p:cNvSpPr>
              <a:spLocks noChangeShapeType="1"/>
            </p:cNvSpPr>
            <p:nvPr/>
          </p:nvSpPr>
          <p:spPr bwMode="auto">
            <a:xfrm>
              <a:off x="1680" y="3216"/>
              <a:ext cx="0" cy="52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4" name="Line 59"/>
            <p:cNvSpPr>
              <a:spLocks noChangeShapeType="1"/>
            </p:cNvSpPr>
            <p:nvPr/>
          </p:nvSpPr>
          <p:spPr bwMode="auto">
            <a:xfrm>
              <a:off x="2736" y="3648"/>
              <a:ext cx="0" cy="9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5" name="Line 60"/>
            <p:cNvSpPr>
              <a:spLocks noChangeShapeType="1"/>
            </p:cNvSpPr>
            <p:nvPr/>
          </p:nvSpPr>
          <p:spPr bwMode="auto">
            <a:xfrm flipH="1">
              <a:off x="1680" y="3744"/>
              <a:ext cx="105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6" name="Line 61"/>
            <p:cNvSpPr>
              <a:spLocks noChangeShapeType="1"/>
            </p:cNvSpPr>
            <p:nvPr/>
          </p:nvSpPr>
          <p:spPr bwMode="auto">
            <a:xfrm flipH="1">
              <a:off x="2064" y="3120"/>
              <a:ext cx="14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7" name="Line 62"/>
            <p:cNvSpPr>
              <a:spLocks noChangeShapeType="1"/>
            </p:cNvSpPr>
            <p:nvPr/>
          </p:nvSpPr>
          <p:spPr bwMode="auto">
            <a:xfrm>
              <a:off x="2064" y="3120"/>
              <a:ext cx="0" cy="72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8" name="Line 63"/>
            <p:cNvSpPr>
              <a:spLocks noChangeShapeType="1"/>
            </p:cNvSpPr>
            <p:nvPr/>
          </p:nvSpPr>
          <p:spPr bwMode="auto">
            <a:xfrm>
              <a:off x="2064" y="3840"/>
              <a:ext cx="168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9" name="Line 64"/>
            <p:cNvSpPr>
              <a:spLocks noChangeShapeType="1"/>
            </p:cNvSpPr>
            <p:nvPr/>
          </p:nvSpPr>
          <p:spPr bwMode="auto">
            <a:xfrm>
              <a:off x="3312" y="3120"/>
              <a:ext cx="43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004" name="Text Box 65"/>
          <p:cNvSpPr txBox="1">
            <a:spLocks noChangeArrowheads="1"/>
          </p:cNvSpPr>
          <p:nvPr/>
        </p:nvSpPr>
        <p:spPr bwMode="auto">
          <a:xfrm>
            <a:off x="2346325" y="45100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A</a:t>
            </a:r>
            <a:endParaRPr lang="en-US" sz="1800"/>
          </a:p>
        </p:txBody>
      </p:sp>
      <p:sp>
        <p:nvSpPr>
          <p:cNvPr id="42005" name="Text Box 66"/>
          <p:cNvSpPr txBox="1">
            <a:spLocks noChangeArrowheads="1"/>
          </p:cNvSpPr>
          <p:nvPr/>
        </p:nvSpPr>
        <p:spPr bwMode="auto">
          <a:xfrm>
            <a:off x="2355850" y="5715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C</a:t>
            </a:r>
            <a:endParaRPr lang="en-US" sz="1800"/>
          </a:p>
        </p:txBody>
      </p:sp>
      <p:sp>
        <p:nvSpPr>
          <p:cNvPr id="42006" name="Text Box 67"/>
          <p:cNvSpPr txBox="1">
            <a:spLocks noChangeArrowheads="1"/>
          </p:cNvSpPr>
          <p:nvPr/>
        </p:nvSpPr>
        <p:spPr bwMode="auto">
          <a:xfrm>
            <a:off x="3702050" y="45100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B</a:t>
            </a:r>
            <a:endParaRPr lang="en-US" sz="1800"/>
          </a:p>
        </p:txBody>
      </p:sp>
      <p:sp>
        <p:nvSpPr>
          <p:cNvPr id="42007" name="Text Box 68"/>
          <p:cNvSpPr txBox="1">
            <a:spLocks noChangeArrowheads="1"/>
          </p:cNvSpPr>
          <p:nvPr/>
        </p:nvSpPr>
        <p:spPr bwMode="auto">
          <a:xfrm>
            <a:off x="3695700" y="5791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D</a:t>
            </a:r>
            <a:endParaRPr lang="en-US" sz="1800"/>
          </a:p>
        </p:txBody>
      </p:sp>
      <p:sp>
        <p:nvSpPr>
          <p:cNvPr id="42008" name="Text Box 69"/>
          <p:cNvSpPr txBox="1">
            <a:spLocks noChangeArrowheads="1"/>
          </p:cNvSpPr>
          <p:nvPr/>
        </p:nvSpPr>
        <p:spPr bwMode="auto">
          <a:xfrm>
            <a:off x="914400" y="47244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AC source</a:t>
            </a:r>
          </a:p>
        </p:txBody>
      </p:sp>
      <p:sp>
        <p:nvSpPr>
          <p:cNvPr id="42009" name="Text Box 70"/>
          <p:cNvSpPr txBox="1">
            <a:spLocks noChangeArrowheads="1"/>
          </p:cNvSpPr>
          <p:nvPr/>
        </p:nvSpPr>
        <p:spPr bwMode="auto">
          <a:xfrm>
            <a:off x="4870450" y="5638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load</a:t>
            </a:r>
          </a:p>
        </p:txBody>
      </p:sp>
      <p:sp>
        <p:nvSpPr>
          <p:cNvPr id="42010" name="Line 71"/>
          <p:cNvSpPr>
            <a:spLocks noChangeShapeType="1"/>
          </p:cNvSpPr>
          <p:nvPr/>
        </p:nvSpPr>
        <p:spPr bwMode="auto">
          <a:xfrm>
            <a:off x="4343400" y="5334000"/>
            <a:ext cx="0" cy="457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1" name="Line 72"/>
          <p:cNvSpPr>
            <a:spLocks noChangeShapeType="1"/>
          </p:cNvSpPr>
          <p:nvPr/>
        </p:nvSpPr>
        <p:spPr bwMode="auto">
          <a:xfrm>
            <a:off x="4114800" y="5791200"/>
            <a:ext cx="474663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2" name="Line 73"/>
          <p:cNvSpPr>
            <a:spLocks noChangeShapeType="1"/>
          </p:cNvSpPr>
          <p:nvPr/>
        </p:nvSpPr>
        <p:spPr bwMode="auto">
          <a:xfrm>
            <a:off x="4114800" y="5943600"/>
            <a:ext cx="474663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3" name="Line 74"/>
          <p:cNvSpPr>
            <a:spLocks noChangeShapeType="1"/>
          </p:cNvSpPr>
          <p:nvPr/>
        </p:nvSpPr>
        <p:spPr bwMode="auto">
          <a:xfrm>
            <a:off x="4343400" y="5943600"/>
            <a:ext cx="0" cy="533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4" name="Line 75"/>
          <p:cNvSpPr>
            <a:spLocks noChangeShapeType="1"/>
          </p:cNvSpPr>
          <p:nvPr/>
        </p:nvSpPr>
        <p:spPr bwMode="auto">
          <a:xfrm flipH="1">
            <a:off x="4419600" y="4800600"/>
            <a:ext cx="304800" cy="91440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5" name="Text Box 76"/>
          <p:cNvSpPr txBox="1">
            <a:spLocks noChangeArrowheads="1"/>
          </p:cNvSpPr>
          <p:nvPr/>
        </p:nvSpPr>
        <p:spPr bwMode="auto">
          <a:xfrm>
            <a:off x="4784725" y="4532313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capacitor</a:t>
            </a:r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42016" name="Picture 77" descr="ca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038600"/>
            <a:ext cx="1803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17" name="Picture 78" descr="caps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32525" y="5208588"/>
            <a:ext cx="1997075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46327-34A0-0244-83BB-12DE2CED7D4E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18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How smooth is smooth?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An RC circuit has a time constant </a:t>
            </a:r>
            <a:r>
              <a:rPr lang="en-US" i="1" dirty="0" err="1">
                <a:solidFill>
                  <a:schemeClr val="accent2"/>
                </a:solidFill>
                <a:sym typeface="Symbol" charset="2"/>
              </a:rPr>
              <a:t>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 = 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RC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/>
              <a:t>because </a:t>
            </a:r>
            <a:r>
              <a:rPr lang="en-US" i="1" dirty="0" err="1"/>
              <a:t>dV</a:t>
            </a:r>
            <a:r>
              <a:rPr lang="en-US" dirty="0" err="1"/>
              <a:t>/</a:t>
            </a:r>
            <a:r>
              <a:rPr lang="en-US" i="1" dirty="0" err="1"/>
              <a:t>dt</a:t>
            </a:r>
            <a:r>
              <a:rPr lang="en-US" dirty="0"/>
              <a:t> = </a:t>
            </a:r>
            <a:r>
              <a:rPr lang="en-US" i="1" dirty="0"/>
              <a:t>I</a:t>
            </a:r>
            <a:r>
              <a:rPr lang="en-US" dirty="0"/>
              <a:t>/</a:t>
            </a:r>
            <a:r>
              <a:rPr lang="en-US" i="1" dirty="0"/>
              <a:t>C</a:t>
            </a:r>
            <a:r>
              <a:rPr lang="en-US" dirty="0"/>
              <a:t>, and </a:t>
            </a:r>
            <a:r>
              <a:rPr lang="en-US" i="1" dirty="0"/>
              <a:t>I = V</a:t>
            </a:r>
            <a:r>
              <a:rPr lang="en-US" dirty="0"/>
              <a:t>/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 err="1">
                <a:sym typeface="Symbol" charset="2"/>
              </a:rPr>
              <a:t>dV</a:t>
            </a:r>
            <a:r>
              <a:rPr lang="en-US" dirty="0" err="1">
                <a:sym typeface="Symbol" charset="2"/>
              </a:rPr>
              <a:t>/</a:t>
            </a:r>
            <a:r>
              <a:rPr lang="en-US" i="1" dirty="0" err="1">
                <a:sym typeface="Symbol" charset="2"/>
              </a:rPr>
              <a:t>dt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>
                <a:sym typeface="Symbol" charset="2"/>
              </a:rPr>
              <a:t>V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RC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so </a:t>
            </a:r>
            <a:r>
              <a:rPr lang="en-US" i="1" dirty="0">
                <a:sym typeface="Symbol" charset="2"/>
              </a:rPr>
              <a:t>V</a:t>
            </a:r>
            <a:r>
              <a:rPr lang="en-US" dirty="0">
                <a:sym typeface="Symbol" charset="2"/>
              </a:rPr>
              <a:t> is </a:t>
            </a:r>
            <a:r>
              <a:rPr lang="en-US" i="1" dirty="0">
                <a:sym typeface="Symbol" charset="2"/>
              </a:rPr>
              <a:t>V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exp(</a:t>
            </a:r>
            <a:r>
              <a:rPr lang="en-US" i="1" dirty="0">
                <a:sym typeface="Symbol" charset="2"/>
              </a:rPr>
              <a:t>t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</a:t>
            </a:r>
            <a:r>
              <a:rPr lang="en-US" dirty="0">
                <a:sym typeface="Symbol" charset="2"/>
              </a:rPr>
              <a:t>)</a:t>
            </a: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Any exponential function starts out with slope = Amplitude/</a:t>
            </a:r>
            <a:r>
              <a:rPr lang="en-US" i="1" dirty="0" err="1">
                <a:sym typeface="Symbol" charset="2"/>
              </a:rPr>
              <a:t></a:t>
            </a:r>
            <a:endParaRPr lang="en-US" i="1" dirty="0">
              <a:sym typeface="Symbol" charset="2"/>
            </a:endParaRP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So if you want &lt; 10% ripple over 120 Hz (8.3 ms) timescale…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must have </a:t>
            </a:r>
            <a:r>
              <a:rPr lang="en-US" i="1" dirty="0" err="1">
                <a:sym typeface="Symbol" charset="2"/>
              </a:rPr>
              <a:t>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>
                <a:sym typeface="Symbol" charset="2"/>
              </a:rPr>
              <a:t>RC</a:t>
            </a:r>
            <a:r>
              <a:rPr lang="en-US" dirty="0">
                <a:sym typeface="Symbol" charset="2"/>
              </a:rPr>
              <a:t> &gt; 83 ms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if </a:t>
            </a:r>
            <a:r>
              <a:rPr lang="en-US" i="1" dirty="0">
                <a:sym typeface="Symbol" charset="2"/>
              </a:rPr>
              <a:t>R</a:t>
            </a:r>
            <a:r>
              <a:rPr lang="en-US" dirty="0">
                <a:sym typeface="Symbol" charset="2"/>
              </a:rPr>
              <a:t> = 100 </a:t>
            </a:r>
            <a:r>
              <a:rPr lang="en-US" dirty="0" err="1">
                <a:sym typeface="Symbol" charset="2"/>
              </a:rPr>
              <a:t></a:t>
            </a:r>
            <a:r>
              <a:rPr lang="en-US" dirty="0">
                <a:sym typeface="Symbol" charset="2"/>
              </a:rPr>
              <a:t>, </a:t>
            </a:r>
            <a:r>
              <a:rPr lang="en-US" i="1" dirty="0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&gt; 830 F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575550" y="1066800"/>
            <a:ext cx="1416050" cy="1371600"/>
            <a:chOff x="4704" y="1152"/>
            <a:chExt cx="892" cy="864"/>
          </a:xfrm>
        </p:grpSpPr>
        <p:sp>
          <p:nvSpPr>
            <p:cNvPr id="44046" name="Freeform 4"/>
            <p:cNvSpPr>
              <a:spLocks/>
            </p:cNvSpPr>
            <p:nvPr/>
          </p:nvSpPr>
          <p:spPr bwMode="auto">
            <a:xfrm>
              <a:off x="5280" y="1344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232" y="1824"/>
              <a:ext cx="192" cy="192"/>
              <a:chOff x="4032" y="1968"/>
              <a:chExt cx="192" cy="192"/>
            </a:xfrm>
          </p:grpSpPr>
          <p:sp>
            <p:nvSpPr>
              <p:cNvPr id="44061" name="Line 6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2" name="Line 7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3" name="Line 8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4" name="Line 9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48" name="Line 10"/>
            <p:cNvSpPr>
              <a:spLocks noChangeShapeType="1"/>
            </p:cNvSpPr>
            <p:nvPr/>
          </p:nvSpPr>
          <p:spPr bwMode="auto">
            <a:xfrm flipH="1">
              <a:off x="4704" y="1344"/>
              <a:ext cx="6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9" name="Line 11"/>
            <p:cNvSpPr>
              <a:spLocks noChangeShapeType="1"/>
            </p:cNvSpPr>
            <p:nvPr/>
          </p:nvSpPr>
          <p:spPr bwMode="auto">
            <a:xfrm>
              <a:off x="4800" y="1536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0" name="Line 12"/>
            <p:cNvSpPr>
              <a:spLocks noChangeShapeType="1"/>
            </p:cNvSpPr>
            <p:nvPr/>
          </p:nvSpPr>
          <p:spPr bwMode="auto">
            <a:xfrm>
              <a:off x="4896" y="1344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1" name="Line 13"/>
            <p:cNvSpPr>
              <a:spLocks noChangeShapeType="1"/>
            </p:cNvSpPr>
            <p:nvPr/>
          </p:nvSpPr>
          <p:spPr bwMode="auto">
            <a:xfrm>
              <a:off x="4800" y="1632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2" name="Line 14"/>
            <p:cNvSpPr>
              <a:spLocks noChangeShapeType="1"/>
            </p:cNvSpPr>
            <p:nvPr/>
          </p:nvSpPr>
          <p:spPr bwMode="auto">
            <a:xfrm>
              <a:off x="4896" y="1632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4800" y="1824"/>
              <a:ext cx="192" cy="192"/>
              <a:chOff x="4032" y="1968"/>
              <a:chExt cx="192" cy="192"/>
            </a:xfrm>
          </p:grpSpPr>
          <p:sp>
            <p:nvSpPr>
              <p:cNvPr id="44057" name="Line 16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8" name="Line 17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9" name="Line 18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0" name="Line 19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54" name="Text Box 21"/>
            <p:cNvSpPr txBox="1">
              <a:spLocks noChangeArrowheads="1"/>
            </p:cNvSpPr>
            <p:nvPr/>
          </p:nvSpPr>
          <p:spPr bwMode="auto">
            <a:xfrm>
              <a:off x="5376" y="153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R</a:t>
              </a:r>
              <a:endParaRPr lang="en-US" sz="1800"/>
            </a:p>
          </p:txBody>
        </p:sp>
        <p:sp>
          <p:nvSpPr>
            <p:cNvPr id="44055" name="Text Box 22"/>
            <p:cNvSpPr txBox="1">
              <a:spLocks noChangeArrowheads="1"/>
            </p:cNvSpPr>
            <p:nvPr/>
          </p:nvSpPr>
          <p:spPr bwMode="auto">
            <a:xfrm>
              <a:off x="4964" y="153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C</a:t>
              </a:r>
              <a:endParaRPr lang="en-US" sz="1800"/>
            </a:p>
          </p:txBody>
        </p:sp>
        <p:sp>
          <p:nvSpPr>
            <p:cNvPr id="44056" name="Text Box 23"/>
            <p:cNvSpPr txBox="1">
              <a:spLocks noChangeArrowheads="1"/>
            </p:cNvSpPr>
            <p:nvPr/>
          </p:nvSpPr>
          <p:spPr bwMode="auto">
            <a:xfrm>
              <a:off x="4992" y="1152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V</a:t>
              </a:r>
              <a:endParaRPr lang="en-US" sz="1800"/>
            </a:p>
          </p:txBody>
        </p:sp>
      </p:grpSp>
      <p:sp>
        <p:nvSpPr>
          <p:cNvPr id="44040" name="Line 25"/>
          <p:cNvSpPr>
            <a:spLocks noChangeShapeType="1"/>
          </p:cNvSpPr>
          <p:nvPr/>
        </p:nvSpPr>
        <p:spPr bwMode="auto">
          <a:xfrm>
            <a:off x="1371600" y="4800600"/>
            <a:ext cx="0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1" name="Line 26"/>
          <p:cNvSpPr>
            <a:spLocks noChangeShapeType="1"/>
          </p:cNvSpPr>
          <p:nvPr/>
        </p:nvSpPr>
        <p:spPr bwMode="auto">
          <a:xfrm>
            <a:off x="1371600" y="6248400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Line 27"/>
          <p:cNvSpPr>
            <a:spLocks noChangeShapeType="1"/>
          </p:cNvSpPr>
          <p:nvPr/>
        </p:nvSpPr>
        <p:spPr bwMode="auto">
          <a:xfrm>
            <a:off x="1371600" y="4953000"/>
            <a:ext cx="1295400" cy="12954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3" name="Freeform 29"/>
          <p:cNvSpPr>
            <a:spLocks/>
          </p:cNvSpPr>
          <p:nvPr/>
        </p:nvSpPr>
        <p:spPr bwMode="auto">
          <a:xfrm>
            <a:off x="1371600" y="4953000"/>
            <a:ext cx="2722563" cy="1135063"/>
          </a:xfrm>
          <a:custGeom>
            <a:avLst/>
            <a:gdLst>
              <a:gd name="T0" fmla="*/ 0 w 1715"/>
              <a:gd name="T1" fmla="*/ 0 h 715"/>
              <a:gd name="T2" fmla="*/ 2147483647 w 1715"/>
              <a:gd name="T3" fmla="*/ 2147483647 h 715"/>
              <a:gd name="T4" fmla="*/ 2147483647 w 1715"/>
              <a:gd name="T5" fmla="*/ 2147483647 h 715"/>
              <a:gd name="T6" fmla="*/ 2147483647 w 1715"/>
              <a:gd name="T7" fmla="*/ 2147483647 h 715"/>
              <a:gd name="T8" fmla="*/ 2147483647 w 1715"/>
              <a:gd name="T9" fmla="*/ 2147483647 h 715"/>
              <a:gd name="T10" fmla="*/ 2147483647 w 1715"/>
              <a:gd name="T11" fmla="*/ 2147483647 h 715"/>
              <a:gd name="T12" fmla="*/ 2147483647 w 1715"/>
              <a:gd name="T13" fmla="*/ 2147483647 h 715"/>
              <a:gd name="T14" fmla="*/ 2147483647 w 1715"/>
              <a:gd name="T15" fmla="*/ 2147483647 h 715"/>
              <a:gd name="T16" fmla="*/ 2147483647 w 1715"/>
              <a:gd name="T17" fmla="*/ 2147483647 h 715"/>
              <a:gd name="T18" fmla="*/ 2147483647 w 1715"/>
              <a:gd name="T19" fmla="*/ 2147483647 h 715"/>
              <a:gd name="T20" fmla="*/ 2147483647 w 1715"/>
              <a:gd name="T21" fmla="*/ 2147483647 h 71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15"/>
              <a:gd name="T34" fmla="*/ 0 h 715"/>
              <a:gd name="T35" fmla="*/ 1715 w 1715"/>
              <a:gd name="T36" fmla="*/ 715 h 71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15" h="715">
                <a:moveTo>
                  <a:pt x="0" y="0"/>
                </a:moveTo>
                <a:cubicBezTo>
                  <a:pt x="24" y="24"/>
                  <a:pt x="48" y="48"/>
                  <a:pt x="69" y="69"/>
                </a:cubicBezTo>
                <a:cubicBezTo>
                  <a:pt x="90" y="90"/>
                  <a:pt x="108" y="110"/>
                  <a:pt x="128" y="128"/>
                </a:cubicBezTo>
                <a:cubicBezTo>
                  <a:pt x="148" y="146"/>
                  <a:pt x="164" y="156"/>
                  <a:pt x="192" y="179"/>
                </a:cubicBezTo>
                <a:cubicBezTo>
                  <a:pt x="220" y="202"/>
                  <a:pt x="255" y="235"/>
                  <a:pt x="296" y="267"/>
                </a:cubicBezTo>
                <a:cubicBezTo>
                  <a:pt x="337" y="299"/>
                  <a:pt x="386" y="335"/>
                  <a:pt x="440" y="368"/>
                </a:cubicBezTo>
                <a:cubicBezTo>
                  <a:pt x="494" y="401"/>
                  <a:pt x="551" y="436"/>
                  <a:pt x="621" y="467"/>
                </a:cubicBezTo>
                <a:cubicBezTo>
                  <a:pt x="691" y="498"/>
                  <a:pt x="775" y="531"/>
                  <a:pt x="861" y="557"/>
                </a:cubicBezTo>
                <a:cubicBezTo>
                  <a:pt x="947" y="583"/>
                  <a:pt x="1040" y="601"/>
                  <a:pt x="1136" y="621"/>
                </a:cubicBezTo>
                <a:cubicBezTo>
                  <a:pt x="1232" y="641"/>
                  <a:pt x="1341" y="659"/>
                  <a:pt x="1437" y="675"/>
                </a:cubicBezTo>
                <a:cubicBezTo>
                  <a:pt x="1533" y="691"/>
                  <a:pt x="1624" y="703"/>
                  <a:pt x="1715" y="71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Line 30"/>
          <p:cNvSpPr>
            <a:spLocks noChangeShapeType="1"/>
          </p:cNvSpPr>
          <p:nvPr/>
        </p:nvSpPr>
        <p:spPr bwMode="auto">
          <a:xfrm flipH="1">
            <a:off x="1370013" y="6450013"/>
            <a:ext cx="129857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5" name="Text Box 31"/>
          <p:cNvSpPr txBox="1">
            <a:spLocks noChangeArrowheads="1"/>
          </p:cNvSpPr>
          <p:nvPr/>
        </p:nvSpPr>
        <p:spPr bwMode="auto">
          <a:xfrm>
            <a:off x="1773238" y="6391275"/>
            <a:ext cx="284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800" i="1">
                <a:solidFill>
                  <a:schemeClr val="hlink"/>
                </a:solidFill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</a:t>
            </a:r>
            <a:endParaRPr lang="en-US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90FCA-0D70-294D-87AD-DC93BE7D6A3A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19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Regulating the Voltage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unregulated</a:t>
            </a:r>
            <a:r>
              <a:rPr lang="en-US"/>
              <a:t>, ripply voltage may not be at the value you want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depends on transformer,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suppose you want 15.0 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You </a:t>
            </a:r>
            <a:r>
              <a:rPr lang="en-US" i="1"/>
              <a:t>could</a:t>
            </a:r>
            <a:r>
              <a:rPr lang="en-US"/>
              <a:t> use a </a:t>
            </a:r>
            <a:r>
              <a:rPr lang="en-US">
                <a:solidFill>
                  <a:schemeClr val="accent2"/>
                </a:solidFill>
              </a:rPr>
              <a:t>voltage divider</a:t>
            </a:r>
            <a:r>
              <a:rPr lang="en-US"/>
              <a:t> to set the voltage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But it would </a:t>
            </a:r>
            <a:r>
              <a:rPr lang="en-US">
                <a:solidFill>
                  <a:schemeClr val="hlink"/>
                </a:solidFill>
              </a:rPr>
              <a:t>droop</a:t>
            </a:r>
            <a:r>
              <a:rPr lang="en-US"/>
              <a:t> under load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output impedance </a:t>
            </a:r>
            <a:r>
              <a:rPr lang="en-US">
                <a:sym typeface="Symbol" charset="2"/>
              </a:rPr>
              <a:t> 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|| 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2</a:t>
            </a:r>
            <a:endParaRPr lang="en-US">
              <a:sym typeface="Symbol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need to have very small 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, 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to make “stiff”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the divider will draw a lot of current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perhaps straining the source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power expended in divider &gt;&gt; power in load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Not a “real” solution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chemeClr val="hlink"/>
                </a:solidFill>
              </a:rPr>
              <a:t>Important note:</a:t>
            </a:r>
            <a:r>
              <a:rPr lang="en-US"/>
              <a:t> a “</a:t>
            </a:r>
            <a:r>
              <a:rPr lang="en-US">
                <a:solidFill>
                  <a:schemeClr val="folHlink"/>
                </a:solidFill>
              </a:rPr>
              <a:t>big load</a:t>
            </a:r>
            <a:r>
              <a:rPr lang="en-US"/>
              <a:t>” means a </a:t>
            </a:r>
            <a:r>
              <a:rPr lang="en-US">
                <a:solidFill>
                  <a:schemeClr val="folHlink"/>
                </a:solidFill>
              </a:rPr>
              <a:t>small resistor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value</a:t>
            </a:r>
            <a:r>
              <a:rPr lang="en-US"/>
              <a:t>: </a:t>
            </a:r>
            <a:r>
              <a:rPr lang="en-US">
                <a:solidFill>
                  <a:schemeClr val="accent2"/>
                </a:solidFill>
              </a:rPr>
              <a:t>1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 demands </a:t>
            </a:r>
            <a:r>
              <a:rPr lang="en-US">
                <a:solidFill>
                  <a:schemeClr val="hlink"/>
                </a:solidFill>
                <a:sym typeface="Symbol" charset="2"/>
              </a:rPr>
              <a:t>more current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 than 1 M</a:t>
            </a:r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6883400" y="2971800"/>
            <a:ext cx="2108200" cy="2590800"/>
            <a:chOff x="4272" y="1872"/>
            <a:chExt cx="1328" cy="1632"/>
          </a:xfrm>
        </p:grpSpPr>
        <p:sp>
          <p:nvSpPr>
            <p:cNvPr id="46088" name="Freeform 4"/>
            <p:cNvSpPr>
              <a:spLocks/>
            </p:cNvSpPr>
            <p:nvPr/>
          </p:nvSpPr>
          <p:spPr bwMode="auto">
            <a:xfrm>
              <a:off x="4608" y="2064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487" y="2784"/>
              <a:ext cx="505" cy="576"/>
              <a:chOff x="4487" y="2064"/>
              <a:chExt cx="505" cy="576"/>
            </a:xfrm>
          </p:grpSpPr>
          <p:sp>
            <p:nvSpPr>
              <p:cNvPr id="46109" name="Freeform 6"/>
              <p:cNvSpPr>
                <a:spLocks/>
              </p:cNvSpPr>
              <p:nvPr/>
            </p:nvSpPr>
            <p:spPr bwMode="auto">
              <a:xfrm>
                <a:off x="4608" y="2064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0" name="Line 7"/>
              <p:cNvSpPr>
                <a:spLocks noChangeShapeType="1"/>
              </p:cNvSpPr>
              <p:nvPr/>
            </p:nvSpPr>
            <p:spPr bwMode="auto">
              <a:xfrm flipH="1">
                <a:off x="4704" y="230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1" name="Line 8"/>
              <p:cNvSpPr>
                <a:spLocks noChangeShapeType="1"/>
              </p:cNvSpPr>
              <p:nvPr/>
            </p:nvSpPr>
            <p:spPr bwMode="auto">
              <a:xfrm>
                <a:off x="4848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2" name="Line 9"/>
              <p:cNvSpPr>
                <a:spLocks noChangeShapeType="1"/>
              </p:cNvSpPr>
              <p:nvPr/>
            </p:nvSpPr>
            <p:spPr bwMode="auto">
              <a:xfrm flipH="1">
                <a:off x="4656" y="254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3" name="Line 10"/>
              <p:cNvSpPr>
                <a:spLocks noChangeShapeType="1"/>
              </p:cNvSpPr>
              <p:nvPr/>
            </p:nvSpPr>
            <p:spPr bwMode="auto">
              <a:xfrm>
                <a:off x="4656" y="2544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4" name="Text Box 11"/>
              <p:cNvSpPr txBox="1">
                <a:spLocks noChangeArrowheads="1"/>
              </p:cNvSpPr>
              <p:nvPr/>
            </p:nvSpPr>
            <p:spPr bwMode="auto">
              <a:xfrm>
                <a:off x="4487" y="2083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46115" name="Text Box 12"/>
              <p:cNvSpPr txBox="1">
                <a:spLocks noChangeArrowheads="1"/>
              </p:cNvSpPr>
              <p:nvPr/>
            </p:nvSpPr>
            <p:spPr bwMode="auto">
              <a:xfrm>
                <a:off x="4487" y="2467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46116" name="Text Box 13"/>
              <p:cNvSpPr txBox="1">
                <a:spLocks noChangeArrowheads="1"/>
              </p:cNvSpPr>
              <p:nvPr/>
            </p:nvSpPr>
            <p:spPr bwMode="auto">
              <a:xfrm>
                <a:off x="4823" y="2227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46117" name="Oval 14"/>
              <p:cNvSpPr>
                <a:spLocks noChangeArrowheads="1"/>
              </p:cNvSpPr>
              <p:nvPr/>
            </p:nvSpPr>
            <p:spPr bwMode="auto">
              <a:xfrm>
                <a:off x="4647" y="253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090" name="Line 15"/>
            <p:cNvSpPr>
              <a:spLocks noChangeShapeType="1"/>
            </p:cNvSpPr>
            <p:nvPr/>
          </p:nvSpPr>
          <p:spPr bwMode="auto">
            <a:xfrm>
              <a:off x="4656" y="2544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1" name="Line 16"/>
            <p:cNvSpPr>
              <a:spLocks noChangeShapeType="1"/>
            </p:cNvSpPr>
            <p:nvPr/>
          </p:nvSpPr>
          <p:spPr bwMode="auto">
            <a:xfrm>
              <a:off x="4656" y="2640"/>
              <a:ext cx="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2" name="Oval 17"/>
            <p:cNvSpPr>
              <a:spLocks noChangeArrowheads="1"/>
            </p:cNvSpPr>
            <p:nvPr/>
          </p:nvSpPr>
          <p:spPr bwMode="auto">
            <a:xfrm>
              <a:off x="4646" y="2625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4560" y="3312"/>
              <a:ext cx="192" cy="192"/>
              <a:chOff x="4032" y="1968"/>
              <a:chExt cx="192" cy="192"/>
            </a:xfrm>
          </p:grpSpPr>
          <p:sp>
            <p:nvSpPr>
              <p:cNvPr id="46105" name="Line 19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6" name="Line 20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7" name="Line 21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8" name="Line 22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094" name="Text Box 23"/>
            <p:cNvSpPr txBox="1">
              <a:spLocks noChangeArrowheads="1"/>
            </p:cNvSpPr>
            <p:nvPr/>
          </p:nvSpPr>
          <p:spPr bwMode="auto">
            <a:xfrm>
              <a:off x="4719" y="2187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R</a:t>
              </a:r>
              <a:r>
                <a:rPr lang="en-US" sz="1800" baseline="-250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46095" name="Text Box 24"/>
            <p:cNvSpPr txBox="1">
              <a:spLocks noChangeArrowheads="1"/>
            </p:cNvSpPr>
            <p:nvPr/>
          </p:nvSpPr>
          <p:spPr bwMode="auto">
            <a:xfrm>
              <a:off x="4272" y="2937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R</a:t>
              </a:r>
              <a:r>
                <a:rPr lang="en-US" sz="1800" baseline="-25000">
                  <a:solidFill>
                    <a:srgbClr val="000000"/>
                  </a:solidFill>
                </a:rPr>
                <a:t>2</a:t>
              </a:r>
              <a:endParaRPr lang="en-US" sz="1800"/>
            </a:p>
          </p:txBody>
        </p:sp>
        <p:sp>
          <p:nvSpPr>
            <p:cNvPr id="46096" name="Text Box 35"/>
            <p:cNvSpPr txBox="1">
              <a:spLocks noChangeArrowheads="1"/>
            </p:cNvSpPr>
            <p:nvPr/>
          </p:nvSpPr>
          <p:spPr bwMode="auto">
            <a:xfrm>
              <a:off x="4560" y="1872"/>
              <a:ext cx="2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V</a:t>
              </a:r>
              <a:r>
                <a:rPr lang="en-US" sz="1800" baseline="-25000">
                  <a:solidFill>
                    <a:srgbClr val="000000"/>
                  </a:solidFill>
                </a:rPr>
                <a:t>in</a:t>
              </a:r>
              <a:endParaRPr lang="en-US" sz="1800"/>
            </a:p>
          </p:txBody>
        </p:sp>
        <p:sp>
          <p:nvSpPr>
            <p:cNvPr id="46097" name="Text Box 36"/>
            <p:cNvSpPr txBox="1">
              <a:spLocks noChangeArrowheads="1"/>
            </p:cNvSpPr>
            <p:nvPr/>
          </p:nvSpPr>
          <p:spPr bwMode="auto">
            <a:xfrm>
              <a:off x="5184" y="2505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V</a:t>
              </a:r>
              <a:r>
                <a:rPr lang="en-US" sz="1800" baseline="-25000">
                  <a:solidFill>
                    <a:srgbClr val="000000"/>
                  </a:solidFill>
                </a:rPr>
                <a:t>out</a:t>
              </a:r>
              <a:endParaRPr lang="en-US" sz="1800"/>
            </a:p>
          </p:txBody>
        </p:sp>
        <p:sp>
          <p:nvSpPr>
            <p:cNvPr id="46098" name="Freeform 37"/>
            <p:cNvSpPr>
              <a:spLocks/>
            </p:cNvSpPr>
            <p:nvPr/>
          </p:nvSpPr>
          <p:spPr bwMode="auto">
            <a:xfrm>
              <a:off x="5136" y="2640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5088" y="3120"/>
              <a:ext cx="192" cy="192"/>
              <a:chOff x="4032" y="1968"/>
              <a:chExt cx="192" cy="192"/>
            </a:xfrm>
          </p:grpSpPr>
          <p:sp>
            <p:nvSpPr>
              <p:cNvPr id="46101" name="Line 39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2" name="Line 40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3" name="Line 41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4" name="Line 42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100" name="Text Box 43"/>
            <p:cNvSpPr txBox="1">
              <a:spLocks noChangeArrowheads="1"/>
            </p:cNvSpPr>
            <p:nvPr/>
          </p:nvSpPr>
          <p:spPr bwMode="auto">
            <a:xfrm>
              <a:off x="5199" y="2793"/>
              <a:ext cx="4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R</a:t>
              </a:r>
              <a:r>
                <a:rPr lang="en-US" sz="1800" baseline="-25000">
                  <a:solidFill>
                    <a:srgbClr val="000000"/>
                  </a:solidFill>
                </a:rPr>
                <a:t>load</a:t>
              </a:r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409B9A-B789-6C4E-A5FF-5B458552E51E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Basic Circuit Analysis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we won’t do:</a:t>
            </a:r>
          </a:p>
          <a:p>
            <a:pPr lvl="1" eaLnBrk="1" hangingPunct="1">
              <a:defRPr/>
            </a:pPr>
            <a:r>
              <a:rPr lang="en-US"/>
              <a:t>common electronics-class things: RLC, filters, detailed analysis</a:t>
            </a:r>
          </a:p>
          <a:p>
            <a:pPr eaLnBrk="1" hangingPunct="1">
              <a:defRPr/>
            </a:pPr>
            <a:r>
              <a:rPr lang="en-US"/>
              <a:t>What we will do:</a:t>
            </a:r>
          </a:p>
          <a:p>
            <a:pPr lvl="1" eaLnBrk="1" hangingPunct="1">
              <a:defRPr/>
            </a:pPr>
            <a:r>
              <a:rPr lang="en-US"/>
              <a:t>set out basic relations</a:t>
            </a:r>
          </a:p>
          <a:p>
            <a:pPr lvl="1" eaLnBrk="1" hangingPunct="1">
              <a:defRPr/>
            </a:pPr>
            <a:r>
              <a:rPr lang="en-US"/>
              <a:t>look at a few examples of fundamental importance (mostly resistive circuits) </a:t>
            </a:r>
          </a:p>
          <a:p>
            <a:pPr lvl="1" eaLnBrk="1" hangingPunct="1">
              <a:defRPr/>
            </a:pPr>
            <a:r>
              <a:rPr lang="en-US"/>
              <a:t>look at diodes, voltage regulation, transistors</a:t>
            </a:r>
          </a:p>
          <a:p>
            <a:pPr lvl="1" eaLnBrk="1" hangingPunct="1">
              <a:defRPr/>
            </a:pPr>
            <a:r>
              <a:rPr lang="en-US"/>
              <a:t>discuss impedances (cable, output,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4813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481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81B49C-A5B7-B248-BDB9-FBC037657049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20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Zener Regulator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54102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Zener diodes </a:t>
            </a:r>
            <a:r>
              <a:rPr lang="en-US" sz="2000">
                <a:solidFill>
                  <a:schemeClr val="hlink"/>
                </a:solidFill>
              </a:rPr>
              <a:t>break down</a:t>
            </a:r>
            <a:r>
              <a:rPr lang="en-US" sz="2000"/>
              <a:t> at some reverse voltage</a:t>
            </a:r>
          </a:p>
          <a:p>
            <a:pPr lvl="1" eaLnBrk="1" hangingPunct="1">
              <a:defRPr/>
            </a:pPr>
            <a:r>
              <a:rPr lang="en-US" sz="1800"/>
              <a:t>can buy at specific breakdown voltages</a:t>
            </a:r>
          </a:p>
          <a:p>
            <a:pPr lvl="1" eaLnBrk="1" hangingPunct="1">
              <a:defRPr/>
            </a:pPr>
            <a:r>
              <a:rPr lang="en-US" sz="1800"/>
              <a:t>as long as </a:t>
            </a:r>
            <a:r>
              <a:rPr lang="en-US" sz="1800" i="1">
                <a:solidFill>
                  <a:schemeClr val="accent2"/>
                </a:solidFill>
              </a:rPr>
              <a:t>some</a:t>
            </a:r>
            <a:r>
              <a:rPr lang="en-US" sz="1800" i="1"/>
              <a:t> </a:t>
            </a:r>
            <a:r>
              <a:rPr lang="en-US" sz="1800"/>
              <a:t>current goes through zener, it’ll work</a:t>
            </a:r>
          </a:p>
          <a:p>
            <a:pPr lvl="1" eaLnBrk="1" hangingPunct="1">
              <a:defRPr/>
            </a:pPr>
            <a:r>
              <a:rPr lang="en-US" sz="1800"/>
              <a:t>good for rough regulation</a:t>
            </a:r>
          </a:p>
          <a:p>
            <a:pPr eaLnBrk="1" hangingPunct="1">
              <a:defRPr/>
            </a:pPr>
            <a:r>
              <a:rPr lang="en-US" sz="2000"/>
              <a:t>Conditions for working:</a:t>
            </a:r>
          </a:p>
          <a:p>
            <a:pPr lvl="1" eaLnBrk="1" hangingPunct="1">
              <a:defRPr/>
            </a:pPr>
            <a:r>
              <a:rPr lang="en-US" sz="1800"/>
              <a:t>let’s maintain some minimal current, </a:t>
            </a:r>
            <a:r>
              <a:rPr lang="en-US" sz="1800" i="1"/>
              <a:t>I</a:t>
            </a:r>
            <a:r>
              <a:rPr lang="en-US" sz="1800" baseline="-25000"/>
              <a:t>z</a:t>
            </a:r>
            <a:r>
              <a:rPr lang="en-US" sz="1800"/>
              <a:t> through zener (say a few mA)</a:t>
            </a:r>
          </a:p>
          <a:p>
            <a:pPr lvl="1" eaLnBrk="1" hangingPunct="1">
              <a:defRPr/>
            </a:pPr>
            <a:r>
              <a:rPr lang="en-US" sz="1800"/>
              <a:t>then </a:t>
            </a:r>
            <a:r>
              <a:rPr lang="en-US" sz="1800">
                <a:solidFill>
                  <a:schemeClr val="accent2"/>
                </a:solidFill>
              </a:rPr>
              <a:t>(</a:t>
            </a:r>
            <a:r>
              <a:rPr lang="en-US" sz="1800" i="1">
                <a:solidFill>
                  <a:schemeClr val="accent2"/>
                </a:solidFill>
              </a:rPr>
              <a:t>V</a:t>
            </a:r>
            <a:r>
              <a:rPr lang="en-US" sz="1800" baseline="-25000">
                <a:solidFill>
                  <a:schemeClr val="accent2"/>
                </a:solidFill>
              </a:rPr>
              <a:t>in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 </a:t>
            </a:r>
            <a:r>
              <a:rPr lang="en-US" sz="1800" i="1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sz="1800" baseline="-25000">
                <a:solidFill>
                  <a:schemeClr val="accent2"/>
                </a:solidFill>
                <a:sym typeface="Symbol" charset="2"/>
              </a:rPr>
              <a:t>out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)/</a:t>
            </a:r>
            <a:r>
              <a:rPr lang="en-US" sz="1800" i="1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sz="1800" baseline="-25000">
                <a:solidFill>
                  <a:schemeClr val="accent2"/>
                </a:solidFill>
                <a:sym typeface="Symbol" charset="2"/>
              </a:rPr>
              <a:t>1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 = </a:t>
            </a:r>
            <a:r>
              <a:rPr lang="en-US" sz="1800" i="1">
                <a:solidFill>
                  <a:schemeClr val="accent2"/>
                </a:solidFill>
                <a:sym typeface="Symbol" charset="2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sym typeface="Symbol" charset="2"/>
              </a:rPr>
              <a:t>z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 + </a:t>
            </a:r>
            <a:r>
              <a:rPr lang="en-US" sz="1800" i="1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sz="1800" baseline="-25000">
                <a:solidFill>
                  <a:schemeClr val="accent2"/>
                </a:solidFill>
                <a:sym typeface="Symbol" charset="2"/>
              </a:rPr>
              <a:t>out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/</a:t>
            </a:r>
            <a:r>
              <a:rPr lang="en-US" sz="1800" i="1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sz="1800" baseline="-25000">
                <a:solidFill>
                  <a:schemeClr val="accent2"/>
                </a:solidFill>
                <a:sym typeface="Symbol" charset="2"/>
              </a:rPr>
              <a:t>load</a:t>
            </a:r>
            <a:r>
              <a:rPr lang="en-US" sz="1800">
                <a:sym typeface="Symbol" charset="2"/>
              </a:rPr>
              <a:t> sets the requirement on 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 baseline="-25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 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because presumably all else is known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if load current increases too much, zener shuts off (node drops below breakdown) and you just have a voltage divider with the load</a:t>
            </a:r>
            <a:endParaRPr lang="en-US" sz="1800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6705600" y="3962400"/>
            <a:ext cx="2066925" cy="2590800"/>
            <a:chOff x="4248" y="1488"/>
            <a:chExt cx="1302" cy="1632"/>
          </a:xfrm>
        </p:grpSpPr>
        <p:sp>
          <p:nvSpPr>
            <p:cNvPr id="48141" name="Freeform 5"/>
            <p:cNvSpPr>
              <a:spLocks/>
            </p:cNvSpPr>
            <p:nvPr/>
          </p:nvSpPr>
          <p:spPr bwMode="auto">
            <a:xfrm>
              <a:off x="4320" y="1680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2" name="Line 16"/>
            <p:cNvSpPr>
              <a:spLocks noChangeShapeType="1"/>
            </p:cNvSpPr>
            <p:nvPr/>
          </p:nvSpPr>
          <p:spPr bwMode="auto">
            <a:xfrm>
              <a:off x="4368" y="2160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3" name="Line 17"/>
            <p:cNvSpPr>
              <a:spLocks noChangeShapeType="1"/>
            </p:cNvSpPr>
            <p:nvPr/>
          </p:nvSpPr>
          <p:spPr bwMode="auto">
            <a:xfrm>
              <a:off x="4368" y="2256"/>
              <a:ext cx="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4" name="Oval 18"/>
            <p:cNvSpPr>
              <a:spLocks noChangeArrowheads="1"/>
            </p:cNvSpPr>
            <p:nvPr/>
          </p:nvSpPr>
          <p:spPr bwMode="auto">
            <a:xfrm>
              <a:off x="4358" y="2241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272" y="2928"/>
              <a:ext cx="192" cy="192"/>
              <a:chOff x="4032" y="1968"/>
              <a:chExt cx="192" cy="192"/>
            </a:xfrm>
          </p:grpSpPr>
          <p:sp>
            <p:nvSpPr>
              <p:cNvPr id="48163" name="Line 20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4" name="Line 21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5" name="Line 22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6" name="Line 23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146" name="Text Box 24"/>
            <p:cNvSpPr txBox="1">
              <a:spLocks noChangeArrowheads="1"/>
            </p:cNvSpPr>
            <p:nvPr/>
          </p:nvSpPr>
          <p:spPr bwMode="auto">
            <a:xfrm>
              <a:off x="4431" y="1803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R</a:t>
              </a:r>
              <a:r>
                <a:rPr lang="en-US" sz="1800" baseline="-250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48147" name="Text Box 25"/>
            <p:cNvSpPr txBox="1">
              <a:spLocks noChangeArrowheads="1"/>
            </p:cNvSpPr>
            <p:nvPr/>
          </p:nvSpPr>
          <p:spPr bwMode="auto">
            <a:xfrm>
              <a:off x="4452" y="249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Z</a:t>
              </a:r>
              <a:endParaRPr lang="en-US" sz="1800"/>
            </a:p>
          </p:txBody>
        </p:sp>
        <p:sp>
          <p:nvSpPr>
            <p:cNvPr id="48148" name="Text Box 26"/>
            <p:cNvSpPr txBox="1">
              <a:spLocks noChangeArrowheads="1"/>
            </p:cNvSpPr>
            <p:nvPr/>
          </p:nvSpPr>
          <p:spPr bwMode="auto">
            <a:xfrm>
              <a:off x="4272" y="1488"/>
              <a:ext cx="2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V</a:t>
              </a:r>
              <a:r>
                <a:rPr lang="en-US" sz="1800" baseline="-25000">
                  <a:solidFill>
                    <a:srgbClr val="000000"/>
                  </a:solidFill>
                </a:rPr>
                <a:t>in</a:t>
              </a:r>
              <a:endParaRPr lang="en-US" sz="1800"/>
            </a:p>
          </p:txBody>
        </p:sp>
        <p:sp>
          <p:nvSpPr>
            <p:cNvPr id="48149" name="Text Box 27"/>
            <p:cNvSpPr txBox="1">
              <a:spLocks noChangeArrowheads="1"/>
            </p:cNvSpPr>
            <p:nvPr/>
          </p:nvSpPr>
          <p:spPr bwMode="auto">
            <a:xfrm>
              <a:off x="4896" y="2121"/>
              <a:ext cx="6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V</a:t>
              </a:r>
              <a:r>
                <a:rPr lang="en-US" sz="1800" baseline="-25000">
                  <a:solidFill>
                    <a:srgbClr val="000000"/>
                  </a:solidFill>
                </a:rPr>
                <a:t>out</a:t>
              </a:r>
              <a:r>
                <a:rPr lang="en-US" sz="1800">
                  <a:solidFill>
                    <a:srgbClr val="000000"/>
                  </a:solidFill>
                </a:rPr>
                <a:t> = </a:t>
              </a:r>
              <a:r>
                <a:rPr lang="en-US" sz="1800" i="1">
                  <a:solidFill>
                    <a:srgbClr val="000000"/>
                  </a:solidFill>
                </a:rPr>
                <a:t>V</a:t>
              </a:r>
              <a:r>
                <a:rPr lang="en-US" sz="1800" baseline="-25000">
                  <a:solidFill>
                    <a:srgbClr val="000000"/>
                  </a:solidFill>
                </a:rPr>
                <a:t>z</a:t>
              </a:r>
              <a:endParaRPr lang="en-US" sz="1800"/>
            </a:p>
          </p:txBody>
        </p:sp>
        <p:sp>
          <p:nvSpPr>
            <p:cNvPr id="48150" name="Freeform 28"/>
            <p:cNvSpPr>
              <a:spLocks/>
            </p:cNvSpPr>
            <p:nvPr/>
          </p:nvSpPr>
          <p:spPr bwMode="auto">
            <a:xfrm>
              <a:off x="4848" y="2256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4800" y="2736"/>
              <a:ext cx="192" cy="192"/>
              <a:chOff x="4032" y="1968"/>
              <a:chExt cx="192" cy="192"/>
            </a:xfrm>
          </p:grpSpPr>
          <p:sp>
            <p:nvSpPr>
              <p:cNvPr id="48159" name="Line 30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0" name="Line 31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1" name="Line 32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2" name="Line 33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152" name="Text Box 34"/>
            <p:cNvSpPr txBox="1">
              <a:spLocks noChangeArrowheads="1"/>
            </p:cNvSpPr>
            <p:nvPr/>
          </p:nvSpPr>
          <p:spPr bwMode="auto">
            <a:xfrm>
              <a:off x="4911" y="2409"/>
              <a:ext cx="4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R</a:t>
              </a:r>
              <a:r>
                <a:rPr lang="en-US" sz="1800" baseline="-25000">
                  <a:solidFill>
                    <a:srgbClr val="000000"/>
                  </a:solidFill>
                </a:rPr>
                <a:t>load</a:t>
              </a:r>
              <a:endParaRPr lang="en-US" sz="1800"/>
            </a:p>
          </p:txBody>
        </p:sp>
        <p:grpSp>
          <p:nvGrpSpPr>
            <p:cNvPr id="5" name="Group 41"/>
            <p:cNvGrpSpPr>
              <a:grpSpLocks/>
            </p:cNvGrpSpPr>
            <p:nvPr/>
          </p:nvGrpSpPr>
          <p:grpSpPr bwMode="auto">
            <a:xfrm rot="-5400000">
              <a:off x="3984" y="2472"/>
              <a:ext cx="768" cy="240"/>
              <a:chOff x="2304" y="2592"/>
              <a:chExt cx="768" cy="240"/>
            </a:xfrm>
          </p:grpSpPr>
          <p:sp>
            <p:nvSpPr>
              <p:cNvPr id="48154" name="Line 36"/>
              <p:cNvSpPr>
                <a:spLocks noChangeShapeType="1"/>
              </p:cNvSpPr>
              <p:nvPr/>
            </p:nvSpPr>
            <p:spPr bwMode="auto">
              <a:xfrm rot="16200000" flipV="1">
                <a:off x="2688" y="2328"/>
                <a:ext cx="0" cy="76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55" name="AutoShape 37"/>
              <p:cNvSpPr>
                <a:spLocks noChangeArrowheads="1"/>
              </p:cNvSpPr>
              <p:nvPr/>
            </p:nvSpPr>
            <p:spPr bwMode="auto">
              <a:xfrm rot="16200000" flipV="1">
                <a:off x="2616" y="2664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56" name="Line 38"/>
              <p:cNvSpPr>
                <a:spLocks noChangeShapeType="1"/>
              </p:cNvSpPr>
              <p:nvPr/>
            </p:nvSpPr>
            <p:spPr bwMode="auto">
              <a:xfrm rot="16200000" flipV="1">
                <a:off x="2663" y="2711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57" name="Line 39"/>
              <p:cNvSpPr>
                <a:spLocks noChangeShapeType="1"/>
              </p:cNvSpPr>
              <p:nvPr/>
            </p:nvSpPr>
            <p:spPr bwMode="auto">
              <a:xfrm flipH="1" flipV="1">
                <a:off x="2688" y="2592"/>
                <a:ext cx="48" cy="48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58" name="Line 40"/>
              <p:cNvSpPr>
                <a:spLocks noChangeShapeType="1"/>
              </p:cNvSpPr>
              <p:nvPr/>
            </p:nvSpPr>
            <p:spPr bwMode="auto">
              <a:xfrm flipH="1" flipV="1">
                <a:off x="2736" y="2784"/>
                <a:ext cx="48" cy="48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48136" name="Picture 43" descr="ze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143000"/>
            <a:ext cx="25146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7" name="Line 44"/>
          <p:cNvSpPr>
            <a:spLocks noChangeShapeType="1"/>
          </p:cNvSpPr>
          <p:nvPr/>
        </p:nvSpPr>
        <p:spPr bwMode="auto">
          <a:xfrm>
            <a:off x="6629400" y="2590800"/>
            <a:ext cx="914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Text Box 45"/>
          <p:cNvSpPr txBox="1">
            <a:spLocks noChangeArrowheads="1"/>
          </p:cNvSpPr>
          <p:nvPr/>
        </p:nvSpPr>
        <p:spPr bwMode="auto">
          <a:xfrm>
            <a:off x="7527925" y="2438400"/>
            <a:ext cx="1404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zener voltage</a:t>
            </a:r>
          </a:p>
        </p:txBody>
      </p:sp>
      <p:sp>
        <p:nvSpPr>
          <p:cNvPr id="48139" name="Text Box 46"/>
          <p:cNvSpPr txBox="1">
            <a:spLocks noChangeArrowheads="1"/>
          </p:cNvSpPr>
          <p:nvPr/>
        </p:nvSpPr>
        <p:spPr bwMode="auto">
          <a:xfrm>
            <a:off x="5867400" y="3200400"/>
            <a:ext cx="309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high slope is what makes the</a:t>
            </a:r>
          </a:p>
          <a:p>
            <a:r>
              <a:rPr lang="en-US" sz="1600">
                <a:solidFill>
                  <a:schemeClr val="hlink"/>
                </a:solidFill>
              </a:rPr>
              <a:t>zener a decent voltage regulator</a:t>
            </a:r>
          </a:p>
        </p:txBody>
      </p:sp>
      <p:sp>
        <p:nvSpPr>
          <p:cNvPr id="48140" name="Line 47"/>
          <p:cNvSpPr>
            <a:spLocks noChangeShapeType="1"/>
          </p:cNvSpPr>
          <p:nvPr/>
        </p:nvSpPr>
        <p:spPr bwMode="auto">
          <a:xfrm flipV="1">
            <a:off x="5943600" y="2743200"/>
            <a:ext cx="60960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501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4ED65-146B-D24E-BA8D-9723427F22C7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21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pic>
        <p:nvPicPr>
          <p:cNvPr id="50181" name="Picture 2" descr="TO2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064000"/>
            <a:ext cx="25146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Voltage Regulator IC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4191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Can trim down ripply voltage to precise, rock-steady value</a:t>
            </a:r>
          </a:p>
          <a:p>
            <a:pPr eaLnBrk="1" hangingPunct="1">
              <a:defRPr/>
            </a:pPr>
            <a:r>
              <a:rPr lang="en-US" sz="2000"/>
              <a:t>Now things get complicated!</a:t>
            </a:r>
          </a:p>
          <a:p>
            <a:pPr lvl="1" eaLnBrk="1" hangingPunct="1">
              <a:defRPr/>
            </a:pPr>
            <a:r>
              <a:rPr lang="en-US" sz="1800"/>
              <a:t>We are now in the realm of integrated circuits (ICs)</a:t>
            </a:r>
          </a:p>
          <a:p>
            <a:pPr eaLnBrk="1" hangingPunct="1">
              <a:defRPr/>
            </a:pPr>
            <a:r>
              <a:rPr lang="en-US" sz="2000"/>
              <a:t>ICs are whole circuits in small packages</a:t>
            </a:r>
          </a:p>
          <a:p>
            <a:pPr eaLnBrk="1" hangingPunct="1">
              <a:defRPr/>
            </a:pPr>
            <a:r>
              <a:rPr lang="en-US" sz="2000"/>
              <a:t>ICs contain resistors, capacitors, diodes, transistors, etc.</a:t>
            </a:r>
          </a:p>
        </p:txBody>
      </p:sp>
      <p:pic>
        <p:nvPicPr>
          <p:cNvPr id="5018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9300" y="1295400"/>
            <a:ext cx="39751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7146925" y="804863"/>
            <a:ext cx="137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note zeners</a:t>
            </a:r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 flipH="1">
            <a:off x="6934200" y="1143000"/>
            <a:ext cx="609600" cy="914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Line 10"/>
          <p:cNvSpPr>
            <a:spLocks noChangeShapeType="1"/>
          </p:cNvSpPr>
          <p:nvPr/>
        </p:nvSpPr>
        <p:spPr bwMode="auto">
          <a:xfrm flipH="1">
            <a:off x="5715000" y="1143000"/>
            <a:ext cx="1524000" cy="1143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>
            <a:off x="3276600" y="4495800"/>
            <a:ext cx="1219200" cy="381000"/>
          </a:xfrm>
          <a:prstGeom prst="rightArrow">
            <a:avLst>
              <a:gd name="adj1" fmla="val 50000"/>
              <a:gd name="adj2" fmla="val 80000"/>
            </a:avLst>
          </a:prstGeom>
          <a:solidFill>
            <a:srgbClr val="0DC1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ACB478-5A00-224B-9E7F-BE7C466022FB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22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pic>
        <p:nvPicPr>
          <p:cNvPr id="52229" name="Picture 5" descr="LM3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662488"/>
            <a:ext cx="3227388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Voltage Regulators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562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The most common voltage regulators are the </a:t>
            </a:r>
            <a:r>
              <a:rPr lang="en-US" dirty="0">
                <a:solidFill>
                  <a:schemeClr val="accent2"/>
                </a:solidFill>
              </a:rPr>
              <a:t>LM78XX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+</a:t>
            </a:r>
            <a:r>
              <a:rPr lang="en-US" dirty="0"/>
              <a:t> voltages) and </a:t>
            </a:r>
            <a:r>
              <a:rPr lang="en-US" dirty="0">
                <a:solidFill>
                  <a:schemeClr val="hlink"/>
                </a:solidFill>
              </a:rPr>
              <a:t>LM79XX</a:t>
            </a:r>
            <a:r>
              <a:rPr lang="en-US" dirty="0"/>
              <a:t> (</a:t>
            </a:r>
            <a:r>
              <a:rPr lang="en-US" dirty="0" err="1">
                <a:solidFill>
                  <a:schemeClr val="hlink"/>
                </a:solidFill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voltages)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XX represents the voltage</a:t>
            </a:r>
          </a:p>
          <a:p>
            <a:pPr marL="1085850" lvl="2" eaLnBrk="1" hangingPunct="1">
              <a:defRPr/>
            </a:pPr>
            <a:r>
              <a:rPr lang="en-US" dirty="0"/>
              <a:t>78</a:t>
            </a:r>
            <a:r>
              <a:rPr lang="en-US" dirty="0">
                <a:solidFill>
                  <a:schemeClr val="accent2"/>
                </a:solidFill>
              </a:rPr>
              <a:t>15</a:t>
            </a:r>
            <a:r>
              <a:rPr lang="en-US" dirty="0"/>
              <a:t> is </a:t>
            </a:r>
            <a:r>
              <a:rPr lang="en-US" dirty="0">
                <a:solidFill>
                  <a:schemeClr val="accent2"/>
                </a:solidFill>
              </a:rPr>
              <a:t>+15</a:t>
            </a:r>
            <a:r>
              <a:rPr lang="en-US" dirty="0"/>
              <a:t>; 79</a:t>
            </a:r>
            <a:r>
              <a:rPr lang="en-US" dirty="0">
                <a:solidFill>
                  <a:schemeClr val="hlink"/>
                </a:solidFill>
              </a:rPr>
              <a:t>15</a:t>
            </a:r>
            <a:r>
              <a:rPr lang="en-US" dirty="0"/>
              <a:t> is 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15</a:t>
            </a:r>
            <a:r>
              <a:rPr lang="en-US" dirty="0">
                <a:sym typeface="Symbol" charset="2"/>
              </a:rPr>
              <a:t>; 78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05</a:t>
            </a:r>
            <a:r>
              <a:rPr lang="en-US" dirty="0">
                <a:sym typeface="Symbol" charset="2"/>
              </a:rPr>
              <a:t> is 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+5</a:t>
            </a:r>
            <a:r>
              <a:rPr lang="en-US" dirty="0">
                <a:sym typeface="Symbol" charset="2"/>
              </a:rPr>
              <a:t>, etc</a:t>
            </a:r>
          </a:p>
          <a:p>
            <a:pPr lvl="1" eaLnBrk="1" hangingPunct="1">
              <a:defRPr/>
            </a:pPr>
            <a:r>
              <a:rPr lang="en-US" dirty="0"/>
              <a:t>typically needs input &gt; 3 volts above output (reg.) voltage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 versatile regulator is the </a:t>
            </a:r>
            <a:r>
              <a:rPr lang="en-US" dirty="0">
                <a:solidFill>
                  <a:schemeClr val="accent2"/>
                </a:solidFill>
              </a:rPr>
              <a:t>LM317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+</a:t>
            </a:r>
            <a:r>
              <a:rPr lang="en-US" dirty="0"/>
              <a:t>) or </a:t>
            </a:r>
            <a:r>
              <a:rPr lang="en-US" dirty="0">
                <a:solidFill>
                  <a:schemeClr val="hlink"/>
                </a:solidFill>
              </a:rPr>
              <a:t>LM337</a:t>
            </a:r>
            <a:r>
              <a:rPr lang="en-US" dirty="0"/>
              <a:t> (</a:t>
            </a:r>
            <a:r>
              <a:rPr lang="en-US" dirty="0" err="1">
                <a:solidFill>
                  <a:schemeClr val="hlink"/>
                </a:solidFill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 dirty="0"/>
              <a:t>1.2–37 V output</a:t>
            </a:r>
          </a:p>
          <a:p>
            <a:pPr lvl="1" eaLnBrk="1" hangingPunct="1">
              <a:defRPr/>
            </a:pP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out</a:t>
            </a:r>
            <a:r>
              <a:rPr lang="en-US" dirty="0">
                <a:solidFill>
                  <a:schemeClr val="accent2"/>
                </a:solidFill>
              </a:rPr>
              <a:t> = 1.25(1+</a:t>
            </a:r>
            <a:r>
              <a:rPr lang="en-US" i="1" dirty="0">
                <a:solidFill>
                  <a:schemeClr val="accent2"/>
                </a:solidFill>
              </a:rPr>
              <a:t>R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i="1" dirty="0">
                <a:solidFill>
                  <a:schemeClr val="accent2"/>
                </a:solidFill>
              </a:rPr>
              <a:t>R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) + </a:t>
            </a:r>
            <a:r>
              <a:rPr lang="en-US" i="1" dirty="0">
                <a:solidFill>
                  <a:schemeClr val="accent2"/>
                </a:solidFill>
              </a:rPr>
              <a:t>I</a:t>
            </a:r>
            <a:r>
              <a:rPr lang="en-US" baseline="-25000" dirty="0">
                <a:solidFill>
                  <a:schemeClr val="accent2"/>
                </a:solidFill>
              </a:rPr>
              <a:t>adj</a:t>
            </a:r>
            <a:r>
              <a:rPr lang="en-US" i="1" dirty="0">
                <a:solidFill>
                  <a:schemeClr val="accent2"/>
                </a:solidFill>
              </a:rPr>
              <a:t>R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endParaRPr lang="en-US" i="1" baseline="-25000" dirty="0" smtClean="0"/>
          </a:p>
          <a:p>
            <a:pPr lvl="2">
              <a:defRPr/>
            </a:pPr>
            <a:r>
              <a:rPr lang="en-US" i="1" dirty="0" err="1" smtClean="0"/>
              <a:t>I</a:t>
            </a:r>
            <a:r>
              <a:rPr lang="en-US" baseline="-25000" dirty="0" err="1" smtClean="0"/>
              <a:t>adj</a:t>
            </a:r>
            <a:r>
              <a:rPr lang="en-US" dirty="0" smtClean="0"/>
              <a:t> is small: 50 µA</a:t>
            </a:r>
          </a:p>
          <a:p>
            <a:pPr lvl="1" eaLnBrk="1" hangingPunct="1">
              <a:defRPr/>
            </a:pPr>
            <a:r>
              <a:rPr lang="en-US" dirty="0" smtClean="0"/>
              <a:t>Up </a:t>
            </a:r>
            <a:r>
              <a:rPr lang="en-US" dirty="0"/>
              <a:t>to 1.5 A</a:t>
            </a:r>
          </a:p>
          <a:p>
            <a:pPr lvl="1" eaLnBrk="1" hangingPunct="1">
              <a:defRPr/>
            </a:pPr>
            <a:r>
              <a:rPr lang="en-US" dirty="0"/>
              <a:t>picture at right can go to 25 V</a:t>
            </a:r>
          </a:p>
          <a:p>
            <a:pPr lvl="1" eaLnBrk="1" hangingPunct="1">
              <a:defRPr/>
            </a:pPr>
            <a:r>
              <a:rPr lang="en-US" dirty="0" err="1">
                <a:solidFill>
                  <a:schemeClr val="folHlink"/>
                </a:solidFill>
              </a:rPr>
              <a:t>datasheetcatalog.com</a:t>
            </a:r>
            <a:r>
              <a:rPr lang="en-US" dirty="0"/>
              <a:t> for details</a:t>
            </a:r>
          </a:p>
        </p:txBody>
      </p:sp>
      <p:pic>
        <p:nvPicPr>
          <p:cNvPr id="52232" name="Picture 4" descr="lmxxx_pin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2462880"/>
            <a:ext cx="2465388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105400" y="3289968"/>
            <a:ext cx="3922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hlink"/>
                </a:solidFill>
              </a:rPr>
              <a:t>beware that housing is not always ground</a:t>
            </a:r>
          </a:p>
        </p:txBody>
      </p:sp>
      <p:sp>
        <p:nvSpPr>
          <p:cNvPr id="52234" name="Line 7"/>
          <p:cNvSpPr>
            <a:spLocks noChangeShapeType="1"/>
          </p:cNvSpPr>
          <p:nvPr/>
        </p:nvSpPr>
        <p:spPr bwMode="auto">
          <a:xfrm flipH="1">
            <a:off x="4495800" y="3453480"/>
            <a:ext cx="533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D2B267-01CE-8443-BB2A-B0CFD7717E21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23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49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Transistors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58380"/>
            <a:ext cx="70104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Transistors are versatile, highly non-linear devices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Two frequent modes of operation: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amplifiers/buffers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switches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Two main flavors: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npn (more common) or pnp, describing doping structure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Also many varieties: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bipolar junction transistors (BJTs) such as npn, pnp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field effect transistors (FETs): n-channel and p-channel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metal-oxide-semiconductor FETs (MOSFETs)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We’ll just hit the essentials of the BJT here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MOSFET in later lecture</a:t>
            </a:r>
          </a:p>
        </p:txBody>
      </p:sp>
      <p:pic>
        <p:nvPicPr>
          <p:cNvPr id="54279" name="Picture 6" descr="to92-u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600200"/>
            <a:ext cx="1344613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391400" y="3429000"/>
            <a:ext cx="846138" cy="990600"/>
            <a:chOff x="4896" y="3456"/>
            <a:chExt cx="533" cy="624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992" y="3552"/>
              <a:ext cx="240" cy="480"/>
              <a:chOff x="2256" y="2208"/>
              <a:chExt cx="240" cy="480"/>
            </a:xfrm>
          </p:grpSpPr>
          <p:sp>
            <p:nvSpPr>
              <p:cNvPr id="54296" name="Line 9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7" name="Line 10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8" name="Line 11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9" name="Line 12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0" name="Line 13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1" name="Line 14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93" name="Text Box 15"/>
            <p:cNvSpPr txBox="1">
              <a:spLocks noChangeArrowheads="1"/>
            </p:cNvSpPr>
            <p:nvPr/>
          </p:nvSpPr>
          <p:spPr bwMode="auto">
            <a:xfrm>
              <a:off x="4896" y="3648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</a:t>
              </a:r>
              <a:endParaRPr lang="en-US" sz="1200"/>
            </a:p>
          </p:txBody>
        </p:sp>
        <p:sp>
          <p:nvSpPr>
            <p:cNvPr id="54294" name="Text Box 16"/>
            <p:cNvSpPr txBox="1">
              <a:spLocks noChangeArrowheads="1"/>
            </p:cNvSpPr>
            <p:nvPr/>
          </p:nvSpPr>
          <p:spPr bwMode="auto">
            <a:xfrm>
              <a:off x="5244" y="345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 sz="1200"/>
            </a:p>
          </p:txBody>
        </p:sp>
        <p:sp>
          <p:nvSpPr>
            <p:cNvPr id="54295" name="Text Box 17"/>
            <p:cNvSpPr txBox="1">
              <a:spLocks noChangeArrowheads="1"/>
            </p:cNvSpPr>
            <p:nvPr/>
          </p:nvSpPr>
          <p:spPr bwMode="auto">
            <a:xfrm>
              <a:off x="5244" y="3907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</p:grpSp>
      <p:sp>
        <p:nvSpPr>
          <p:cNvPr id="54281" name="Line 20"/>
          <p:cNvSpPr>
            <a:spLocks noChangeShapeType="1"/>
          </p:cNvSpPr>
          <p:nvPr/>
        </p:nvSpPr>
        <p:spPr bwMode="auto">
          <a:xfrm flipV="1">
            <a:off x="8686800" y="3810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2" name="Line 21"/>
          <p:cNvSpPr>
            <a:spLocks noChangeShapeType="1"/>
          </p:cNvSpPr>
          <p:nvPr/>
        </p:nvSpPr>
        <p:spPr bwMode="auto">
          <a:xfrm>
            <a:off x="8686800" y="40386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3" name="Line 22"/>
          <p:cNvSpPr>
            <a:spLocks noChangeShapeType="1"/>
          </p:cNvSpPr>
          <p:nvPr/>
        </p:nvSpPr>
        <p:spPr bwMode="auto">
          <a:xfrm flipH="1">
            <a:off x="8686800" y="37338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4" name="Line 23"/>
          <p:cNvSpPr>
            <a:spLocks noChangeShapeType="1"/>
          </p:cNvSpPr>
          <p:nvPr/>
        </p:nvSpPr>
        <p:spPr bwMode="auto">
          <a:xfrm>
            <a:off x="8839200" y="41910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5" name="Line 24"/>
          <p:cNvSpPr>
            <a:spLocks noChangeShapeType="1"/>
          </p:cNvSpPr>
          <p:nvPr/>
        </p:nvSpPr>
        <p:spPr bwMode="auto">
          <a:xfrm flipH="1" flipV="1">
            <a:off x="8458200" y="39624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6" name="Line 25"/>
          <p:cNvSpPr>
            <a:spLocks noChangeShapeType="1"/>
          </p:cNvSpPr>
          <p:nvPr/>
        </p:nvSpPr>
        <p:spPr bwMode="auto">
          <a:xfrm flipV="1">
            <a:off x="88392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7" name="Text Box 26"/>
          <p:cNvSpPr txBox="1">
            <a:spLocks noChangeArrowheads="1"/>
          </p:cNvSpPr>
          <p:nvPr/>
        </p:nvSpPr>
        <p:spPr bwMode="auto">
          <a:xfrm>
            <a:off x="8305800" y="37338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B</a:t>
            </a:r>
            <a:endParaRPr lang="en-US" sz="1200"/>
          </a:p>
        </p:txBody>
      </p:sp>
      <p:sp>
        <p:nvSpPr>
          <p:cNvPr id="54288" name="Text Box 27"/>
          <p:cNvSpPr txBox="1">
            <a:spLocks noChangeArrowheads="1"/>
          </p:cNvSpPr>
          <p:nvPr/>
        </p:nvSpPr>
        <p:spPr bwMode="auto">
          <a:xfrm>
            <a:off x="8858250" y="34290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E</a:t>
            </a:r>
            <a:endParaRPr lang="en-US" sz="1200"/>
          </a:p>
        </p:txBody>
      </p:sp>
      <p:sp>
        <p:nvSpPr>
          <p:cNvPr id="54289" name="Text Box 28"/>
          <p:cNvSpPr txBox="1">
            <a:spLocks noChangeArrowheads="1"/>
          </p:cNvSpPr>
          <p:nvPr/>
        </p:nvSpPr>
        <p:spPr bwMode="auto">
          <a:xfrm>
            <a:off x="8858250" y="414496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C</a:t>
            </a:r>
            <a:endParaRPr lang="en-US" sz="1200"/>
          </a:p>
        </p:txBody>
      </p:sp>
      <p:sp>
        <p:nvSpPr>
          <p:cNvPr id="54290" name="Text Box 29"/>
          <p:cNvSpPr txBox="1">
            <a:spLocks noChangeArrowheads="1"/>
          </p:cNvSpPr>
          <p:nvPr/>
        </p:nvSpPr>
        <p:spPr bwMode="auto">
          <a:xfrm>
            <a:off x="7642225" y="43862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</a:rPr>
              <a:t>npn</a:t>
            </a:r>
            <a:endParaRPr lang="en-US" sz="1800"/>
          </a:p>
        </p:txBody>
      </p:sp>
      <p:sp>
        <p:nvSpPr>
          <p:cNvPr id="54291" name="Text Box 30"/>
          <p:cNvSpPr txBox="1">
            <a:spLocks noChangeArrowheads="1"/>
          </p:cNvSpPr>
          <p:nvPr/>
        </p:nvSpPr>
        <p:spPr bwMode="auto">
          <a:xfrm>
            <a:off x="8534400" y="43576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</a:rPr>
              <a:t>pnp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1B5D0D-0ACD-B646-BBE1-946FE038EE87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24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7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BJT Amplifier Mode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2580"/>
            <a:ext cx="8229600" cy="344618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Central idea is that </a:t>
            </a:r>
            <a:r>
              <a:rPr lang="en-US" dirty="0">
                <a:solidFill>
                  <a:schemeClr val="folHlink"/>
                </a:solidFill>
              </a:rPr>
              <a:t>when in the right regime</a:t>
            </a:r>
            <a:r>
              <a:rPr lang="en-US" dirty="0"/>
              <a:t>, the BJT </a:t>
            </a:r>
            <a:r>
              <a:rPr lang="en-US" dirty="0">
                <a:solidFill>
                  <a:schemeClr val="accent2"/>
                </a:solidFill>
              </a:rPr>
              <a:t>collector-emitter current</a:t>
            </a:r>
            <a:r>
              <a:rPr lang="en-US" dirty="0"/>
              <a:t> is proportional to the </a:t>
            </a:r>
            <a:r>
              <a:rPr lang="en-US" dirty="0">
                <a:solidFill>
                  <a:schemeClr val="accent2"/>
                </a:solidFill>
              </a:rPr>
              <a:t>base current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namely, </a:t>
            </a:r>
            <a:r>
              <a:rPr lang="en-US" i="1" dirty="0"/>
              <a:t>I</a:t>
            </a:r>
            <a:r>
              <a:rPr lang="en-US" baseline="-25000" dirty="0"/>
              <a:t>ce</a:t>
            </a:r>
            <a:r>
              <a:rPr lang="en-US" dirty="0"/>
              <a:t> = </a:t>
            </a:r>
            <a:r>
              <a:rPr lang="en-US" i="1" dirty="0" err="1">
                <a:sym typeface="Symbol" charset="2"/>
              </a:rPr>
              <a:t>I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, where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dirty="0">
                <a:sym typeface="Symbol" charset="2"/>
              </a:rPr>
              <a:t> (sometimes </a:t>
            </a:r>
            <a:r>
              <a:rPr lang="en-US" i="1" dirty="0" err="1">
                <a:sym typeface="Symbol" charset="2"/>
              </a:rPr>
              <a:t>h</a:t>
            </a:r>
            <a:r>
              <a:rPr lang="en-US" baseline="-25000" dirty="0" err="1">
                <a:sym typeface="Symbol" charset="2"/>
              </a:rPr>
              <a:t>fe</a:t>
            </a:r>
            <a:r>
              <a:rPr lang="en-US" dirty="0">
                <a:sym typeface="Symbol" charset="2"/>
              </a:rPr>
              <a:t>) is typically ~100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 this regime, the base-emitter voltage is ~0.6 V</a:t>
            </a:r>
          </a:p>
          <a:p>
            <a:pPr lvl="1" eaLnBrk="1" hangingPunct="1">
              <a:defRPr/>
            </a:pPr>
            <a:r>
              <a:rPr lang="en-US" dirty="0"/>
              <a:t>below, </a:t>
            </a:r>
            <a:r>
              <a:rPr lang="en-US" i="1" dirty="0" err="1"/>
              <a:t>I</a:t>
            </a:r>
            <a:r>
              <a:rPr lang="en-US" baseline="-25000" dirty="0" err="1"/>
              <a:t>b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 smtClean="0"/>
              <a:t> −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0.6)/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; </a:t>
            </a:r>
            <a:r>
              <a:rPr lang="en-US" i="1" dirty="0">
                <a:sym typeface="Symbol" charset="2"/>
              </a:rPr>
              <a:t>I</a:t>
            </a:r>
            <a:r>
              <a:rPr lang="en-US" baseline="-25000" dirty="0">
                <a:sym typeface="Symbol" charset="2"/>
              </a:rPr>
              <a:t>ce</a:t>
            </a:r>
            <a:r>
              <a:rPr lang="en-US" dirty="0">
                <a:sym typeface="Symbol" charset="2"/>
              </a:rPr>
              <a:t> =</a:t>
            </a:r>
            <a:r>
              <a:rPr lang="en-US" dirty="0"/>
              <a:t> </a:t>
            </a:r>
            <a:r>
              <a:rPr lang="en-US" i="1" dirty="0" err="1">
                <a:sym typeface="Symbol" charset="2"/>
              </a:rPr>
              <a:t>I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 = </a:t>
            </a:r>
            <a:r>
              <a:rPr lang="en-US" dirty="0"/>
              <a:t>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dirty="0" err="1">
                <a:sym typeface="Symbol" charset="2"/>
              </a:rPr>
              <a:t>(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in</a:t>
            </a:r>
            <a:r>
              <a:rPr lang="en-US" dirty="0" smtClean="0">
                <a:sym typeface="Symbol" charset="2"/>
              </a:rPr>
              <a:t> − 0.6</a:t>
            </a:r>
            <a:r>
              <a:rPr lang="en-US" dirty="0">
                <a:sym typeface="Symbol" charset="2"/>
              </a:rPr>
              <a:t>)/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 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so that 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out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cc</a:t>
            </a:r>
            <a:r>
              <a:rPr lang="en-US" dirty="0" smtClean="0">
                <a:sym typeface="Symbol" charset="2"/>
              </a:rPr>
              <a:t> − </a:t>
            </a:r>
            <a:r>
              <a:rPr lang="en-US" i="1" dirty="0" err="1">
                <a:sym typeface="Symbol" charset="2"/>
              </a:rPr>
              <a:t>I</a:t>
            </a:r>
            <a:r>
              <a:rPr lang="en-US" baseline="-25000" dirty="0" err="1">
                <a:sym typeface="Symbol" charset="2"/>
              </a:rPr>
              <a:t>ce</a:t>
            </a:r>
            <a:r>
              <a:rPr lang="en-US" i="1" dirty="0" err="1">
                <a:sym typeface="Symbol" charset="2"/>
              </a:rPr>
              <a:t>R</a:t>
            </a:r>
            <a:r>
              <a:rPr lang="en-US" baseline="-25000" dirty="0" err="1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cc</a:t>
            </a:r>
            <a:r>
              <a:rPr lang="en-US" dirty="0" smtClean="0">
                <a:sym typeface="Symbol" charset="2"/>
              </a:rPr>
              <a:t> −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dirty="0" err="1">
                <a:sym typeface="Symbol" charset="2"/>
              </a:rPr>
              <a:t>(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in</a:t>
            </a:r>
            <a:r>
              <a:rPr lang="en-US" dirty="0" smtClean="0">
                <a:sym typeface="Symbol" charset="2"/>
              </a:rPr>
              <a:t> − </a:t>
            </a:r>
            <a:r>
              <a:rPr lang="en-US" dirty="0">
                <a:sym typeface="Symbol" charset="2"/>
              </a:rPr>
              <a:t>0.6)(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ignoring DC biases, wiggles on </a:t>
            </a:r>
            <a:r>
              <a:rPr lang="en-US" i="1" dirty="0">
                <a:sym typeface="Symbol" charset="2"/>
              </a:rPr>
              <a:t>V</a:t>
            </a:r>
            <a:r>
              <a:rPr lang="en-US" baseline="-25000" dirty="0">
                <a:sym typeface="Symbol" charset="2"/>
              </a:rPr>
              <a:t>in</a:t>
            </a:r>
            <a:r>
              <a:rPr lang="en-US" dirty="0">
                <a:sym typeface="Symbol" charset="2"/>
              </a:rPr>
              <a:t> become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i="1" dirty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(</a:t>
            </a:r>
            <a:r>
              <a:rPr lang="en-US" i="1" dirty="0" err="1">
                <a:sym typeface="Symbol" charset="2"/>
              </a:rPr>
              <a:t>R</a:t>
            </a:r>
            <a:r>
              <a:rPr lang="en-US" baseline="-25000" dirty="0" err="1">
                <a:sym typeface="Symbol" charset="2"/>
              </a:rPr>
              <a:t>c</a:t>
            </a:r>
            <a:r>
              <a:rPr lang="en-US" dirty="0" err="1">
                <a:sym typeface="Symbol" charset="2"/>
              </a:rPr>
              <a:t>/</a:t>
            </a:r>
            <a:r>
              <a:rPr lang="en-US" i="1" dirty="0" err="1">
                <a:sym typeface="Symbol" charset="2"/>
              </a:rPr>
              <a:t>R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) bigger (and inverted): thus 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amplified</a:t>
            </a:r>
            <a:endParaRPr lang="en-US" dirty="0">
              <a:sym typeface="Symbol" charset="2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705100" y="4306200"/>
            <a:ext cx="2546350" cy="2133600"/>
            <a:chOff x="1704" y="2784"/>
            <a:chExt cx="1604" cy="1344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1920" y="2976"/>
              <a:ext cx="1104" cy="1152"/>
              <a:chOff x="1920" y="2976"/>
              <a:chExt cx="1104" cy="1152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2400" y="3456"/>
                <a:ext cx="240" cy="480"/>
                <a:chOff x="2256" y="2208"/>
                <a:chExt cx="240" cy="480"/>
              </a:xfrm>
            </p:grpSpPr>
            <p:sp>
              <p:nvSpPr>
                <p:cNvPr id="56355" name="Line 4"/>
                <p:cNvSpPr>
                  <a:spLocks noChangeShapeType="1"/>
                </p:cNvSpPr>
                <p:nvPr/>
              </p:nvSpPr>
              <p:spPr bwMode="auto">
                <a:xfrm>
                  <a:off x="2400" y="235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6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00" y="230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7" name="Line 6"/>
                <p:cNvSpPr>
                  <a:spLocks noChangeShapeType="1"/>
                </p:cNvSpPr>
                <p:nvPr/>
              </p:nvSpPr>
              <p:spPr bwMode="auto">
                <a:xfrm>
                  <a:off x="2400" y="249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8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496" y="22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9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2256" y="244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60" name="Line 9"/>
                <p:cNvSpPr>
                  <a:spLocks noChangeShapeType="1"/>
                </p:cNvSpPr>
                <p:nvPr/>
              </p:nvSpPr>
              <p:spPr bwMode="auto">
                <a:xfrm>
                  <a:off x="2496" y="259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347" name="Freeform 11"/>
              <p:cNvSpPr>
                <a:spLocks/>
              </p:cNvSpPr>
              <p:nvPr/>
            </p:nvSpPr>
            <p:spPr bwMode="auto">
              <a:xfrm>
                <a:off x="2592" y="2976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2544" y="3936"/>
                <a:ext cx="192" cy="192"/>
                <a:chOff x="4032" y="1968"/>
                <a:chExt cx="192" cy="192"/>
              </a:xfrm>
            </p:grpSpPr>
            <p:sp>
              <p:nvSpPr>
                <p:cNvPr id="56351" name="Line 13"/>
                <p:cNvSpPr>
                  <a:spLocks noChangeShapeType="1"/>
                </p:cNvSpPr>
                <p:nvPr/>
              </p:nvSpPr>
              <p:spPr bwMode="auto">
                <a:xfrm>
                  <a:off x="4128" y="19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2" name="Line 14"/>
                <p:cNvSpPr>
                  <a:spLocks noChangeShapeType="1"/>
                </p:cNvSpPr>
                <p:nvPr/>
              </p:nvSpPr>
              <p:spPr bwMode="auto">
                <a:xfrm>
                  <a:off x="4117" y="2160"/>
                  <a:ext cx="2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3" name="Line 15"/>
                <p:cNvSpPr>
                  <a:spLocks noChangeShapeType="1"/>
                </p:cNvSpPr>
                <p:nvPr/>
              </p:nvSpPr>
              <p:spPr bwMode="auto">
                <a:xfrm>
                  <a:off x="4080" y="211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4" name="Line 16"/>
                <p:cNvSpPr>
                  <a:spLocks noChangeShapeType="1"/>
                </p:cNvSpPr>
                <p:nvPr/>
              </p:nvSpPr>
              <p:spPr bwMode="auto">
                <a:xfrm>
                  <a:off x="4032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349" name="Freeform 17"/>
              <p:cNvSpPr>
                <a:spLocks/>
              </p:cNvSpPr>
              <p:nvPr/>
            </p:nvSpPr>
            <p:spPr bwMode="auto">
              <a:xfrm rot="-5400000">
                <a:off x="2112" y="3456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50" name="Line 23"/>
              <p:cNvSpPr>
                <a:spLocks noChangeShapeType="1"/>
              </p:cNvSpPr>
              <p:nvPr/>
            </p:nvSpPr>
            <p:spPr bwMode="auto">
              <a:xfrm>
                <a:off x="2640" y="3504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341" name="Text Box 26"/>
            <p:cNvSpPr txBox="1">
              <a:spLocks noChangeArrowheads="1"/>
            </p:cNvSpPr>
            <p:nvPr/>
          </p:nvSpPr>
          <p:spPr bwMode="auto">
            <a:xfrm>
              <a:off x="3014" y="3449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56342" name="Text Box 27"/>
            <p:cNvSpPr txBox="1">
              <a:spLocks noChangeArrowheads="1"/>
            </p:cNvSpPr>
            <p:nvPr/>
          </p:nvSpPr>
          <p:spPr bwMode="auto">
            <a:xfrm>
              <a:off x="2640" y="3120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6343" name="Text Box 28"/>
            <p:cNvSpPr txBox="1">
              <a:spLocks noChangeArrowheads="1"/>
            </p:cNvSpPr>
            <p:nvPr/>
          </p:nvSpPr>
          <p:spPr bwMode="auto">
            <a:xfrm>
              <a:off x="2064" y="3408"/>
              <a:ext cx="2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b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6344" name="Text Box 29"/>
            <p:cNvSpPr txBox="1">
              <a:spLocks noChangeArrowheads="1"/>
            </p:cNvSpPr>
            <p:nvPr/>
          </p:nvSpPr>
          <p:spPr bwMode="auto">
            <a:xfrm>
              <a:off x="1704" y="3600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56345" name="Text Box 30"/>
            <p:cNvSpPr txBox="1">
              <a:spLocks noChangeArrowheads="1"/>
            </p:cNvSpPr>
            <p:nvPr/>
          </p:nvSpPr>
          <p:spPr bwMode="auto">
            <a:xfrm>
              <a:off x="2543" y="2784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7772400" y="5282280"/>
            <a:ext cx="846138" cy="990600"/>
            <a:chOff x="4896" y="3456"/>
            <a:chExt cx="533" cy="624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4992" y="3552"/>
              <a:ext cx="240" cy="480"/>
              <a:chOff x="2256" y="2208"/>
              <a:chExt cx="240" cy="480"/>
            </a:xfrm>
          </p:grpSpPr>
          <p:sp>
            <p:nvSpPr>
              <p:cNvPr id="56334" name="Line 34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5" name="Line 35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6" name="Line 36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7" name="Line 37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8" name="Line 38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9" name="Line 39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331" name="Text Box 42"/>
            <p:cNvSpPr txBox="1">
              <a:spLocks noChangeArrowheads="1"/>
            </p:cNvSpPr>
            <p:nvPr/>
          </p:nvSpPr>
          <p:spPr bwMode="auto">
            <a:xfrm>
              <a:off x="4896" y="3648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</a:t>
              </a:r>
              <a:endParaRPr lang="en-US" sz="1200"/>
            </a:p>
          </p:txBody>
        </p:sp>
        <p:sp>
          <p:nvSpPr>
            <p:cNvPr id="56332" name="Text Box 43"/>
            <p:cNvSpPr txBox="1">
              <a:spLocks noChangeArrowheads="1"/>
            </p:cNvSpPr>
            <p:nvPr/>
          </p:nvSpPr>
          <p:spPr bwMode="auto">
            <a:xfrm>
              <a:off x="5244" y="345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 sz="1200"/>
            </a:p>
          </p:txBody>
        </p:sp>
        <p:sp>
          <p:nvSpPr>
            <p:cNvPr id="56333" name="Text Box 44"/>
            <p:cNvSpPr txBox="1">
              <a:spLocks noChangeArrowheads="1"/>
            </p:cNvSpPr>
            <p:nvPr/>
          </p:nvSpPr>
          <p:spPr bwMode="auto">
            <a:xfrm>
              <a:off x="5244" y="3907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</p:grpSp>
      <p:pic>
        <p:nvPicPr>
          <p:cNvPr id="56329" name="Picture 45" descr="to92-u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762713"/>
            <a:ext cx="1344613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1524B-D545-C74D-9DFF-42F7FAEA8F2A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25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58"/>
            <a:ext cx="8229600" cy="88206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Switching: Driving to Saturation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6600"/>
            <a:ext cx="8229600" cy="357093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What would happen if the base current is </a:t>
            </a:r>
            <a:r>
              <a:rPr lang="en-US" dirty="0">
                <a:solidFill>
                  <a:schemeClr val="hlink"/>
                </a:solidFill>
              </a:rPr>
              <a:t>so big</a:t>
            </a:r>
            <a:r>
              <a:rPr lang="en-US" dirty="0"/>
              <a:t> that the collector current got </a:t>
            </a:r>
            <a:r>
              <a:rPr lang="en-US" dirty="0">
                <a:solidFill>
                  <a:schemeClr val="hlink"/>
                </a:solidFill>
              </a:rPr>
              <a:t>so big</a:t>
            </a:r>
            <a:r>
              <a:rPr lang="en-US" dirty="0"/>
              <a:t> that the voltage drop across </a:t>
            </a:r>
            <a:r>
              <a:rPr lang="en-US" i="1" dirty="0" err="1"/>
              <a:t>R</a:t>
            </a:r>
            <a:r>
              <a:rPr lang="en-US" baseline="-25000" dirty="0" err="1"/>
              <a:t>c</a:t>
            </a:r>
            <a:r>
              <a:rPr lang="en-US" dirty="0"/>
              <a:t> wants to exceed </a:t>
            </a:r>
            <a:r>
              <a:rPr lang="en-US" i="1" dirty="0" err="1"/>
              <a:t>V</a:t>
            </a:r>
            <a:r>
              <a:rPr lang="en-US" baseline="-25000" dirty="0" err="1"/>
              <a:t>cc</a:t>
            </a:r>
            <a:r>
              <a:rPr lang="en-US" dirty="0"/>
              <a:t>?</a:t>
            </a:r>
          </a:p>
          <a:p>
            <a:pPr lvl="1" eaLnBrk="1" hangingPunct="1">
              <a:defRPr/>
            </a:pPr>
            <a:r>
              <a:rPr lang="en-US" dirty="0"/>
              <a:t>we call this </a:t>
            </a:r>
            <a:r>
              <a:rPr lang="en-US" dirty="0">
                <a:solidFill>
                  <a:schemeClr val="folHlink"/>
                </a:solidFill>
              </a:rPr>
              <a:t>saturated</a:t>
            </a:r>
            <a:r>
              <a:rPr lang="en-US" dirty="0"/>
              <a:t>: </a:t>
            </a:r>
            <a:r>
              <a:rPr lang="en-US" i="1" dirty="0" err="1"/>
              <a:t>V</a:t>
            </a:r>
            <a:r>
              <a:rPr lang="en-US" baseline="-25000" dirty="0" err="1"/>
              <a:t>c</a:t>
            </a:r>
            <a:r>
              <a:rPr lang="en-US" dirty="0" smtClean="0"/>
              <a:t> −</a:t>
            </a:r>
            <a:r>
              <a:rPr lang="en-US" dirty="0" smtClean="0">
                <a:sym typeface="Symbol" charset="2"/>
              </a:rPr>
              <a:t> 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e</a:t>
            </a:r>
            <a:r>
              <a:rPr lang="en-US" dirty="0">
                <a:sym typeface="Symbol" charset="2"/>
              </a:rPr>
              <a:t> cannot dip below ~0.2 V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even if </a:t>
            </a:r>
            <a:r>
              <a:rPr lang="en-US" i="1" dirty="0" err="1">
                <a:sym typeface="Symbol" charset="2"/>
              </a:rPr>
              <a:t>I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 is increased, </a:t>
            </a:r>
            <a:r>
              <a:rPr lang="en-US" i="1" dirty="0" err="1">
                <a:sym typeface="Symbol" charset="2"/>
              </a:rPr>
              <a:t>I</a:t>
            </a:r>
            <a:r>
              <a:rPr lang="en-US" baseline="-25000" dirty="0" err="1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won’t budge any more</a:t>
            </a:r>
          </a:p>
          <a:p>
            <a:pPr eaLnBrk="1" hangingPunct="1">
              <a:defRPr/>
            </a:pPr>
            <a:r>
              <a:rPr lang="en-US" dirty="0"/>
              <a:t>The example below is a good </a:t>
            </a:r>
            <a:r>
              <a:rPr lang="en-US" dirty="0">
                <a:solidFill>
                  <a:schemeClr val="accent2"/>
                </a:solidFill>
              </a:rPr>
              <a:t>logic inverter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i="1" dirty="0" err="1"/>
              <a:t>V</a:t>
            </a:r>
            <a:r>
              <a:rPr lang="en-US" baseline="-25000" dirty="0" err="1"/>
              <a:t>cc</a:t>
            </a:r>
            <a:r>
              <a:rPr lang="en-US" dirty="0"/>
              <a:t> = 5 V; </a:t>
            </a:r>
            <a:r>
              <a:rPr lang="en-US" i="1" dirty="0" err="1"/>
              <a:t>R</a:t>
            </a:r>
            <a:r>
              <a:rPr lang="en-US" baseline="-25000" dirty="0" err="1"/>
              <a:t>c</a:t>
            </a:r>
            <a:r>
              <a:rPr lang="en-US" dirty="0"/>
              <a:t> = 1 </a:t>
            </a:r>
            <a:r>
              <a:rPr lang="en-US" dirty="0" err="1"/>
              <a:t>k</a:t>
            </a:r>
            <a:r>
              <a:rPr lang="en-US" dirty="0" err="1">
                <a:sym typeface="Symbol" charset="2"/>
              </a:rPr>
              <a:t></a:t>
            </a:r>
            <a:r>
              <a:rPr lang="en-US" dirty="0">
                <a:sym typeface="Symbol" charset="2"/>
              </a:rPr>
              <a:t>; </a:t>
            </a:r>
            <a:r>
              <a:rPr lang="en-US" i="1" dirty="0" err="1">
                <a:sym typeface="Symbol" charset="2"/>
              </a:rPr>
              <a:t>I</a:t>
            </a:r>
            <a:r>
              <a:rPr lang="en-US" baseline="-25000" dirty="0" err="1">
                <a:sym typeface="Symbol" charset="2"/>
              </a:rPr>
              <a:t>c</a:t>
            </a:r>
            <a:r>
              <a:rPr lang="en-US" dirty="0" err="1">
                <a:sym typeface="Symbol" charset="2"/>
              </a:rPr>
              <a:t>(sat</a:t>
            </a:r>
            <a:r>
              <a:rPr lang="en-US" dirty="0">
                <a:sym typeface="Symbol" charset="2"/>
              </a:rPr>
              <a:t>) </a:t>
            </a:r>
            <a:r>
              <a:rPr lang="en-US" dirty="0" err="1">
                <a:sym typeface="Symbol" charset="2"/>
              </a:rPr>
              <a:t></a:t>
            </a:r>
            <a:r>
              <a:rPr lang="en-US" dirty="0">
                <a:sym typeface="Symbol" charset="2"/>
              </a:rPr>
              <a:t> 5 </a:t>
            </a:r>
            <a:r>
              <a:rPr lang="en-US" dirty="0" err="1">
                <a:sym typeface="Symbol" charset="2"/>
              </a:rPr>
              <a:t>mA</a:t>
            </a:r>
            <a:r>
              <a:rPr lang="en-US" dirty="0">
                <a:sym typeface="Symbol" charset="2"/>
              </a:rPr>
              <a:t>; need </a:t>
            </a:r>
            <a:r>
              <a:rPr lang="en-US" i="1" dirty="0" err="1">
                <a:sym typeface="Symbol" charset="2"/>
              </a:rPr>
              <a:t>I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 &gt; 0.05 </a:t>
            </a:r>
            <a:r>
              <a:rPr lang="en-US" dirty="0" err="1">
                <a:sym typeface="Symbol" charset="2"/>
              </a:rPr>
              <a:t>mA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so </a:t>
            </a:r>
            <a:r>
              <a:rPr lang="en-US" dirty="0" err="1">
                <a:sym typeface="Symbol" charset="2"/>
              </a:rPr>
              <a:t>R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 &lt; 20 </a:t>
            </a:r>
            <a:r>
              <a:rPr lang="en-US" dirty="0" err="1">
                <a:sym typeface="Symbol" charset="2"/>
              </a:rPr>
              <a:t>k</a:t>
            </a:r>
            <a:r>
              <a:rPr lang="en-US" dirty="0">
                <a:sym typeface="Symbol" charset="2"/>
              </a:rPr>
              <a:t> would put us safely into saturation if </a:t>
            </a:r>
            <a:r>
              <a:rPr lang="en-US" i="1" dirty="0">
                <a:sym typeface="Symbol" charset="2"/>
              </a:rPr>
              <a:t>V</a:t>
            </a:r>
            <a:r>
              <a:rPr lang="en-US" baseline="-25000" dirty="0">
                <a:sym typeface="Symbol" charset="2"/>
              </a:rPr>
              <a:t>in</a:t>
            </a:r>
            <a:r>
              <a:rPr lang="en-US" dirty="0">
                <a:sym typeface="Symbol" charset="2"/>
              </a:rPr>
              <a:t> = 5V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now 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5 V in </a:t>
            </a:r>
            <a:r>
              <a:rPr lang="en-US" dirty="0" err="1">
                <a:solidFill>
                  <a:schemeClr val="accent2"/>
                </a:solidFill>
                <a:sym typeface="Symbol" charset="2"/>
              </a:rPr>
              <a:t>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 ~0.2 V out</a:t>
            </a:r>
            <a:r>
              <a:rPr lang="en-US" dirty="0">
                <a:sym typeface="Symbol" charset="2"/>
              </a:rPr>
              <a:t>; 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&lt; 0.6 V in </a:t>
            </a:r>
            <a:r>
              <a:rPr lang="en-US" dirty="0" err="1">
                <a:solidFill>
                  <a:schemeClr val="accent2"/>
                </a:solidFill>
                <a:sym typeface="Symbol" charset="2"/>
              </a:rPr>
              <a:t>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 5 V out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05100" y="4572000"/>
            <a:ext cx="2546350" cy="2133600"/>
            <a:chOff x="1704" y="2400"/>
            <a:chExt cx="1604" cy="134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0" y="2592"/>
              <a:ext cx="1104" cy="1152"/>
              <a:chOff x="1920" y="2400"/>
              <a:chExt cx="1104" cy="1152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400" y="2880"/>
                <a:ext cx="240" cy="480"/>
                <a:chOff x="2256" y="2208"/>
                <a:chExt cx="240" cy="480"/>
              </a:xfrm>
            </p:grpSpPr>
            <p:sp>
              <p:nvSpPr>
                <p:cNvPr id="58391" name="Line 7"/>
                <p:cNvSpPr>
                  <a:spLocks noChangeShapeType="1"/>
                </p:cNvSpPr>
                <p:nvPr/>
              </p:nvSpPr>
              <p:spPr bwMode="auto">
                <a:xfrm>
                  <a:off x="2400" y="235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400" y="230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3" name="Line 9"/>
                <p:cNvSpPr>
                  <a:spLocks noChangeShapeType="1"/>
                </p:cNvSpPr>
                <p:nvPr/>
              </p:nvSpPr>
              <p:spPr bwMode="auto">
                <a:xfrm>
                  <a:off x="2400" y="249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496" y="22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5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256" y="244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6" name="Line 12"/>
                <p:cNvSpPr>
                  <a:spLocks noChangeShapeType="1"/>
                </p:cNvSpPr>
                <p:nvPr/>
              </p:nvSpPr>
              <p:spPr bwMode="auto">
                <a:xfrm>
                  <a:off x="2496" y="259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383" name="Freeform 13"/>
              <p:cNvSpPr>
                <a:spLocks/>
              </p:cNvSpPr>
              <p:nvPr/>
            </p:nvSpPr>
            <p:spPr bwMode="auto">
              <a:xfrm>
                <a:off x="2592" y="2400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544" y="3360"/>
                <a:ext cx="192" cy="192"/>
                <a:chOff x="4032" y="1968"/>
                <a:chExt cx="192" cy="192"/>
              </a:xfrm>
            </p:grpSpPr>
            <p:sp>
              <p:nvSpPr>
                <p:cNvPr id="58387" name="Line 15"/>
                <p:cNvSpPr>
                  <a:spLocks noChangeShapeType="1"/>
                </p:cNvSpPr>
                <p:nvPr/>
              </p:nvSpPr>
              <p:spPr bwMode="auto">
                <a:xfrm>
                  <a:off x="4128" y="19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88" name="Line 16"/>
                <p:cNvSpPr>
                  <a:spLocks noChangeShapeType="1"/>
                </p:cNvSpPr>
                <p:nvPr/>
              </p:nvSpPr>
              <p:spPr bwMode="auto">
                <a:xfrm>
                  <a:off x="4117" y="2160"/>
                  <a:ext cx="2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89" name="Line 17"/>
                <p:cNvSpPr>
                  <a:spLocks noChangeShapeType="1"/>
                </p:cNvSpPr>
                <p:nvPr/>
              </p:nvSpPr>
              <p:spPr bwMode="auto">
                <a:xfrm>
                  <a:off x="4080" y="211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0" name="Line 18"/>
                <p:cNvSpPr>
                  <a:spLocks noChangeShapeType="1"/>
                </p:cNvSpPr>
                <p:nvPr/>
              </p:nvSpPr>
              <p:spPr bwMode="auto">
                <a:xfrm>
                  <a:off x="4032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385" name="Freeform 19"/>
              <p:cNvSpPr>
                <a:spLocks/>
              </p:cNvSpPr>
              <p:nvPr/>
            </p:nvSpPr>
            <p:spPr bwMode="auto">
              <a:xfrm rot="-5400000">
                <a:off x="2112" y="2880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6" name="Line 20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377" name="Text Box 21"/>
            <p:cNvSpPr txBox="1">
              <a:spLocks noChangeArrowheads="1"/>
            </p:cNvSpPr>
            <p:nvPr/>
          </p:nvSpPr>
          <p:spPr bwMode="auto">
            <a:xfrm>
              <a:off x="3014" y="3065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58378" name="Text Box 22"/>
            <p:cNvSpPr txBox="1">
              <a:spLocks noChangeArrowheads="1"/>
            </p:cNvSpPr>
            <p:nvPr/>
          </p:nvSpPr>
          <p:spPr bwMode="auto">
            <a:xfrm>
              <a:off x="2640" y="2736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8379" name="Text Box 23"/>
            <p:cNvSpPr txBox="1">
              <a:spLocks noChangeArrowheads="1"/>
            </p:cNvSpPr>
            <p:nvPr/>
          </p:nvSpPr>
          <p:spPr bwMode="auto">
            <a:xfrm>
              <a:off x="2064" y="3024"/>
              <a:ext cx="2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b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8380" name="Text Box 24"/>
            <p:cNvSpPr txBox="1">
              <a:spLocks noChangeArrowheads="1"/>
            </p:cNvSpPr>
            <p:nvPr/>
          </p:nvSpPr>
          <p:spPr bwMode="auto">
            <a:xfrm>
              <a:off x="1704" y="321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58381" name="Text Box 25"/>
            <p:cNvSpPr txBox="1">
              <a:spLocks noChangeArrowheads="1"/>
            </p:cNvSpPr>
            <p:nvPr/>
          </p:nvSpPr>
          <p:spPr bwMode="auto">
            <a:xfrm>
              <a:off x="2543" y="2400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1968D-939E-2F47-9D52-10DC9B248277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26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Transistor Buffer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077200" cy="3962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In the hookup above (</a:t>
            </a:r>
            <a:r>
              <a:rPr lang="en-US" dirty="0">
                <a:solidFill>
                  <a:schemeClr val="accent2"/>
                </a:solidFill>
              </a:rPr>
              <a:t>emitter follower</a:t>
            </a:r>
            <a:r>
              <a:rPr lang="en-US" dirty="0"/>
              <a:t>), </a:t>
            </a:r>
            <a:r>
              <a:rPr lang="en-US" i="1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=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 smtClean="0"/>
              <a:t> − </a:t>
            </a:r>
            <a:r>
              <a:rPr lang="en-US" dirty="0"/>
              <a:t>0.6</a:t>
            </a:r>
          </a:p>
          <a:p>
            <a:pPr lvl="1" eaLnBrk="1" hangingPunct="1">
              <a:defRPr/>
            </a:pPr>
            <a:r>
              <a:rPr lang="en-US" dirty="0"/>
              <a:t>sounds useless, right?</a:t>
            </a:r>
          </a:p>
          <a:p>
            <a:pPr lvl="1" eaLnBrk="1" hangingPunct="1">
              <a:defRPr/>
            </a:pPr>
            <a:r>
              <a:rPr lang="en-US" dirty="0"/>
              <a:t>there is no voltage “gain,” but there </a:t>
            </a:r>
            <a:r>
              <a:rPr lang="en-US" i="1" dirty="0"/>
              <a:t>is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current gain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Imagine we wiggle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 by </a:t>
            </a:r>
            <a:r>
              <a:rPr lang="en-US" i="1" dirty="0">
                <a:sym typeface="Symbol" charset="2"/>
              </a:rPr>
              <a:t></a:t>
            </a:r>
            <a:r>
              <a:rPr lang="en-US" i="1" dirty="0"/>
              <a:t>V</a:t>
            </a:r>
            <a:r>
              <a:rPr lang="en-US" dirty="0"/>
              <a:t>: </a:t>
            </a:r>
            <a:r>
              <a:rPr lang="en-US" i="1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wiggles by the same </a:t>
            </a:r>
            <a:r>
              <a:rPr lang="en-US" i="1" dirty="0">
                <a:sym typeface="Symbol" charset="2"/>
              </a:rPr>
              <a:t></a:t>
            </a:r>
            <a:r>
              <a:rPr lang="en-US" i="1" dirty="0"/>
              <a:t>V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so the transistor current changes by </a:t>
            </a:r>
            <a:r>
              <a:rPr lang="en-US" i="1" dirty="0" err="1">
                <a:sym typeface="Symbol" charset="2"/>
              </a:rPr>
              <a:t></a:t>
            </a:r>
            <a:r>
              <a:rPr lang="en-US" i="1" dirty="0" err="1"/>
              <a:t>I</a:t>
            </a:r>
            <a:r>
              <a:rPr lang="en-US" baseline="-25000" dirty="0" err="1"/>
              <a:t>e</a:t>
            </a:r>
            <a:r>
              <a:rPr lang="en-US" dirty="0"/>
              <a:t> = </a:t>
            </a:r>
            <a:r>
              <a:rPr lang="en-US" i="1" dirty="0">
                <a:sym typeface="Symbol" charset="2"/>
              </a:rPr>
              <a:t></a:t>
            </a:r>
            <a:r>
              <a:rPr lang="en-US" i="1" dirty="0"/>
              <a:t>V/R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but the base current changes 1/</a:t>
            </a:r>
            <a:r>
              <a:rPr lang="en-US" i="1" dirty="0">
                <a:sym typeface="Symbol" charset="2"/>
              </a:rPr>
              <a:t></a:t>
            </a:r>
            <a:r>
              <a:rPr lang="en-US" dirty="0">
                <a:sym typeface="Symbol" charset="2"/>
              </a:rPr>
              <a:t> times this (much less)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so the “wiggler” 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thinks</a:t>
            </a:r>
            <a:r>
              <a:rPr lang="en-US" dirty="0">
                <a:sym typeface="Symbol" charset="2"/>
              </a:rPr>
              <a:t> the load is </a:t>
            </a:r>
            <a:r>
              <a:rPr lang="en-US" i="1" dirty="0">
                <a:sym typeface="Symbol" charset="2"/>
              </a:rPr>
              <a:t></a:t>
            </a:r>
            <a:r>
              <a:rPr lang="en-US" i="1" dirty="0"/>
              <a:t>V/</a:t>
            </a:r>
            <a:r>
              <a:rPr lang="en-US" i="1" dirty="0" err="1">
                <a:sym typeface="Symbol" charset="2"/>
              </a:rPr>
              <a:t></a:t>
            </a:r>
            <a:r>
              <a:rPr lang="en-US" i="1" dirty="0" err="1"/>
              <a:t>I</a:t>
            </a:r>
            <a:r>
              <a:rPr lang="en-US" baseline="-25000" dirty="0" err="1"/>
              <a:t>b</a:t>
            </a:r>
            <a:r>
              <a:rPr lang="en-US" dirty="0"/>
              <a:t> = </a:t>
            </a:r>
            <a:r>
              <a:rPr lang="en-US" i="1" dirty="0">
                <a:sym typeface="Symbol" charset="2"/>
              </a:rPr>
              <a:t>·</a:t>
            </a:r>
            <a:r>
              <a:rPr lang="en-US" i="1" dirty="0"/>
              <a:t>V/</a:t>
            </a:r>
            <a:r>
              <a:rPr lang="en-US" i="1" dirty="0" err="1">
                <a:sym typeface="Symbol" charset="2"/>
              </a:rPr>
              <a:t></a:t>
            </a:r>
            <a:r>
              <a:rPr lang="en-US" i="1" dirty="0" err="1"/>
              <a:t>I</a:t>
            </a:r>
            <a:r>
              <a:rPr lang="en-US" baseline="-25000" dirty="0" err="1"/>
              <a:t>e</a:t>
            </a:r>
            <a:r>
              <a:rPr lang="en-US" dirty="0"/>
              <a:t> = </a:t>
            </a:r>
            <a:r>
              <a:rPr lang="en-US" i="1" dirty="0">
                <a:sym typeface="Symbol" charset="2"/>
              </a:rPr>
              <a:t>R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the load therefore is less formidable</a:t>
            </a: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The “buffer” is a way to drive a load without the driver feeling the pain (as much): it’s 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impedance isolation</a:t>
            </a:r>
            <a:endParaRPr lang="en-US" i="1" dirty="0">
              <a:solidFill>
                <a:schemeClr val="accent2"/>
              </a:solidFill>
              <a:sym typeface="Symbol" charset="2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81000" y="228600"/>
            <a:ext cx="2317750" cy="2133600"/>
            <a:chOff x="1848" y="2880"/>
            <a:chExt cx="1460" cy="134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00" y="3072"/>
              <a:ext cx="240" cy="480"/>
              <a:chOff x="2256" y="2208"/>
              <a:chExt cx="240" cy="480"/>
            </a:xfrm>
          </p:grpSpPr>
          <p:sp>
            <p:nvSpPr>
              <p:cNvPr id="60437" name="Line 7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8" name="Line 8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9" name="Line 9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0" name="Line 10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1" name="Line 11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2" name="Line 12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5" name="Freeform 13"/>
            <p:cNvSpPr>
              <a:spLocks/>
            </p:cNvSpPr>
            <p:nvPr/>
          </p:nvSpPr>
          <p:spPr bwMode="auto">
            <a:xfrm>
              <a:off x="2592" y="3552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544" y="4032"/>
              <a:ext cx="192" cy="192"/>
              <a:chOff x="4032" y="1968"/>
              <a:chExt cx="192" cy="192"/>
            </a:xfrm>
          </p:grpSpPr>
          <p:sp>
            <p:nvSpPr>
              <p:cNvPr id="60433" name="Line 15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4" name="Line 16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5" name="Line 17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6" name="Line 18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7" name="Line 20"/>
            <p:cNvSpPr>
              <a:spLocks noChangeShapeType="1"/>
            </p:cNvSpPr>
            <p:nvPr/>
          </p:nvSpPr>
          <p:spPr bwMode="auto">
            <a:xfrm>
              <a:off x="2640" y="35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21"/>
            <p:cNvSpPr txBox="1">
              <a:spLocks noChangeArrowheads="1"/>
            </p:cNvSpPr>
            <p:nvPr/>
          </p:nvSpPr>
          <p:spPr bwMode="auto">
            <a:xfrm>
              <a:off x="3014" y="3436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60429" name="Text Box 22"/>
            <p:cNvSpPr txBox="1">
              <a:spLocks noChangeArrowheads="1"/>
            </p:cNvSpPr>
            <p:nvPr/>
          </p:nvSpPr>
          <p:spPr bwMode="auto">
            <a:xfrm>
              <a:off x="2672" y="3676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60430" name="Text Box 24"/>
            <p:cNvSpPr txBox="1">
              <a:spLocks noChangeArrowheads="1"/>
            </p:cNvSpPr>
            <p:nvPr/>
          </p:nvSpPr>
          <p:spPr bwMode="auto">
            <a:xfrm>
              <a:off x="1848" y="319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60431" name="Text Box 25"/>
            <p:cNvSpPr txBox="1">
              <a:spLocks noChangeArrowheads="1"/>
            </p:cNvSpPr>
            <p:nvPr/>
          </p:nvSpPr>
          <p:spPr bwMode="auto">
            <a:xfrm>
              <a:off x="2543" y="2880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0432" name="Line 26"/>
            <p:cNvSpPr>
              <a:spLocks noChangeShapeType="1"/>
            </p:cNvSpPr>
            <p:nvPr/>
          </p:nvSpPr>
          <p:spPr bwMode="auto">
            <a:xfrm flipH="1">
              <a:off x="2064" y="3312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624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624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C6EE1-BFE6-5E46-962A-A0A218C51278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27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Improved Zener Regulator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5105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By adding a transistor to the zener regulator from before, we no longer have to worry as much about the current being pulled away from the zener to the load</a:t>
            </a:r>
          </a:p>
          <a:p>
            <a:pPr lvl="1" eaLnBrk="1" hangingPunct="1">
              <a:defRPr/>
            </a:pPr>
            <a:r>
              <a:rPr lang="en-US" sz="1800"/>
              <a:t>the base current is small</a:t>
            </a:r>
          </a:p>
          <a:p>
            <a:pPr lvl="1" eaLnBrk="1" hangingPunct="1">
              <a:defRPr/>
            </a:pPr>
            <a:r>
              <a:rPr lang="en-US" sz="1800"/>
              <a:t>R</a:t>
            </a:r>
            <a:r>
              <a:rPr lang="en-US" sz="1800" baseline="-25000"/>
              <a:t>load</a:t>
            </a:r>
            <a:r>
              <a:rPr lang="en-US" sz="1800"/>
              <a:t> effectively looks </a:t>
            </a:r>
            <a:r>
              <a:rPr lang="en-US" sz="1800" i="1">
                <a:sym typeface="Symbol" charset="2"/>
              </a:rPr>
              <a:t></a:t>
            </a:r>
            <a:r>
              <a:rPr lang="en-US" sz="1800">
                <a:sym typeface="Symbol" charset="2"/>
              </a:rPr>
              <a:t> times bigger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real current supplied through transistor</a:t>
            </a:r>
          </a:p>
          <a:p>
            <a:pPr eaLnBrk="1" hangingPunct="1">
              <a:defRPr/>
            </a:pPr>
            <a:r>
              <a:rPr lang="en-US" sz="2000"/>
              <a:t>Can often find zeners at 5.6 V, 9.6 V, 12.6 V, 15.6 V, etc. because drop from base to emitter is about 0.6 V</a:t>
            </a:r>
          </a:p>
          <a:p>
            <a:pPr lvl="1" eaLnBrk="1" hangingPunct="1">
              <a:defRPr/>
            </a:pPr>
            <a:r>
              <a:rPr lang="en-US" sz="1800"/>
              <a:t>so transistor-buffered V</a:t>
            </a:r>
            <a:r>
              <a:rPr lang="en-US" sz="1800" baseline="-25000"/>
              <a:t>reg</a:t>
            </a:r>
            <a:r>
              <a:rPr lang="en-US" sz="1800"/>
              <a:t> comes out to 5.0, 9.0, etc.</a:t>
            </a:r>
          </a:p>
          <a:p>
            <a:pPr eaLnBrk="1" hangingPunct="1">
              <a:defRPr/>
            </a:pPr>
            <a:r>
              <a:rPr lang="en-US" sz="2000"/>
              <a:t>I</a:t>
            </a:r>
            <a:r>
              <a:rPr lang="en-US" sz="2000" baseline="-25000"/>
              <a:t>z </a:t>
            </a:r>
            <a:r>
              <a:rPr lang="en-US" sz="2000"/>
              <a:t>varies less in this arrangement, so the regulated voltage is steadier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6019800" y="2286000"/>
            <a:ext cx="1979613" cy="2667000"/>
            <a:chOff x="3792" y="1440"/>
            <a:chExt cx="1247" cy="168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392" y="1968"/>
              <a:ext cx="240" cy="480"/>
              <a:chOff x="2256" y="2208"/>
              <a:chExt cx="240" cy="480"/>
            </a:xfrm>
          </p:grpSpPr>
          <p:sp>
            <p:nvSpPr>
              <p:cNvPr id="62502" name="Line 7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3" name="Line 8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4" name="Line 9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5" name="Line 10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6" name="Line 11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7" name="Line 12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473" name="Freeform 13"/>
            <p:cNvSpPr>
              <a:spLocks/>
            </p:cNvSpPr>
            <p:nvPr/>
          </p:nvSpPr>
          <p:spPr bwMode="auto">
            <a:xfrm>
              <a:off x="4584" y="2448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536" y="2928"/>
              <a:ext cx="192" cy="192"/>
              <a:chOff x="4032" y="1968"/>
              <a:chExt cx="192" cy="192"/>
            </a:xfrm>
          </p:grpSpPr>
          <p:sp>
            <p:nvSpPr>
              <p:cNvPr id="62498" name="Line 15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9" name="Line 16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0" name="Line 17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1" name="Line 18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475" name="Text Box 20"/>
            <p:cNvSpPr txBox="1">
              <a:spLocks noChangeArrowheads="1"/>
            </p:cNvSpPr>
            <p:nvPr/>
          </p:nvSpPr>
          <p:spPr bwMode="auto">
            <a:xfrm>
              <a:off x="4656" y="2332"/>
              <a:ext cx="3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reg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2476" name="Text Box 21"/>
            <p:cNvSpPr txBox="1">
              <a:spLocks noChangeArrowheads="1"/>
            </p:cNvSpPr>
            <p:nvPr/>
          </p:nvSpPr>
          <p:spPr bwMode="auto">
            <a:xfrm>
              <a:off x="4664" y="2572"/>
              <a:ext cx="37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load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2477" name="Text Box 22"/>
            <p:cNvSpPr txBox="1">
              <a:spLocks noChangeArrowheads="1"/>
            </p:cNvSpPr>
            <p:nvPr/>
          </p:nvSpPr>
          <p:spPr bwMode="auto">
            <a:xfrm>
              <a:off x="3792" y="2092"/>
              <a:ext cx="2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z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2478" name="Text Box 23"/>
            <p:cNvSpPr txBox="1">
              <a:spLocks noChangeArrowheads="1"/>
            </p:cNvSpPr>
            <p:nvPr/>
          </p:nvSpPr>
          <p:spPr bwMode="auto">
            <a:xfrm>
              <a:off x="4560" y="1440"/>
              <a:ext cx="2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in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2479" name="Line 24"/>
            <p:cNvSpPr>
              <a:spLocks noChangeShapeType="1"/>
            </p:cNvSpPr>
            <p:nvPr/>
          </p:nvSpPr>
          <p:spPr bwMode="auto">
            <a:xfrm flipH="1">
              <a:off x="4056" y="22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0" name="Freeform 26"/>
            <p:cNvSpPr>
              <a:spLocks/>
            </p:cNvSpPr>
            <p:nvPr/>
          </p:nvSpPr>
          <p:spPr bwMode="auto">
            <a:xfrm>
              <a:off x="4008" y="1632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Line 27"/>
            <p:cNvSpPr>
              <a:spLocks noChangeShapeType="1"/>
            </p:cNvSpPr>
            <p:nvPr/>
          </p:nvSpPr>
          <p:spPr bwMode="auto">
            <a:xfrm>
              <a:off x="4056" y="2112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2" name="Oval 29"/>
            <p:cNvSpPr>
              <a:spLocks noChangeArrowheads="1"/>
            </p:cNvSpPr>
            <p:nvPr/>
          </p:nvSpPr>
          <p:spPr bwMode="auto">
            <a:xfrm>
              <a:off x="4046" y="2193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3960" y="2880"/>
              <a:ext cx="192" cy="192"/>
              <a:chOff x="4032" y="1968"/>
              <a:chExt cx="192" cy="192"/>
            </a:xfrm>
          </p:grpSpPr>
          <p:sp>
            <p:nvSpPr>
              <p:cNvPr id="62494" name="Line 31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5" name="Line 32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6" name="Line 33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7" name="Line 34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484" name="Text Box 35"/>
            <p:cNvSpPr txBox="1">
              <a:spLocks noChangeArrowheads="1"/>
            </p:cNvSpPr>
            <p:nvPr/>
          </p:nvSpPr>
          <p:spPr bwMode="auto">
            <a:xfrm>
              <a:off x="4119" y="1755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R</a:t>
              </a:r>
              <a:r>
                <a:rPr lang="en-US" sz="1800" baseline="-25000">
                  <a:solidFill>
                    <a:srgbClr val="000000"/>
                  </a:solidFill>
                </a:rPr>
                <a:t>z</a:t>
              </a:r>
              <a:endParaRPr lang="en-US" sz="1800"/>
            </a:p>
          </p:txBody>
        </p:sp>
        <p:sp>
          <p:nvSpPr>
            <p:cNvPr id="62485" name="Text Box 36"/>
            <p:cNvSpPr txBox="1">
              <a:spLocks noChangeArrowheads="1"/>
            </p:cNvSpPr>
            <p:nvPr/>
          </p:nvSpPr>
          <p:spPr bwMode="auto">
            <a:xfrm>
              <a:off x="4140" y="244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Z</a:t>
              </a:r>
              <a:endParaRPr lang="en-US" sz="1800"/>
            </a:p>
          </p:txBody>
        </p:sp>
        <p:sp>
          <p:nvSpPr>
            <p:cNvPr id="62486" name="Text Box 37"/>
            <p:cNvSpPr txBox="1">
              <a:spLocks noChangeArrowheads="1"/>
            </p:cNvSpPr>
            <p:nvPr/>
          </p:nvSpPr>
          <p:spPr bwMode="auto">
            <a:xfrm>
              <a:off x="3960" y="1440"/>
              <a:ext cx="2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V</a:t>
              </a:r>
              <a:r>
                <a:rPr lang="en-US" sz="1800" baseline="-25000">
                  <a:solidFill>
                    <a:srgbClr val="000000"/>
                  </a:solidFill>
                </a:rPr>
                <a:t>in</a:t>
              </a:r>
              <a:endParaRPr lang="en-US" sz="1800"/>
            </a:p>
          </p:txBody>
        </p:sp>
        <p:grpSp>
          <p:nvGrpSpPr>
            <p:cNvPr id="6" name="Group 46"/>
            <p:cNvGrpSpPr>
              <a:grpSpLocks/>
            </p:cNvGrpSpPr>
            <p:nvPr/>
          </p:nvGrpSpPr>
          <p:grpSpPr bwMode="auto">
            <a:xfrm rot="-5400000">
              <a:off x="3672" y="2424"/>
              <a:ext cx="768" cy="240"/>
              <a:chOff x="2304" y="2592"/>
              <a:chExt cx="768" cy="240"/>
            </a:xfrm>
          </p:grpSpPr>
          <p:sp>
            <p:nvSpPr>
              <p:cNvPr id="62489" name="Line 47"/>
              <p:cNvSpPr>
                <a:spLocks noChangeShapeType="1"/>
              </p:cNvSpPr>
              <p:nvPr/>
            </p:nvSpPr>
            <p:spPr bwMode="auto">
              <a:xfrm rot="16200000" flipV="1">
                <a:off x="2688" y="2328"/>
                <a:ext cx="0" cy="76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0" name="AutoShape 48"/>
              <p:cNvSpPr>
                <a:spLocks noChangeArrowheads="1"/>
              </p:cNvSpPr>
              <p:nvPr/>
            </p:nvSpPr>
            <p:spPr bwMode="auto">
              <a:xfrm rot="16200000" flipV="1">
                <a:off x="2616" y="2664"/>
                <a:ext cx="144" cy="9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1" name="Line 49"/>
              <p:cNvSpPr>
                <a:spLocks noChangeShapeType="1"/>
              </p:cNvSpPr>
              <p:nvPr/>
            </p:nvSpPr>
            <p:spPr bwMode="auto">
              <a:xfrm rot="16200000" flipV="1">
                <a:off x="2663" y="2711"/>
                <a:ext cx="144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2" name="Line 50"/>
              <p:cNvSpPr>
                <a:spLocks noChangeShapeType="1"/>
              </p:cNvSpPr>
              <p:nvPr/>
            </p:nvSpPr>
            <p:spPr bwMode="auto">
              <a:xfrm flipH="1" flipV="1">
                <a:off x="2688" y="2592"/>
                <a:ext cx="48" cy="48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3" name="Line 51"/>
              <p:cNvSpPr>
                <a:spLocks noChangeShapeType="1"/>
              </p:cNvSpPr>
              <p:nvPr/>
            </p:nvSpPr>
            <p:spPr bwMode="auto">
              <a:xfrm flipH="1" flipV="1">
                <a:off x="2736" y="2784"/>
                <a:ext cx="48" cy="48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488" name="Line 52"/>
            <p:cNvSpPr>
              <a:spLocks noChangeShapeType="1"/>
            </p:cNvSpPr>
            <p:nvPr/>
          </p:nvSpPr>
          <p:spPr bwMode="auto">
            <a:xfrm flipV="1">
              <a:off x="4629" y="168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2CB8B-1E88-AB41-986F-BA9B3EE28ED8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28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Switching Power Supplies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5638800" cy="5029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Power supplies without transformers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lightweight; low cost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can be electromagnetically noisy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Use a </a:t>
            </a:r>
            <a:r>
              <a:rPr lang="en-US">
                <a:solidFill>
                  <a:schemeClr val="folHlink"/>
                </a:solidFill>
              </a:rPr>
              <a:t>DC-to-DC conversion</a:t>
            </a:r>
            <a:r>
              <a:rPr lang="en-US"/>
              <a:t> process that relies on flipping a switch on and off, storing energy in an inductor and capacitor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regulators were DC-to-DC converters too, but lossy: lose </a:t>
            </a:r>
            <a:r>
              <a:rPr lang="en-US" i="1">
                <a:sym typeface="Symbol" charset="2"/>
              </a:rPr>
              <a:t>P = IV</a:t>
            </a:r>
            <a:r>
              <a:rPr lang="en-US">
                <a:sym typeface="Symbol" charset="2"/>
              </a:rPr>
              <a:t> of power for voltage drop of </a:t>
            </a:r>
            <a:r>
              <a:rPr lang="en-US" i="1">
                <a:sym typeface="Symbol" charset="2"/>
              </a:rPr>
              <a:t>V</a:t>
            </a:r>
            <a:r>
              <a:rPr lang="en-US">
                <a:sym typeface="Symbol" charset="2"/>
              </a:rPr>
              <a:t> at current </a:t>
            </a:r>
            <a:r>
              <a:rPr lang="en-US" i="1">
                <a:sym typeface="Symbol" charset="2"/>
              </a:rPr>
              <a:t>I</a:t>
            </a:r>
            <a:endParaRPr lang="en-US">
              <a:sym typeface="Symbol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regulators only down-convert, but switchers can also up-convert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switchers are reasonably efficient at conversion</a:t>
            </a:r>
            <a:r>
              <a:rPr lang="en-US"/>
              <a:t> </a:t>
            </a:r>
          </a:p>
        </p:txBody>
      </p:sp>
      <p:pic>
        <p:nvPicPr>
          <p:cNvPr id="64519" name="Picture 4" descr="switching_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2813" y="1066800"/>
            <a:ext cx="3227387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2E7AE8-E632-B843-9D4F-84C0E9C0BE00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29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Switcher topologies</a:t>
            </a:r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6056303"/>
            <a:ext cx="7108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from: http://www.maxim-ic.com/appnotes.cfm/appnote_number/4087</a:t>
            </a:r>
          </a:p>
        </p:txBody>
      </p:sp>
      <p:pic>
        <p:nvPicPr>
          <p:cNvPr id="66567" name="Picture 4" descr="switch_topologi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90600"/>
            <a:ext cx="823595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492125" y="5453063"/>
            <a:ext cx="8162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The FET switch is turned off or on in a pulse-width-modulation (PWM) scheme,</a:t>
            </a:r>
          </a:p>
          <a:p>
            <a:pPr algn="ctr"/>
            <a:r>
              <a:rPr lang="en-US" sz="1800"/>
              <a:t>the duty cycle of which determines the ratio of </a:t>
            </a:r>
            <a:r>
              <a:rPr lang="en-US" sz="1800" i="1"/>
              <a:t>V</a:t>
            </a:r>
            <a:r>
              <a:rPr lang="en-US" sz="1800" baseline="-25000"/>
              <a:t>out</a:t>
            </a:r>
            <a:r>
              <a:rPr lang="en-US" sz="1800"/>
              <a:t> to </a:t>
            </a:r>
            <a:r>
              <a:rPr lang="en-US" sz="1800" i="1"/>
              <a:t>V</a:t>
            </a:r>
            <a:r>
              <a:rPr lang="en-US" sz="1800" baseline="-25000"/>
              <a:t>in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B04FAB-E300-1A4E-8FF1-555A92B17F6B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Basic Relations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V</a:t>
            </a:r>
            <a:r>
              <a:rPr lang="en-US" dirty="0"/>
              <a:t> is voltage (volts: V); </a:t>
            </a:r>
            <a:r>
              <a:rPr lang="en-US" i="1" dirty="0"/>
              <a:t>I</a:t>
            </a:r>
            <a:r>
              <a:rPr lang="en-US" dirty="0"/>
              <a:t> is current (amps: A); </a:t>
            </a:r>
            <a:r>
              <a:rPr lang="en-US" i="1" dirty="0"/>
              <a:t>R</a:t>
            </a:r>
            <a:r>
              <a:rPr lang="en-US" dirty="0"/>
              <a:t> is resistance (ohms: </a:t>
            </a:r>
            <a:r>
              <a:rPr lang="en-US" dirty="0" err="1">
                <a:sym typeface="Symbol" charset="2"/>
              </a:rPr>
              <a:t></a:t>
            </a:r>
            <a:r>
              <a:rPr lang="en-US" dirty="0">
                <a:sym typeface="Symbol" charset="2"/>
              </a:rPr>
              <a:t>); </a:t>
            </a:r>
            <a:r>
              <a:rPr lang="en-US" i="1" dirty="0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is capacitance (farads: F); </a:t>
            </a:r>
            <a:r>
              <a:rPr lang="en-US" i="1" dirty="0">
                <a:sym typeface="Symbol" charset="2"/>
              </a:rPr>
              <a:t>L</a:t>
            </a:r>
            <a:r>
              <a:rPr lang="en-US" dirty="0">
                <a:sym typeface="Symbol" charset="2"/>
              </a:rPr>
              <a:t> is inductance (henrys: H)</a:t>
            </a: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Ohm’s Law: 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V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 = 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IR</a:t>
            </a:r>
            <a:r>
              <a:rPr lang="en-US" dirty="0">
                <a:sym typeface="Symbol" charset="2"/>
              </a:rPr>
              <a:t>; </a:t>
            </a:r>
            <a:r>
              <a:rPr lang="en-US" i="1" dirty="0">
                <a:solidFill>
                  <a:srgbClr val="000000"/>
                </a:solidFill>
                <a:sym typeface="Symbol" charset="2"/>
              </a:rPr>
              <a:t>V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 =</a:t>
            </a:r>
            <a:r>
              <a:rPr lang="en-US" dirty="0">
                <a:sym typeface="Symbol" charset="2"/>
              </a:rPr>
              <a:t>          ; 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 = </a:t>
            </a:r>
            <a:r>
              <a:rPr lang="en-US" i="1" dirty="0" err="1">
                <a:solidFill>
                  <a:schemeClr val="accent2"/>
                </a:solidFill>
                <a:sym typeface="Symbol" charset="2"/>
              </a:rPr>
              <a:t>L</a:t>
            </a:r>
            <a:r>
              <a:rPr lang="en-US" dirty="0" err="1">
                <a:solidFill>
                  <a:schemeClr val="accent2"/>
                </a:solidFill>
                <a:sym typeface="Symbol" charset="2"/>
              </a:rPr>
              <a:t>(</a:t>
            </a:r>
            <a:r>
              <a:rPr lang="en-US" i="1" dirty="0" err="1">
                <a:solidFill>
                  <a:schemeClr val="accent2"/>
                </a:solidFill>
                <a:sym typeface="Symbol" charset="2"/>
              </a:rPr>
              <a:t>dI</a:t>
            </a:r>
            <a:r>
              <a:rPr lang="en-US" dirty="0" err="1">
                <a:solidFill>
                  <a:schemeClr val="accent2"/>
                </a:solidFill>
                <a:sym typeface="Symbol" charset="2"/>
              </a:rPr>
              <a:t>/</a:t>
            </a:r>
            <a:r>
              <a:rPr lang="en-US" i="1" dirty="0" err="1">
                <a:solidFill>
                  <a:schemeClr val="accent2"/>
                </a:solidFill>
                <a:sym typeface="Symbol" charset="2"/>
              </a:rPr>
              <a:t>dt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)</a:t>
            </a:r>
            <a:endParaRPr lang="en-US" dirty="0">
              <a:sym typeface="Symbol" charset="2"/>
            </a:endParaRP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Power: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P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IV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V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/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R</a:t>
            </a:r>
            <a:r>
              <a:rPr lang="en-US" dirty="0">
                <a:solidFill>
                  <a:schemeClr val="folHlink"/>
                </a:solidFill>
                <a:sym typeface="Symbol" charset="2"/>
              </a:rPr>
              <a:t> = 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I</a:t>
            </a:r>
            <a:r>
              <a:rPr lang="en-US" baseline="30000" dirty="0">
                <a:solidFill>
                  <a:schemeClr val="folHlink"/>
                </a:solidFill>
                <a:sym typeface="Symbol" charset="2"/>
              </a:rPr>
              <a:t>2</a:t>
            </a:r>
            <a:r>
              <a:rPr lang="en-US" i="1" dirty="0">
                <a:solidFill>
                  <a:schemeClr val="folHlink"/>
                </a:solidFill>
                <a:sym typeface="Symbol" charset="2"/>
              </a:rPr>
              <a:t>R</a:t>
            </a:r>
            <a:endParaRPr lang="en-US" i="1" dirty="0">
              <a:sym typeface="Symbol" charset="2"/>
            </a:endParaRP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Resistors and inductors in series add</a:t>
            </a: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Capacitors in parallel add</a:t>
            </a: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Resistors and inductors in parallel, and capacitors in series add according to: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146985" y="2992705"/>
          <a:ext cx="739775" cy="549275"/>
        </p:xfrm>
        <a:graphic>
          <a:graphicData uri="http://schemas.openxmlformats.org/presentationml/2006/ole">
            <p:oleObj spid="_x0000_s22530" name="Equation" r:id="rId4" imgW="495300" imgH="3683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651920" y="5516820"/>
          <a:ext cx="2376488" cy="617538"/>
        </p:xfrm>
        <a:graphic>
          <a:graphicData uri="http://schemas.openxmlformats.org/presentationml/2006/ole">
            <p:oleObj spid="_x0000_s22531" name="Equation" r:id="rId5" imgW="15621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188AA8-6BC9-8A4D-8677-1B94D76A7688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30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Step-Down Calculations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If the FET is on for duty cycle, </a:t>
            </a:r>
            <a:r>
              <a:rPr lang="en-US" i="1"/>
              <a:t>D</a:t>
            </a:r>
            <a:r>
              <a:rPr lang="en-US"/>
              <a:t> (fraction of time on), and the period is </a:t>
            </a:r>
            <a:r>
              <a:rPr lang="en-US" i="1"/>
              <a:t>T</a:t>
            </a:r>
            <a:r>
              <a:rPr lang="en-US"/>
              <a:t>:</a:t>
            </a:r>
          </a:p>
          <a:p>
            <a:pPr lvl="1" eaLnBrk="1" hangingPunct="1">
              <a:defRPr/>
            </a:pPr>
            <a:r>
              <a:rPr lang="en-US"/>
              <a:t>the average output voltage is </a:t>
            </a:r>
            <a:r>
              <a:rPr lang="en-US" i="1"/>
              <a:t>V</a:t>
            </a:r>
            <a:r>
              <a:rPr lang="en-US" baseline="-25000"/>
              <a:t>out</a:t>
            </a:r>
            <a:r>
              <a:rPr lang="en-US"/>
              <a:t> = </a:t>
            </a:r>
            <a:r>
              <a:rPr lang="en-US" i="1"/>
              <a:t>DV</a:t>
            </a:r>
            <a:r>
              <a:rPr lang="en-US" baseline="-25000"/>
              <a:t>in</a:t>
            </a:r>
            <a:endParaRPr lang="en-US"/>
          </a:p>
          <a:p>
            <a:pPr lvl="1" eaLnBrk="1" hangingPunct="1">
              <a:defRPr/>
            </a:pPr>
            <a:r>
              <a:rPr lang="en-US"/>
              <a:t>the average current through the capacitor is zero, the average current through the load (and inductor) is 1/</a:t>
            </a:r>
            <a:r>
              <a:rPr lang="en-US" i="1"/>
              <a:t>D</a:t>
            </a:r>
            <a:r>
              <a:rPr lang="en-US"/>
              <a:t> times the input current</a:t>
            </a:r>
          </a:p>
          <a:p>
            <a:pPr lvl="1" eaLnBrk="1" hangingPunct="1">
              <a:defRPr/>
            </a:pPr>
            <a:r>
              <a:rPr lang="en-US"/>
              <a:t>under these idealizations, power in = power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706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706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4A15E-5DE5-1B44-8EE8-8DBB4CEE1D86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31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Step-down waveforms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3962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Shown here is an example of the step-down with the FET duty cycle around 75%</a:t>
            </a:r>
          </a:p>
          <a:p>
            <a:pPr eaLnBrk="1" hangingPunct="1">
              <a:defRPr/>
            </a:pPr>
            <a:r>
              <a:rPr lang="en-US" sz="2000"/>
              <a:t>The average inductor current (dashed) is the current delivered to the load</a:t>
            </a:r>
          </a:p>
          <a:p>
            <a:pPr lvl="1" eaLnBrk="1" hangingPunct="1">
              <a:defRPr/>
            </a:pPr>
            <a:r>
              <a:rPr lang="en-US" sz="1800"/>
              <a:t>the balance goes to the capacitor</a:t>
            </a:r>
          </a:p>
          <a:p>
            <a:pPr eaLnBrk="1" hangingPunct="1">
              <a:defRPr/>
            </a:pPr>
            <a:r>
              <a:rPr lang="en-US" sz="2000"/>
              <a:t>The ripple (parabolic sections) has peak-to-peak </a:t>
            </a:r>
            <a:r>
              <a:rPr lang="en-US" sz="2000">
                <a:solidFill>
                  <a:schemeClr val="accent2"/>
                </a:solidFill>
              </a:rPr>
              <a:t>fractional</a:t>
            </a:r>
            <a:r>
              <a:rPr lang="en-US" sz="2000"/>
              <a:t> amplitude of </a:t>
            </a:r>
            <a:r>
              <a:rPr lang="en-US" sz="2000" i="1">
                <a:solidFill>
                  <a:schemeClr val="folHlink"/>
                </a:solidFill>
              </a:rPr>
              <a:t>T</a:t>
            </a:r>
            <a:r>
              <a:rPr lang="en-US" sz="2000" baseline="30000">
                <a:solidFill>
                  <a:schemeClr val="folHlink"/>
                </a:solidFill>
              </a:rPr>
              <a:t>2</a:t>
            </a:r>
            <a:r>
              <a:rPr lang="en-US" sz="2000">
                <a:solidFill>
                  <a:schemeClr val="folHlink"/>
                </a:solidFill>
              </a:rPr>
              <a:t>(1</a:t>
            </a:r>
            <a:r>
              <a:rPr lang="en-US" sz="2000">
                <a:solidFill>
                  <a:schemeClr val="folHlink"/>
                </a:solidFill>
                <a:sym typeface="Symbol" charset="2"/>
              </a:rPr>
              <a:t></a:t>
            </a:r>
            <a:r>
              <a:rPr lang="en-US" sz="2000" i="1">
                <a:solidFill>
                  <a:schemeClr val="folHlink"/>
                </a:solidFill>
                <a:sym typeface="Symbol" charset="2"/>
              </a:rPr>
              <a:t>D</a:t>
            </a:r>
            <a:r>
              <a:rPr lang="en-US" sz="2000">
                <a:solidFill>
                  <a:schemeClr val="folHlink"/>
                </a:solidFill>
                <a:sym typeface="Symbol" charset="2"/>
              </a:rPr>
              <a:t>)/(8</a:t>
            </a:r>
            <a:r>
              <a:rPr lang="en-US" sz="2000" i="1">
                <a:solidFill>
                  <a:schemeClr val="folHlink"/>
                </a:solidFill>
                <a:sym typeface="Symbol" charset="2"/>
              </a:rPr>
              <a:t>LC</a:t>
            </a:r>
            <a:r>
              <a:rPr lang="en-US" sz="2000">
                <a:solidFill>
                  <a:schemeClr val="folHlink"/>
                </a:solidFill>
                <a:sym typeface="Symbol" charset="2"/>
              </a:rPr>
              <a:t>)</a:t>
            </a:r>
            <a:endParaRPr lang="en-US" sz="2000">
              <a:sym typeface="Symbol" charset="2"/>
            </a:endParaRPr>
          </a:p>
          <a:p>
            <a:pPr lvl="1" eaLnBrk="1" hangingPunct="1">
              <a:defRPr/>
            </a:pPr>
            <a:r>
              <a:rPr lang="en-US" sz="1800"/>
              <a:t>so win by small T, large L &amp; C</a:t>
            </a:r>
          </a:p>
          <a:p>
            <a:pPr lvl="1" eaLnBrk="1" hangingPunct="1">
              <a:defRPr/>
            </a:pPr>
            <a:r>
              <a:rPr lang="en-US" sz="1800"/>
              <a:t>10 kHz at 1 mH, 1000 </a:t>
            </a:r>
            <a:r>
              <a:rPr lang="en-US" sz="1800">
                <a:sym typeface="Symbol" charset="2"/>
              </a:rPr>
              <a:t>F yields ~0.1% ripple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means 10 mV on 10 V</a:t>
            </a:r>
            <a:endParaRPr lang="en-US" sz="1800"/>
          </a:p>
        </p:txBody>
      </p:sp>
      <p:sp>
        <p:nvSpPr>
          <p:cNvPr id="70663" name="Line 5"/>
          <p:cNvSpPr>
            <a:spLocks noChangeShapeType="1"/>
          </p:cNvSpPr>
          <p:nvPr/>
        </p:nvSpPr>
        <p:spPr bwMode="auto">
          <a:xfrm>
            <a:off x="5105400" y="990600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4" name="Line 6"/>
          <p:cNvSpPr>
            <a:spLocks noChangeShapeType="1"/>
          </p:cNvSpPr>
          <p:nvPr/>
        </p:nvSpPr>
        <p:spPr bwMode="auto">
          <a:xfrm>
            <a:off x="5105400" y="1981200"/>
            <a:ext cx="3352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5" name="Line 7"/>
          <p:cNvSpPr>
            <a:spLocks noChangeShapeType="1"/>
          </p:cNvSpPr>
          <p:nvPr/>
        </p:nvSpPr>
        <p:spPr bwMode="auto">
          <a:xfrm>
            <a:off x="5105400" y="2133600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6" name="Line 8"/>
          <p:cNvSpPr>
            <a:spLocks noChangeShapeType="1"/>
          </p:cNvSpPr>
          <p:nvPr/>
        </p:nvSpPr>
        <p:spPr bwMode="auto">
          <a:xfrm>
            <a:off x="5105400" y="3124200"/>
            <a:ext cx="3352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7" name="Line 9"/>
          <p:cNvSpPr>
            <a:spLocks noChangeShapeType="1"/>
          </p:cNvSpPr>
          <p:nvPr/>
        </p:nvSpPr>
        <p:spPr bwMode="auto">
          <a:xfrm>
            <a:off x="5105400" y="3276600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8" name="Line 10"/>
          <p:cNvSpPr>
            <a:spLocks noChangeShapeType="1"/>
          </p:cNvSpPr>
          <p:nvPr/>
        </p:nvSpPr>
        <p:spPr bwMode="auto">
          <a:xfrm>
            <a:off x="5105400" y="4267200"/>
            <a:ext cx="3352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9" name="Line 11"/>
          <p:cNvSpPr>
            <a:spLocks noChangeShapeType="1"/>
          </p:cNvSpPr>
          <p:nvPr/>
        </p:nvSpPr>
        <p:spPr bwMode="auto">
          <a:xfrm>
            <a:off x="5105400" y="4419600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0" name="Line 12"/>
          <p:cNvSpPr>
            <a:spLocks noChangeShapeType="1"/>
          </p:cNvSpPr>
          <p:nvPr/>
        </p:nvSpPr>
        <p:spPr bwMode="auto">
          <a:xfrm>
            <a:off x="5105400" y="4953000"/>
            <a:ext cx="3352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1" name="Line 13"/>
          <p:cNvSpPr>
            <a:spLocks noChangeShapeType="1"/>
          </p:cNvSpPr>
          <p:nvPr/>
        </p:nvSpPr>
        <p:spPr bwMode="auto">
          <a:xfrm>
            <a:off x="5105400" y="5562600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2" name="Line 14"/>
          <p:cNvSpPr>
            <a:spLocks noChangeShapeType="1"/>
          </p:cNvSpPr>
          <p:nvPr/>
        </p:nvSpPr>
        <p:spPr bwMode="auto">
          <a:xfrm>
            <a:off x="5105400" y="6553200"/>
            <a:ext cx="3352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3" name="Line 15"/>
          <p:cNvSpPr>
            <a:spLocks noChangeShapeType="1"/>
          </p:cNvSpPr>
          <p:nvPr/>
        </p:nvSpPr>
        <p:spPr bwMode="auto">
          <a:xfrm>
            <a:off x="6096000" y="990600"/>
            <a:ext cx="0" cy="55626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4" name="Line 16"/>
          <p:cNvSpPr>
            <a:spLocks noChangeShapeType="1"/>
          </p:cNvSpPr>
          <p:nvPr/>
        </p:nvSpPr>
        <p:spPr bwMode="auto">
          <a:xfrm>
            <a:off x="6477000" y="990600"/>
            <a:ext cx="0" cy="55626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5" name="Line 17"/>
          <p:cNvSpPr>
            <a:spLocks noChangeShapeType="1"/>
          </p:cNvSpPr>
          <p:nvPr/>
        </p:nvSpPr>
        <p:spPr bwMode="auto">
          <a:xfrm>
            <a:off x="7467600" y="990600"/>
            <a:ext cx="0" cy="55626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6" name="Line 18"/>
          <p:cNvSpPr>
            <a:spLocks noChangeShapeType="1"/>
          </p:cNvSpPr>
          <p:nvPr/>
        </p:nvSpPr>
        <p:spPr bwMode="auto">
          <a:xfrm>
            <a:off x="7848600" y="990600"/>
            <a:ext cx="0" cy="55626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7" name="Line 19"/>
          <p:cNvSpPr>
            <a:spLocks noChangeShapeType="1"/>
          </p:cNvSpPr>
          <p:nvPr/>
        </p:nvSpPr>
        <p:spPr bwMode="auto">
          <a:xfrm>
            <a:off x="5105400" y="2590800"/>
            <a:ext cx="3352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8" name="Freeform 20"/>
          <p:cNvSpPr>
            <a:spLocks/>
          </p:cNvSpPr>
          <p:nvPr/>
        </p:nvSpPr>
        <p:spPr bwMode="auto">
          <a:xfrm>
            <a:off x="5105400" y="1143000"/>
            <a:ext cx="3352800" cy="838200"/>
          </a:xfrm>
          <a:custGeom>
            <a:avLst/>
            <a:gdLst>
              <a:gd name="T0" fmla="*/ 0 w 2112"/>
              <a:gd name="T1" fmla="*/ 0 h 528"/>
              <a:gd name="T2" fmla="*/ 2147483647 w 2112"/>
              <a:gd name="T3" fmla="*/ 0 h 528"/>
              <a:gd name="T4" fmla="*/ 2147483647 w 2112"/>
              <a:gd name="T5" fmla="*/ 2147483647 h 528"/>
              <a:gd name="T6" fmla="*/ 2147483647 w 2112"/>
              <a:gd name="T7" fmla="*/ 2147483647 h 528"/>
              <a:gd name="T8" fmla="*/ 2147483647 w 2112"/>
              <a:gd name="T9" fmla="*/ 0 h 528"/>
              <a:gd name="T10" fmla="*/ 2147483647 w 2112"/>
              <a:gd name="T11" fmla="*/ 0 h 528"/>
              <a:gd name="T12" fmla="*/ 2147483647 w 2112"/>
              <a:gd name="T13" fmla="*/ 2147483647 h 528"/>
              <a:gd name="T14" fmla="*/ 2147483647 w 2112"/>
              <a:gd name="T15" fmla="*/ 2147483647 h 528"/>
              <a:gd name="T16" fmla="*/ 2147483647 w 2112"/>
              <a:gd name="T17" fmla="*/ 0 h 528"/>
              <a:gd name="T18" fmla="*/ 2147483647 w 2112"/>
              <a:gd name="T19" fmla="*/ 0 h 5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12"/>
              <a:gd name="T31" fmla="*/ 0 h 528"/>
              <a:gd name="T32" fmla="*/ 2112 w 2112"/>
              <a:gd name="T33" fmla="*/ 528 h 5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12" h="528">
                <a:moveTo>
                  <a:pt x="0" y="0"/>
                </a:moveTo>
                <a:lnTo>
                  <a:pt x="624" y="0"/>
                </a:lnTo>
                <a:lnTo>
                  <a:pt x="624" y="528"/>
                </a:lnTo>
                <a:lnTo>
                  <a:pt x="864" y="528"/>
                </a:lnTo>
                <a:lnTo>
                  <a:pt x="864" y="0"/>
                </a:lnTo>
                <a:lnTo>
                  <a:pt x="1488" y="0"/>
                </a:lnTo>
                <a:lnTo>
                  <a:pt x="1488" y="528"/>
                </a:lnTo>
                <a:lnTo>
                  <a:pt x="1728" y="528"/>
                </a:lnTo>
                <a:lnTo>
                  <a:pt x="1728" y="0"/>
                </a:lnTo>
                <a:lnTo>
                  <a:pt x="2112" y="0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9" name="Freeform 21"/>
          <p:cNvSpPr>
            <a:spLocks/>
          </p:cNvSpPr>
          <p:nvPr/>
        </p:nvSpPr>
        <p:spPr bwMode="auto">
          <a:xfrm>
            <a:off x="5105400" y="2328863"/>
            <a:ext cx="3352800" cy="490537"/>
          </a:xfrm>
          <a:custGeom>
            <a:avLst/>
            <a:gdLst>
              <a:gd name="T0" fmla="*/ 0 w 2112"/>
              <a:gd name="T1" fmla="*/ 2147483647 h 309"/>
              <a:gd name="T2" fmla="*/ 2147483647 w 2112"/>
              <a:gd name="T3" fmla="*/ 2147483647 h 309"/>
              <a:gd name="T4" fmla="*/ 2147483647 w 2112"/>
              <a:gd name="T5" fmla="*/ 2147483647 h 309"/>
              <a:gd name="T6" fmla="*/ 2147483647 w 2112"/>
              <a:gd name="T7" fmla="*/ 0 h 309"/>
              <a:gd name="T8" fmla="*/ 2147483647 w 2112"/>
              <a:gd name="T9" fmla="*/ 2147483647 h 309"/>
              <a:gd name="T10" fmla="*/ 2147483647 w 2112"/>
              <a:gd name="T11" fmla="*/ 2147483647 h 3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2"/>
              <a:gd name="T19" fmla="*/ 0 h 309"/>
              <a:gd name="T20" fmla="*/ 2112 w 2112"/>
              <a:gd name="T21" fmla="*/ 309 h 3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2" h="309">
                <a:moveTo>
                  <a:pt x="0" y="309"/>
                </a:moveTo>
                <a:lnTo>
                  <a:pt x="624" y="21"/>
                </a:lnTo>
                <a:lnTo>
                  <a:pt x="864" y="309"/>
                </a:lnTo>
                <a:lnTo>
                  <a:pt x="1486" y="0"/>
                </a:lnTo>
                <a:lnTo>
                  <a:pt x="1735" y="302"/>
                </a:lnTo>
                <a:lnTo>
                  <a:pt x="2112" y="117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0" name="Freeform 22"/>
          <p:cNvSpPr>
            <a:spLocks/>
          </p:cNvSpPr>
          <p:nvPr/>
        </p:nvSpPr>
        <p:spPr bwMode="auto">
          <a:xfrm>
            <a:off x="5105400" y="3316288"/>
            <a:ext cx="3352800" cy="950912"/>
          </a:xfrm>
          <a:custGeom>
            <a:avLst/>
            <a:gdLst>
              <a:gd name="T0" fmla="*/ 0 w 2112"/>
              <a:gd name="T1" fmla="*/ 2147483647 h 599"/>
              <a:gd name="T2" fmla="*/ 2147483647 w 2112"/>
              <a:gd name="T3" fmla="*/ 2147483647 h 599"/>
              <a:gd name="T4" fmla="*/ 2147483647 w 2112"/>
              <a:gd name="T5" fmla="*/ 2147483647 h 599"/>
              <a:gd name="T6" fmla="*/ 2147483647 w 2112"/>
              <a:gd name="T7" fmla="*/ 2147483647 h 599"/>
              <a:gd name="T8" fmla="*/ 2147483647 w 2112"/>
              <a:gd name="T9" fmla="*/ 2147483647 h 599"/>
              <a:gd name="T10" fmla="*/ 2147483647 w 2112"/>
              <a:gd name="T11" fmla="*/ 0 h 599"/>
              <a:gd name="T12" fmla="*/ 2147483647 w 2112"/>
              <a:gd name="T13" fmla="*/ 2147483647 h 599"/>
              <a:gd name="T14" fmla="*/ 2147483647 w 2112"/>
              <a:gd name="T15" fmla="*/ 2147483647 h 599"/>
              <a:gd name="T16" fmla="*/ 2147483647 w 2112"/>
              <a:gd name="T17" fmla="*/ 2147483647 h 599"/>
              <a:gd name="T18" fmla="*/ 2147483647 w 2112"/>
              <a:gd name="T19" fmla="*/ 2147483647 h 59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12"/>
              <a:gd name="T31" fmla="*/ 0 h 599"/>
              <a:gd name="T32" fmla="*/ 2112 w 2112"/>
              <a:gd name="T33" fmla="*/ 599 h 59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12" h="599">
                <a:moveTo>
                  <a:pt x="0" y="359"/>
                </a:moveTo>
                <a:cubicBezTo>
                  <a:pt x="627" y="21"/>
                  <a:pt x="417" y="137"/>
                  <a:pt x="633" y="18"/>
                </a:cubicBezTo>
                <a:lnTo>
                  <a:pt x="624" y="599"/>
                </a:lnTo>
                <a:lnTo>
                  <a:pt x="864" y="599"/>
                </a:lnTo>
                <a:lnTo>
                  <a:pt x="864" y="343"/>
                </a:lnTo>
                <a:lnTo>
                  <a:pt x="1486" y="0"/>
                </a:lnTo>
                <a:lnTo>
                  <a:pt x="1488" y="599"/>
                </a:lnTo>
                <a:lnTo>
                  <a:pt x="1728" y="599"/>
                </a:lnTo>
                <a:lnTo>
                  <a:pt x="1728" y="327"/>
                </a:lnTo>
                <a:lnTo>
                  <a:pt x="2112" y="119"/>
                </a:lnTo>
              </a:path>
            </a:pathLst>
          </a:custGeom>
          <a:noFill/>
          <a:ln w="22225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1" name="Freeform 24"/>
          <p:cNvSpPr>
            <a:spLocks/>
          </p:cNvSpPr>
          <p:nvPr/>
        </p:nvSpPr>
        <p:spPr bwMode="auto">
          <a:xfrm>
            <a:off x="5105400" y="4691063"/>
            <a:ext cx="3352800" cy="490537"/>
          </a:xfrm>
          <a:custGeom>
            <a:avLst/>
            <a:gdLst>
              <a:gd name="T0" fmla="*/ 0 w 2112"/>
              <a:gd name="T1" fmla="*/ 2147483647 h 309"/>
              <a:gd name="T2" fmla="*/ 2147483647 w 2112"/>
              <a:gd name="T3" fmla="*/ 2147483647 h 309"/>
              <a:gd name="T4" fmla="*/ 2147483647 w 2112"/>
              <a:gd name="T5" fmla="*/ 2147483647 h 309"/>
              <a:gd name="T6" fmla="*/ 2147483647 w 2112"/>
              <a:gd name="T7" fmla="*/ 0 h 309"/>
              <a:gd name="T8" fmla="*/ 2147483647 w 2112"/>
              <a:gd name="T9" fmla="*/ 2147483647 h 309"/>
              <a:gd name="T10" fmla="*/ 2147483647 w 2112"/>
              <a:gd name="T11" fmla="*/ 2147483647 h 3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2"/>
              <a:gd name="T19" fmla="*/ 0 h 309"/>
              <a:gd name="T20" fmla="*/ 2112 w 2112"/>
              <a:gd name="T21" fmla="*/ 309 h 3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2" h="309">
                <a:moveTo>
                  <a:pt x="0" y="309"/>
                </a:moveTo>
                <a:lnTo>
                  <a:pt x="624" y="21"/>
                </a:lnTo>
                <a:lnTo>
                  <a:pt x="864" y="309"/>
                </a:lnTo>
                <a:lnTo>
                  <a:pt x="1486" y="0"/>
                </a:lnTo>
                <a:lnTo>
                  <a:pt x="1735" y="302"/>
                </a:lnTo>
                <a:lnTo>
                  <a:pt x="2112" y="117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2" name="Line 26"/>
          <p:cNvSpPr>
            <a:spLocks noChangeShapeType="1"/>
          </p:cNvSpPr>
          <p:nvPr/>
        </p:nvSpPr>
        <p:spPr bwMode="auto">
          <a:xfrm>
            <a:off x="5105400" y="6019800"/>
            <a:ext cx="3352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105400" y="5672138"/>
            <a:ext cx="3352800" cy="525462"/>
            <a:chOff x="3216" y="3573"/>
            <a:chExt cx="2112" cy="331"/>
          </a:xfrm>
        </p:grpSpPr>
        <p:sp>
          <p:nvSpPr>
            <p:cNvPr id="70689" name="Freeform 29"/>
            <p:cNvSpPr>
              <a:spLocks/>
            </p:cNvSpPr>
            <p:nvPr/>
          </p:nvSpPr>
          <p:spPr bwMode="auto">
            <a:xfrm>
              <a:off x="3216" y="3792"/>
              <a:ext cx="624" cy="112"/>
            </a:xfrm>
            <a:custGeom>
              <a:avLst/>
              <a:gdLst>
                <a:gd name="T0" fmla="*/ 0 w 624"/>
                <a:gd name="T1" fmla="*/ 0 h 112"/>
                <a:gd name="T2" fmla="*/ 240 w 624"/>
                <a:gd name="T3" fmla="*/ 96 h 112"/>
                <a:gd name="T4" fmla="*/ 432 w 624"/>
                <a:gd name="T5" fmla="*/ 96 h 112"/>
                <a:gd name="T6" fmla="*/ 624 w 624"/>
                <a:gd name="T7" fmla="*/ 0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112"/>
                <a:gd name="T14" fmla="*/ 624 w 62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112">
                  <a:moveTo>
                    <a:pt x="0" y="0"/>
                  </a:moveTo>
                  <a:cubicBezTo>
                    <a:pt x="84" y="40"/>
                    <a:pt x="168" y="80"/>
                    <a:pt x="240" y="96"/>
                  </a:cubicBezTo>
                  <a:cubicBezTo>
                    <a:pt x="312" y="112"/>
                    <a:pt x="368" y="112"/>
                    <a:pt x="432" y="96"/>
                  </a:cubicBezTo>
                  <a:cubicBezTo>
                    <a:pt x="496" y="80"/>
                    <a:pt x="560" y="40"/>
                    <a:pt x="624" y="0"/>
                  </a:cubicBezTo>
                </a:path>
              </a:pathLst>
            </a:custGeom>
            <a:noFill/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0" name="Freeform 30"/>
            <p:cNvSpPr>
              <a:spLocks/>
            </p:cNvSpPr>
            <p:nvPr/>
          </p:nvSpPr>
          <p:spPr bwMode="auto">
            <a:xfrm>
              <a:off x="4080" y="3792"/>
              <a:ext cx="624" cy="112"/>
            </a:xfrm>
            <a:custGeom>
              <a:avLst/>
              <a:gdLst>
                <a:gd name="T0" fmla="*/ 0 w 624"/>
                <a:gd name="T1" fmla="*/ 0 h 112"/>
                <a:gd name="T2" fmla="*/ 240 w 624"/>
                <a:gd name="T3" fmla="*/ 96 h 112"/>
                <a:gd name="T4" fmla="*/ 432 w 624"/>
                <a:gd name="T5" fmla="*/ 96 h 112"/>
                <a:gd name="T6" fmla="*/ 624 w 624"/>
                <a:gd name="T7" fmla="*/ 0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112"/>
                <a:gd name="T14" fmla="*/ 624 w 62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112">
                  <a:moveTo>
                    <a:pt x="0" y="0"/>
                  </a:moveTo>
                  <a:cubicBezTo>
                    <a:pt x="84" y="40"/>
                    <a:pt x="168" y="80"/>
                    <a:pt x="240" y="96"/>
                  </a:cubicBezTo>
                  <a:cubicBezTo>
                    <a:pt x="312" y="112"/>
                    <a:pt x="368" y="112"/>
                    <a:pt x="432" y="96"/>
                  </a:cubicBezTo>
                  <a:cubicBezTo>
                    <a:pt x="496" y="80"/>
                    <a:pt x="560" y="40"/>
                    <a:pt x="624" y="0"/>
                  </a:cubicBezTo>
                </a:path>
              </a:pathLst>
            </a:custGeom>
            <a:noFill/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1" name="Freeform 31"/>
            <p:cNvSpPr>
              <a:spLocks/>
            </p:cNvSpPr>
            <p:nvPr/>
          </p:nvSpPr>
          <p:spPr bwMode="auto">
            <a:xfrm>
              <a:off x="3840" y="3573"/>
              <a:ext cx="240" cy="219"/>
            </a:xfrm>
            <a:custGeom>
              <a:avLst/>
              <a:gdLst>
                <a:gd name="T0" fmla="*/ 0 w 240"/>
                <a:gd name="T1" fmla="*/ 219 h 219"/>
                <a:gd name="T2" fmla="*/ 84 w 240"/>
                <a:gd name="T3" fmla="*/ 31 h 219"/>
                <a:gd name="T4" fmla="*/ 152 w 240"/>
                <a:gd name="T5" fmla="*/ 31 h 219"/>
                <a:gd name="T6" fmla="*/ 240 w 240"/>
                <a:gd name="T7" fmla="*/ 219 h 2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219"/>
                <a:gd name="T14" fmla="*/ 240 w 240"/>
                <a:gd name="T15" fmla="*/ 219 h 2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219">
                  <a:moveTo>
                    <a:pt x="0" y="219"/>
                  </a:moveTo>
                  <a:cubicBezTo>
                    <a:pt x="14" y="188"/>
                    <a:pt x="59" y="62"/>
                    <a:pt x="84" y="31"/>
                  </a:cubicBezTo>
                  <a:cubicBezTo>
                    <a:pt x="109" y="0"/>
                    <a:pt x="126" y="0"/>
                    <a:pt x="152" y="31"/>
                  </a:cubicBezTo>
                  <a:cubicBezTo>
                    <a:pt x="178" y="62"/>
                    <a:pt x="222" y="180"/>
                    <a:pt x="240" y="219"/>
                  </a:cubicBezTo>
                </a:path>
              </a:pathLst>
            </a:custGeom>
            <a:noFill/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2" name="Freeform 33"/>
            <p:cNvSpPr>
              <a:spLocks/>
            </p:cNvSpPr>
            <p:nvPr/>
          </p:nvSpPr>
          <p:spPr bwMode="auto">
            <a:xfrm>
              <a:off x="4944" y="3792"/>
              <a:ext cx="384" cy="112"/>
            </a:xfrm>
            <a:custGeom>
              <a:avLst/>
              <a:gdLst>
                <a:gd name="T0" fmla="*/ 0 w 384"/>
                <a:gd name="T1" fmla="*/ 0 h 112"/>
                <a:gd name="T2" fmla="*/ 240 w 384"/>
                <a:gd name="T3" fmla="*/ 96 h 112"/>
                <a:gd name="T4" fmla="*/ 384 w 384"/>
                <a:gd name="T5" fmla="*/ 96 h 112"/>
                <a:gd name="T6" fmla="*/ 0 60000 65536"/>
                <a:gd name="T7" fmla="*/ 0 60000 65536"/>
                <a:gd name="T8" fmla="*/ 0 60000 65536"/>
                <a:gd name="T9" fmla="*/ 0 w 384"/>
                <a:gd name="T10" fmla="*/ 0 h 112"/>
                <a:gd name="T11" fmla="*/ 384 w 384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12">
                  <a:moveTo>
                    <a:pt x="0" y="0"/>
                  </a:moveTo>
                  <a:cubicBezTo>
                    <a:pt x="88" y="40"/>
                    <a:pt x="176" y="80"/>
                    <a:pt x="240" y="96"/>
                  </a:cubicBezTo>
                  <a:cubicBezTo>
                    <a:pt x="304" y="112"/>
                    <a:pt x="344" y="104"/>
                    <a:pt x="384" y="96"/>
                  </a:cubicBezTo>
                </a:path>
              </a:pathLst>
            </a:custGeom>
            <a:noFill/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3" name="Freeform 34"/>
            <p:cNvSpPr>
              <a:spLocks/>
            </p:cNvSpPr>
            <p:nvPr/>
          </p:nvSpPr>
          <p:spPr bwMode="auto">
            <a:xfrm>
              <a:off x="4704" y="3573"/>
              <a:ext cx="240" cy="219"/>
            </a:xfrm>
            <a:custGeom>
              <a:avLst/>
              <a:gdLst>
                <a:gd name="T0" fmla="*/ 0 w 240"/>
                <a:gd name="T1" fmla="*/ 219 h 219"/>
                <a:gd name="T2" fmla="*/ 84 w 240"/>
                <a:gd name="T3" fmla="*/ 31 h 219"/>
                <a:gd name="T4" fmla="*/ 152 w 240"/>
                <a:gd name="T5" fmla="*/ 31 h 219"/>
                <a:gd name="T6" fmla="*/ 240 w 240"/>
                <a:gd name="T7" fmla="*/ 219 h 2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219"/>
                <a:gd name="T14" fmla="*/ 240 w 240"/>
                <a:gd name="T15" fmla="*/ 219 h 2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219">
                  <a:moveTo>
                    <a:pt x="0" y="219"/>
                  </a:moveTo>
                  <a:cubicBezTo>
                    <a:pt x="14" y="188"/>
                    <a:pt x="59" y="62"/>
                    <a:pt x="84" y="31"/>
                  </a:cubicBezTo>
                  <a:cubicBezTo>
                    <a:pt x="109" y="0"/>
                    <a:pt x="126" y="0"/>
                    <a:pt x="152" y="31"/>
                  </a:cubicBezTo>
                  <a:cubicBezTo>
                    <a:pt x="178" y="62"/>
                    <a:pt x="222" y="180"/>
                    <a:pt x="240" y="219"/>
                  </a:cubicBezTo>
                </a:path>
              </a:pathLst>
            </a:custGeom>
            <a:noFill/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684" name="Text Box 36"/>
          <p:cNvSpPr txBox="1">
            <a:spLocks noChangeArrowheads="1"/>
          </p:cNvSpPr>
          <p:nvPr/>
        </p:nvSpPr>
        <p:spPr bwMode="auto">
          <a:xfrm>
            <a:off x="4614863" y="1385888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FET</a:t>
            </a:r>
            <a:endParaRPr lang="en-US" sz="1400"/>
          </a:p>
        </p:txBody>
      </p:sp>
      <p:sp>
        <p:nvSpPr>
          <p:cNvPr id="70685" name="Text Box 37"/>
          <p:cNvSpPr txBox="1">
            <a:spLocks noChangeArrowheads="1"/>
          </p:cNvSpPr>
          <p:nvPr/>
        </p:nvSpPr>
        <p:spPr bwMode="auto">
          <a:xfrm>
            <a:off x="4292600" y="2438400"/>
            <a:ext cx="8270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Inductor</a:t>
            </a:r>
          </a:p>
          <a:p>
            <a:pPr algn="r"/>
            <a:r>
              <a:rPr lang="en-US" sz="1400">
                <a:solidFill>
                  <a:srgbClr val="000000"/>
                </a:solidFill>
              </a:rPr>
              <a:t>Current</a:t>
            </a:r>
          </a:p>
        </p:txBody>
      </p:sp>
      <p:sp>
        <p:nvSpPr>
          <p:cNvPr id="70686" name="Text Box 38"/>
          <p:cNvSpPr txBox="1">
            <a:spLocks noChangeArrowheads="1"/>
          </p:cNvSpPr>
          <p:nvPr/>
        </p:nvSpPr>
        <p:spPr bwMode="auto">
          <a:xfrm>
            <a:off x="4329113" y="3581400"/>
            <a:ext cx="7762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Supply</a:t>
            </a:r>
          </a:p>
          <a:p>
            <a:pPr algn="r"/>
            <a:r>
              <a:rPr lang="en-US" sz="1400">
                <a:solidFill>
                  <a:srgbClr val="000000"/>
                </a:solidFill>
              </a:rPr>
              <a:t>Current</a:t>
            </a:r>
            <a:endParaRPr lang="en-US" sz="1400"/>
          </a:p>
        </p:txBody>
      </p:sp>
      <p:sp>
        <p:nvSpPr>
          <p:cNvPr id="70687" name="Text Box 40"/>
          <p:cNvSpPr txBox="1">
            <a:spLocks noChangeArrowheads="1"/>
          </p:cNvSpPr>
          <p:nvPr/>
        </p:nvSpPr>
        <p:spPr bwMode="auto">
          <a:xfrm>
            <a:off x="4183063" y="4664075"/>
            <a:ext cx="9445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Capacitor</a:t>
            </a:r>
          </a:p>
          <a:p>
            <a:pPr algn="r"/>
            <a:r>
              <a:rPr lang="en-US" sz="1400">
                <a:solidFill>
                  <a:srgbClr val="000000"/>
                </a:solidFill>
              </a:rPr>
              <a:t>Current</a:t>
            </a:r>
            <a:endParaRPr lang="en-US" sz="1400"/>
          </a:p>
        </p:txBody>
      </p:sp>
      <p:sp>
        <p:nvSpPr>
          <p:cNvPr id="70688" name="Text Box 41"/>
          <p:cNvSpPr txBox="1">
            <a:spLocks noChangeArrowheads="1"/>
          </p:cNvSpPr>
          <p:nvPr/>
        </p:nvSpPr>
        <p:spPr bwMode="auto">
          <a:xfrm>
            <a:off x="3957638" y="5638800"/>
            <a:ext cx="12223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Output</a:t>
            </a:r>
          </a:p>
          <a:p>
            <a:pPr algn="r"/>
            <a:r>
              <a:rPr lang="en-US" sz="1400">
                <a:solidFill>
                  <a:srgbClr val="000000"/>
                </a:solidFill>
              </a:rPr>
              <a:t>Voltage</a:t>
            </a:r>
          </a:p>
          <a:p>
            <a:pPr algn="r"/>
            <a:r>
              <a:rPr lang="en-US" sz="1400">
                <a:solidFill>
                  <a:srgbClr val="000000"/>
                </a:solidFill>
              </a:rPr>
              <a:t>(ripple exag.)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AA3860-AAF3-584B-B8C5-79A4E00A2C06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32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Cable Impedances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RG58 cable is characterized as </a:t>
            </a:r>
            <a:r>
              <a:rPr lang="en-US" dirty="0">
                <a:solidFill>
                  <a:schemeClr val="accent2"/>
                </a:solidFill>
              </a:rPr>
              <a:t>50 </a:t>
            </a:r>
            <a:r>
              <a:rPr lang="en-US" dirty="0" err="1">
                <a:solidFill>
                  <a:schemeClr val="accent2"/>
                </a:solidFill>
                <a:sym typeface="Symbol" charset="2"/>
              </a:rPr>
              <a:t></a:t>
            </a:r>
            <a:r>
              <a:rPr lang="en-US" dirty="0"/>
              <a:t> cable</a:t>
            </a:r>
          </a:p>
          <a:p>
            <a:pPr lvl="1" eaLnBrk="1" hangingPunct="1">
              <a:defRPr/>
            </a:pPr>
            <a:r>
              <a:rPr lang="en-US" dirty="0"/>
              <a:t>RG59 is 75 </a:t>
            </a:r>
            <a:r>
              <a:rPr lang="en-US" dirty="0" err="1">
                <a:sym typeface="Symbol" charset="2"/>
              </a:rPr>
              <a:t>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some antenna cable is 300 </a:t>
            </a:r>
            <a:r>
              <a:rPr lang="en-US" dirty="0" err="1">
                <a:sym typeface="Symbol" charset="2"/>
              </a:rPr>
              <a:t></a:t>
            </a:r>
            <a:endParaRPr lang="en-US" dirty="0">
              <a:sym typeface="Symbol" charset="2"/>
            </a:endParaRP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Isn’t the cable nearly 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zero</a:t>
            </a:r>
            <a:r>
              <a:rPr lang="en-US" dirty="0">
                <a:sym typeface="Symbol" charset="2"/>
              </a:rPr>
              <a:t> resistance?  And shouldn’t the length come into play, somehow?</a:t>
            </a: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There is a distinction between resistance and impedance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though same units</a:t>
            </a: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Impedances can be real, imaginary, or complex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resistors are real: </a:t>
            </a:r>
            <a:r>
              <a:rPr lang="en-US" i="1" dirty="0">
                <a:sym typeface="Symbol" charset="2"/>
              </a:rPr>
              <a:t>Z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>
                <a:sym typeface="Symbol" charset="2"/>
              </a:rPr>
              <a:t>R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capacitors and inductors are imaginary: </a:t>
            </a:r>
            <a:r>
              <a:rPr lang="en-US" i="1" dirty="0">
                <a:sym typeface="Symbol" charset="2"/>
              </a:rPr>
              <a:t>Z</a:t>
            </a:r>
            <a:r>
              <a:rPr lang="en-US" dirty="0">
                <a:sym typeface="Symbol" charset="2"/>
              </a:rPr>
              <a:t> =</a:t>
            </a:r>
            <a:r>
              <a:rPr lang="en-US" dirty="0" smtClean="0">
                <a:sym typeface="Symbol" charset="2"/>
              </a:rPr>
              <a:t> −</a:t>
            </a:r>
            <a:r>
              <a:rPr lang="en-US" dirty="0" err="1" smtClean="0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C</a:t>
            </a:r>
            <a:r>
              <a:rPr lang="en-US" dirty="0">
                <a:sym typeface="Symbol" charset="2"/>
              </a:rPr>
              <a:t>; </a:t>
            </a:r>
            <a:r>
              <a:rPr lang="en-US" i="1" dirty="0">
                <a:sym typeface="Symbol" charset="2"/>
              </a:rPr>
              <a:t>Z</a:t>
            </a:r>
            <a:r>
              <a:rPr lang="en-US" dirty="0">
                <a:sym typeface="Symbol" charset="2"/>
              </a:rPr>
              <a:t> = </a:t>
            </a:r>
            <a:r>
              <a:rPr lang="en-US" dirty="0" err="1">
                <a:sym typeface="Symbol" charset="2"/>
              </a:rPr>
              <a:t>i</a:t>
            </a:r>
            <a:r>
              <a:rPr lang="en-US" i="1" dirty="0" err="1">
                <a:sym typeface="Symbol" charset="2"/>
              </a:rPr>
              <a:t>L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mixtures are complex: </a:t>
            </a:r>
            <a:r>
              <a:rPr lang="en-US" i="1" dirty="0">
                <a:sym typeface="Symbol" charset="2"/>
              </a:rPr>
              <a:t>Z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>
                <a:sym typeface="Symbol" charset="2"/>
              </a:rPr>
              <a:t>R</a:t>
            </a:r>
            <a:r>
              <a:rPr lang="en-US" dirty="0" smtClean="0">
                <a:sym typeface="Symbol" charset="2"/>
              </a:rPr>
              <a:t> − 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C</a:t>
            </a:r>
            <a:r>
              <a:rPr lang="en-US" dirty="0">
                <a:sym typeface="Symbol" charset="2"/>
              </a:rPr>
              <a:t> + </a:t>
            </a:r>
            <a:r>
              <a:rPr lang="en-US" dirty="0" err="1">
                <a:sym typeface="Symbol" charset="2"/>
              </a:rPr>
              <a:t>i</a:t>
            </a:r>
            <a:r>
              <a:rPr lang="en-US" i="1" dirty="0" err="1">
                <a:sym typeface="Symbol" charset="2"/>
              </a:rPr>
              <a:t>L</a:t>
            </a:r>
            <a:endParaRPr lang="en-US" i="1" dirty="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38BDD0-D692-FD42-BD8F-26BAEB659156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33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Impedances, cont.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/>
              <a:t>Note that:</a:t>
            </a:r>
          </a:p>
          <a:p>
            <a:pPr lvl="1" eaLnBrk="1" hangingPunct="1"/>
            <a:r>
              <a:rPr lang="en-US"/>
              <a:t>capacitors become less “resistive” at high frequency</a:t>
            </a:r>
          </a:p>
          <a:p>
            <a:pPr lvl="1" eaLnBrk="1" hangingPunct="1"/>
            <a:r>
              <a:rPr lang="en-US"/>
              <a:t>inductors become more “resistive” at high frequency</a:t>
            </a:r>
          </a:p>
          <a:p>
            <a:pPr lvl="1" eaLnBrk="1" hangingPunct="1"/>
            <a:r>
              <a:rPr lang="en-US"/>
              <a:t>bigger capacitors are more transparent</a:t>
            </a:r>
          </a:p>
          <a:p>
            <a:pPr lvl="1" eaLnBrk="1" hangingPunct="1"/>
            <a:r>
              <a:rPr lang="en-US"/>
              <a:t>bigger inductors are less transparent</a:t>
            </a:r>
          </a:p>
          <a:p>
            <a:pPr lvl="1" eaLnBrk="1" hangingPunct="1"/>
            <a:r>
              <a:rPr lang="en-US"/>
              <a:t>i (√</a:t>
            </a:r>
            <a:r>
              <a:rPr lang="en-US">
                <a:sym typeface="Symbol" pitchFamily="-93" charset="2"/>
              </a:rPr>
              <a:t>1) indicates 90 phase shift between voltage and current</a:t>
            </a:r>
          </a:p>
          <a:p>
            <a:pPr lvl="2" eaLnBrk="1" hangingPunct="1"/>
            <a:r>
              <a:rPr lang="en-US"/>
              <a:t>after all, </a:t>
            </a:r>
            <a:r>
              <a:rPr lang="en-US" i="1"/>
              <a:t>V = IZ</a:t>
            </a:r>
            <a:r>
              <a:rPr lang="en-US"/>
              <a:t>, so </a:t>
            </a:r>
            <a:r>
              <a:rPr lang="en-US" i="1"/>
              <a:t>Z = V/I</a:t>
            </a:r>
            <a:endParaRPr lang="en-US"/>
          </a:p>
          <a:p>
            <a:pPr lvl="2" eaLnBrk="1" hangingPunct="1"/>
            <a:r>
              <a:rPr lang="en-US"/>
              <a:t>thus if </a:t>
            </a:r>
            <a:r>
              <a:rPr lang="en-US" i="1"/>
              <a:t>V</a:t>
            </a:r>
            <a:r>
              <a:rPr lang="en-US"/>
              <a:t> is sine wave, </a:t>
            </a:r>
            <a:r>
              <a:rPr lang="en-US" i="1"/>
              <a:t>I</a:t>
            </a:r>
            <a:r>
              <a:rPr lang="en-US"/>
              <a:t> is </a:t>
            </a:r>
            <a:r>
              <a:rPr lang="en-US">
                <a:sym typeface="Symbol" pitchFamily="-93" charset="2"/>
              </a:rPr>
              <a:t></a:t>
            </a:r>
            <a:r>
              <a:rPr lang="en-US"/>
              <a:t>cosine for inductor/capacitor</a:t>
            </a:r>
          </a:p>
          <a:p>
            <a:pPr lvl="2" eaLnBrk="1" hangingPunct="1"/>
            <a:r>
              <a:rPr lang="en-US"/>
              <a:t>and given that one is derivative, one is integral, this makes sense (slide # 3)</a:t>
            </a:r>
          </a:p>
          <a:p>
            <a:pPr lvl="1" eaLnBrk="1" hangingPunct="1"/>
            <a:r>
              <a:rPr lang="en-US"/>
              <a:t>adding impedances automatically takes care of summation rules: add </a:t>
            </a:r>
            <a:r>
              <a:rPr lang="en-US" i="1"/>
              <a:t>Z</a:t>
            </a:r>
            <a:r>
              <a:rPr lang="en-US"/>
              <a:t> in series</a:t>
            </a:r>
          </a:p>
          <a:p>
            <a:pPr lvl="2" eaLnBrk="1" hangingPunct="1"/>
            <a:r>
              <a:rPr lang="en-US"/>
              <a:t>capacitance adds as inverse, resistors, inductors straight-up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768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768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03D8F4-FCD1-D14F-AD5D-AED4C8FAC204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34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Impedance Phasor Diagram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Impedances can be drawn on a complex plane, with pure resistive, inductive, and capacitive impedances represented by the three cardinal arrows</a:t>
            </a:r>
          </a:p>
          <a:p>
            <a:pPr eaLnBrk="1" hangingPunct="1">
              <a:defRPr/>
            </a:pPr>
            <a:r>
              <a:rPr lang="en-US" sz="2000"/>
              <a:t>An arbitrary combination of components may have a complex impedance, which can be broken into real and imaginary parts</a:t>
            </a:r>
          </a:p>
          <a:p>
            <a:pPr eaLnBrk="1" hangingPunct="1">
              <a:defRPr/>
            </a:pPr>
            <a:r>
              <a:rPr lang="en-US" sz="2000"/>
              <a:t>Note that a system’s impedance is frequency-dependent</a:t>
            </a:r>
          </a:p>
        </p:txBody>
      </p:sp>
      <p:sp>
        <p:nvSpPr>
          <p:cNvPr id="76807" name="Line 5"/>
          <p:cNvSpPr>
            <a:spLocks noChangeShapeType="1"/>
          </p:cNvSpPr>
          <p:nvPr/>
        </p:nvSpPr>
        <p:spPr bwMode="auto">
          <a:xfrm>
            <a:off x="6858000" y="1828800"/>
            <a:ext cx="0" cy="365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8" name="Line 6"/>
          <p:cNvSpPr>
            <a:spLocks noChangeShapeType="1"/>
          </p:cNvSpPr>
          <p:nvPr/>
        </p:nvSpPr>
        <p:spPr bwMode="auto">
          <a:xfrm>
            <a:off x="4800600" y="3657600"/>
            <a:ext cx="403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9" name="Line 7"/>
          <p:cNvSpPr>
            <a:spLocks noChangeShapeType="1"/>
          </p:cNvSpPr>
          <p:nvPr/>
        </p:nvSpPr>
        <p:spPr bwMode="auto">
          <a:xfrm>
            <a:off x="71628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0" name="Line 8"/>
          <p:cNvSpPr>
            <a:spLocks noChangeShapeType="1"/>
          </p:cNvSpPr>
          <p:nvPr/>
        </p:nvSpPr>
        <p:spPr bwMode="auto">
          <a:xfrm>
            <a:off x="50292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1" name="Line 9"/>
          <p:cNvSpPr>
            <a:spLocks noChangeShapeType="1"/>
          </p:cNvSpPr>
          <p:nvPr/>
        </p:nvSpPr>
        <p:spPr bwMode="auto">
          <a:xfrm>
            <a:off x="74676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2" name="Line 10"/>
          <p:cNvSpPr>
            <a:spLocks noChangeShapeType="1"/>
          </p:cNvSpPr>
          <p:nvPr/>
        </p:nvSpPr>
        <p:spPr bwMode="auto">
          <a:xfrm>
            <a:off x="77724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3" name="Line 11"/>
          <p:cNvSpPr>
            <a:spLocks noChangeShapeType="1"/>
          </p:cNvSpPr>
          <p:nvPr/>
        </p:nvSpPr>
        <p:spPr bwMode="auto">
          <a:xfrm>
            <a:off x="80772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4" name="Line 12"/>
          <p:cNvSpPr>
            <a:spLocks noChangeShapeType="1"/>
          </p:cNvSpPr>
          <p:nvPr/>
        </p:nvSpPr>
        <p:spPr bwMode="auto">
          <a:xfrm>
            <a:off x="83820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5" name="Line 13"/>
          <p:cNvSpPr>
            <a:spLocks noChangeShapeType="1"/>
          </p:cNvSpPr>
          <p:nvPr/>
        </p:nvSpPr>
        <p:spPr bwMode="auto">
          <a:xfrm>
            <a:off x="86868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6" name="Line 14"/>
          <p:cNvSpPr>
            <a:spLocks noChangeShapeType="1"/>
          </p:cNvSpPr>
          <p:nvPr/>
        </p:nvSpPr>
        <p:spPr bwMode="auto">
          <a:xfrm>
            <a:off x="53340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7" name="Line 15"/>
          <p:cNvSpPr>
            <a:spLocks noChangeShapeType="1"/>
          </p:cNvSpPr>
          <p:nvPr/>
        </p:nvSpPr>
        <p:spPr bwMode="auto">
          <a:xfrm>
            <a:off x="56388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8" name="Line 16"/>
          <p:cNvSpPr>
            <a:spLocks noChangeShapeType="1"/>
          </p:cNvSpPr>
          <p:nvPr/>
        </p:nvSpPr>
        <p:spPr bwMode="auto">
          <a:xfrm>
            <a:off x="59436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9" name="Line 17"/>
          <p:cNvSpPr>
            <a:spLocks noChangeShapeType="1"/>
          </p:cNvSpPr>
          <p:nvPr/>
        </p:nvSpPr>
        <p:spPr bwMode="auto">
          <a:xfrm>
            <a:off x="62484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0" name="Line 18"/>
          <p:cNvSpPr>
            <a:spLocks noChangeShapeType="1"/>
          </p:cNvSpPr>
          <p:nvPr/>
        </p:nvSpPr>
        <p:spPr bwMode="auto">
          <a:xfrm>
            <a:off x="65532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1" name="Line 19"/>
          <p:cNvSpPr>
            <a:spLocks noChangeShapeType="1"/>
          </p:cNvSpPr>
          <p:nvPr/>
        </p:nvSpPr>
        <p:spPr bwMode="auto">
          <a:xfrm>
            <a:off x="6781800" y="21336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2" name="Line 23"/>
          <p:cNvSpPr>
            <a:spLocks noChangeShapeType="1"/>
          </p:cNvSpPr>
          <p:nvPr/>
        </p:nvSpPr>
        <p:spPr bwMode="auto">
          <a:xfrm>
            <a:off x="6781800" y="24384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3" name="Line 24"/>
          <p:cNvSpPr>
            <a:spLocks noChangeShapeType="1"/>
          </p:cNvSpPr>
          <p:nvPr/>
        </p:nvSpPr>
        <p:spPr bwMode="auto">
          <a:xfrm>
            <a:off x="6781800" y="2743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4" name="Line 25"/>
          <p:cNvSpPr>
            <a:spLocks noChangeShapeType="1"/>
          </p:cNvSpPr>
          <p:nvPr/>
        </p:nvSpPr>
        <p:spPr bwMode="auto">
          <a:xfrm>
            <a:off x="6781800" y="30480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5" name="Line 26"/>
          <p:cNvSpPr>
            <a:spLocks noChangeShapeType="1"/>
          </p:cNvSpPr>
          <p:nvPr/>
        </p:nvSpPr>
        <p:spPr bwMode="auto">
          <a:xfrm>
            <a:off x="6781800" y="33528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6" name="Line 27"/>
          <p:cNvSpPr>
            <a:spLocks noChangeShapeType="1"/>
          </p:cNvSpPr>
          <p:nvPr/>
        </p:nvSpPr>
        <p:spPr bwMode="auto">
          <a:xfrm>
            <a:off x="6781800" y="39624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7" name="Line 28"/>
          <p:cNvSpPr>
            <a:spLocks noChangeShapeType="1"/>
          </p:cNvSpPr>
          <p:nvPr/>
        </p:nvSpPr>
        <p:spPr bwMode="auto">
          <a:xfrm>
            <a:off x="6781800" y="4267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8" name="Line 29"/>
          <p:cNvSpPr>
            <a:spLocks noChangeShapeType="1"/>
          </p:cNvSpPr>
          <p:nvPr/>
        </p:nvSpPr>
        <p:spPr bwMode="auto">
          <a:xfrm>
            <a:off x="6781800" y="45720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9" name="Line 30"/>
          <p:cNvSpPr>
            <a:spLocks noChangeShapeType="1"/>
          </p:cNvSpPr>
          <p:nvPr/>
        </p:nvSpPr>
        <p:spPr bwMode="auto">
          <a:xfrm>
            <a:off x="6781800" y="48768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0" name="Line 31"/>
          <p:cNvSpPr>
            <a:spLocks noChangeShapeType="1"/>
          </p:cNvSpPr>
          <p:nvPr/>
        </p:nvSpPr>
        <p:spPr bwMode="auto">
          <a:xfrm>
            <a:off x="6781800" y="51816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1" name="Line 32"/>
          <p:cNvSpPr>
            <a:spLocks noChangeShapeType="1"/>
          </p:cNvSpPr>
          <p:nvPr/>
        </p:nvSpPr>
        <p:spPr bwMode="auto">
          <a:xfrm>
            <a:off x="6858000" y="3657600"/>
            <a:ext cx="0" cy="1371600"/>
          </a:xfrm>
          <a:prstGeom prst="line">
            <a:avLst/>
          </a:prstGeom>
          <a:noFill/>
          <a:ln w="31750">
            <a:solidFill>
              <a:srgbClr val="0DC1F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2" name="Line 33"/>
          <p:cNvSpPr>
            <a:spLocks noChangeShapeType="1"/>
          </p:cNvSpPr>
          <p:nvPr/>
        </p:nvSpPr>
        <p:spPr bwMode="auto">
          <a:xfrm flipV="1">
            <a:off x="6858000" y="2286000"/>
            <a:ext cx="0" cy="1371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3" name="Line 34"/>
          <p:cNvSpPr>
            <a:spLocks noChangeShapeType="1"/>
          </p:cNvSpPr>
          <p:nvPr/>
        </p:nvSpPr>
        <p:spPr bwMode="auto">
          <a:xfrm rot="5400000" flipV="1">
            <a:off x="7543800" y="2971800"/>
            <a:ext cx="0" cy="13716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4" name="Line 35"/>
          <p:cNvSpPr>
            <a:spLocks noChangeShapeType="1"/>
          </p:cNvSpPr>
          <p:nvPr/>
        </p:nvSpPr>
        <p:spPr bwMode="auto">
          <a:xfrm flipV="1">
            <a:off x="6858000" y="2057400"/>
            <a:ext cx="990600" cy="16002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5" name="Line 36"/>
          <p:cNvSpPr>
            <a:spLocks noChangeShapeType="1"/>
          </p:cNvSpPr>
          <p:nvPr/>
        </p:nvSpPr>
        <p:spPr bwMode="auto">
          <a:xfrm flipH="1">
            <a:off x="6858000" y="2057400"/>
            <a:ext cx="99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6" name="Line 37"/>
          <p:cNvSpPr>
            <a:spLocks noChangeShapeType="1"/>
          </p:cNvSpPr>
          <p:nvPr/>
        </p:nvSpPr>
        <p:spPr bwMode="auto">
          <a:xfrm>
            <a:off x="7848600" y="2057400"/>
            <a:ext cx="0" cy="1600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7" name="Text Box 38"/>
          <p:cNvSpPr txBox="1">
            <a:spLocks noChangeArrowheads="1"/>
          </p:cNvSpPr>
          <p:nvPr/>
        </p:nvSpPr>
        <p:spPr bwMode="auto">
          <a:xfrm>
            <a:off x="8137525" y="37004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R</a:t>
            </a:r>
            <a:endParaRPr lang="en-US" sz="1800"/>
          </a:p>
        </p:txBody>
      </p:sp>
      <p:sp>
        <p:nvSpPr>
          <p:cNvPr id="76838" name="Text Box 40"/>
          <p:cNvSpPr txBox="1">
            <a:spLocks noChangeArrowheads="1"/>
          </p:cNvSpPr>
          <p:nvPr/>
        </p:nvSpPr>
        <p:spPr bwMode="auto">
          <a:xfrm>
            <a:off x="6400800" y="2447925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sym typeface="Symbol" pitchFamily="-93" charset="2"/>
              </a:rPr>
              <a:t>L</a:t>
            </a:r>
            <a:endParaRPr lang="en-US" sz="1800"/>
          </a:p>
        </p:txBody>
      </p:sp>
      <p:sp>
        <p:nvSpPr>
          <p:cNvPr id="76839" name="Text Box 41"/>
          <p:cNvSpPr txBox="1">
            <a:spLocks noChangeArrowheads="1"/>
          </p:cNvSpPr>
          <p:nvPr/>
        </p:nvSpPr>
        <p:spPr bwMode="auto">
          <a:xfrm>
            <a:off x="7924800" y="1752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Z</a:t>
            </a:r>
            <a:endParaRPr lang="en-US" sz="1800"/>
          </a:p>
        </p:txBody>
      </p:sp>
      <p:sp>
        <p:nvSpPr>
          <p:cNvPr id="76840" name="Text Box 42"/>
          <p:cNvSpPr txBox="1">
            <a:spLocks noChangeArrowheads="1"/>
          </p:cNvSpPr>
          <p:nvPr/>
        </p:nvSpPr>
        <p:spPr bwMode="auto">
          <a:xfrm>
            <a:off x="7848600" y="2667000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Z</a:t>
            </a:r>
            <a:r>
              <a:rPr lang="en-US" sz="1800" baseline="-25000"/>
              <a:t>i</a:t>
            </a:r>
            <a:endParaRPr lang="en-US" sz="1800"/>
          </a:p>
        </p:txBody>
      </p:sp>
      <p:sp>
        <p:nvSpPr>
          <p:cNvPr id="76841" name="Text Box 43"/>
          <p:cNvSpPr txBox="1">
            <a:spLocks noChangeArrowheads="1"/>
          </p:cNvSpPr>
          <p:nvPr/>
        </p:nvSpPr>
        <p:spPr bwMode="auto">
          <a:xfrm>
            <a:off x="7162800" y="167640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Z</a:t>
            </a:r>
            <a:r>
              <a:rPr lang="en-US" sz="1800" baseline="-25000"/>
              <a:t>r</a:t>
            </a:r>
            <a:endParaRPr lang="en-US" sz="1800"/>
          </a:p>
        </p:txBody>
      </p:sp>
      <p:sp>
        <p:nvSpPr>
          <p:cNvPr id="76842" name="Text Box 44"/>
          <p:cNvSpPr txBox="1">
            <a:spLocks noChangeArrowheads="1"/>
          </p:cNvSpPr>
          <p:nvPr/>
        </p:nvSpPr>
        <p:spPr bwMode="auto">
          <a:xfrm>
            <a:off x="6923088" y="4586288"/>
            <a:ext cx="696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DC1F0"/>
                </a:solidFill>
                <a:sym typeface="Symbol" pitchFamily="-93" charset="2"/>
              </a:rPr>
              <a:t>1/C</a:t>
            </a:r>
            <a:endParaRPr lang="en-US" sz="1800">
              <a:solidFill>
                <a:srgbClr val="0DC1F0"/>
              </a:solidFill>
            </a:endParaRPr>
          </a:p>
        </p:txBody>
      </p:sp>
      <p:sp>
        <p:nvSpPr>
          <p:cNvPr id="76843" name="Text Box 45"/>
          <p:cNvSpPr txBox="1">
            <a:spLocks noChangeArrowheads="1"/>
          </p:cNvSpPr>
          <p:nvPr/>
        </p:nvSpPr>
        <p:spPr bwMode="auto">
          <a:xfrm>
            <a:off x="8229600" y="3276600"/>
            <a:ext cx="846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real axis</a:t>
            </a:r>
          </a:p>
        </p:txBody>
      </p:sp>
      <p:sp>
        <p:nvSpPr>
          <p:cNvPr id="76844" name="Text Box 46"/>
          <p:cNvSpPr txBox="1">
            <a:spLocks noChangeArrowheads="1"/>
          </p:cNvSpPr>
          <p:nvPr/>
        </p:nvSpPr>
        <p:spPr bwMode="auto">
          <a:xfrm>
            <a:off x="6330950" y="1447800"/>
            <a:ext cx="984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imag. 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FDB4DB-50B3-EF4C-9E62-2417587AB4DA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35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Transmission Line Model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810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000"/>
              <a:t>The cable has a finite capacitance per unit length</a:t>
            </a:r>
          </a:p>
          <a:p>
            <a:pPr lvl="1" eaLnBrk="1" hangingPunct="1">
              <a:defRPr/>
            </a:pPr>
            <a:r>
              <a:rPr lang="en-US" sz="1800"/>
              <a:t>property of geometry and dielectric separating conductors</a:t>
            </a:r>
          </a:p>
          <a:p>
            <a:pPr lvl="1" eaLnBrk="1" hangingPunct="1">
              <a:defRPr/>
            </a:pPr>
            <a:r>
              <a:rPr lang="en-US" sz="1800" i="1"/>
              <a:t>C</a:t>
            </a:r>
            <a:r>
              <a:rPr lang="en-US" sz="1800"/>
              <a:t>/</a:t>
            </a:r>
            <a:r>
              <a:rPr lang="en-US" sz="1800" i="1">
                <a:latin typeface="Mistral" charset="0"/>
              </a:rPr>
              <a:t>l</a:t>
            </a:r>
            <a:r>
              <a:rPr lang="en-US" sz="1800"/>
              <a:t> = 2</a:t>
            </a:r>
            <a:r>
              <a:rPr lang="en-US" sz="1800" i="1"/>
              <a:t>πε</a:t>
            </a:r>
            <a:r>
              <a:rPr lang="en-US" sz="1800"/>
              <a:t>/ln(</a:t>
            </a:r>
            <a:r>
              <a:rPr lang="en-US" sz="1800" i="1"/>
              <a:t>b</a:t>
            </a:r>
            <a:r>
              <a:rPr lang="en-US" sz="1800"/>
              <a:t>/</a:t>
            </a:r>
            <a:r>
              <a:rPr lang="en-US" sz="1800" i="1"/>
              <a:t>a</a:t>
            </a:r>
            <a:r>
              <a:rPr lang="en-US" sz="1800"/>
              <a:t>), where </a:t>
            </a:r>
            <a:r>
              <a:rPr lang="en-US" sz="1800" i="1"/>
              <a:t>b</a:t>
            </a:r>
            <a:r>
              <a:rPr lang="en-US" sz="1800"/>
              <a:t> and </a:t>
            </a:r>
            <a:r>
              <a:rPr lang="en-US" sz="1800" i="1"/>
              <a:t>a</a:t>
            </a:r>
            <a:r>
              <a:rPr lang="en-US" sz="1800"/>
              <a:t> are radii of cylinders</a:t>
            </a:r>
          </a:p>
          <a:p>
            <a:pPr eaLnBrk="1" hangingPunct="1">
              <a:defRPr/>
            </a:pPr>
            <a:r>
              <a:rPr lang="en-US" sz="2000"/>
              <a:t>Also has an inductance per unit length</a:t>
            </a:r>
          </a:p>
          <a:p>
            <a:pPr lvl="1" eaLnBrk="1" hangingPunct="1">
              <a:defRPr/>
            </a:pPr>
            <a:r>
              <a:rPr lang="en-US" sz="1800" i="1"/>
              <a:t>L</a:t>
            </a:r>
            <a:r>
              <a:rPr lang="en-US" sz="1800"/>
              <a:t>/</a:t>
            </a:r>
            <a:r>
              <a:rPr lang="en-US" sz="1800" i="1">
                <a:latin typeface="Mistral" charset="0"/>
              </a:rPr>
              <a:t>l</a:t>
            </a:r>
            <a:r>
              <a:rPr lang="en-US" sz="1800"/>
              <a:t> = (</a:t>
            </a:r>
            <a:r>
              <a:rPr lang="en-US" sz="1800" i="1"/>
              <a:t>μ</a:t>
            </a:r>
            <a:r>
              <a:rPr lang="en-US" sz="1800"/>
              <a:t>/2</a:t>
            </a:r>
            <a:r>
              <a:rPr lang="en-US" sz="1800" i="1"/>
              <a:t>π</a:t>
            </a:r>
            <a:r>
              <a:rPr lang="en-US" sz="1800"/>
              <a:t>)ln(</a:t>
            </a:r>
            <a:r>
              <a:rPr lang="en-US" sz="1800" i="1"/>
              <a:t>b</a:t>
            </a:r>
            <a:r>
              <a:rPr lang="en-US" sz="1800"/>
              <a:t>/</a:t>
            </a:r>
            <a:r>
              <a:rPr lang="en-US" sz="1800" i="1"/>
              <a:t>a</a:t>
            </a:r>
            <a:r>
              <a:rPr lang="en-US" sz="1800"/>
              <a:t>)</a:t>
            </a:r>
          </a:p>
          <a:p>
            <a:pPr eaLnBrk="1" hangingPunct="1">
              <a:defRPr/>
            </a:pPr>
            <a:r>
              <a:rPr lang="en-US" sz="2000"/>
              <a:t>When a voltage is applied, capacitors charge up</a:t>
            </a:r>
          </a:p>
          <a:p>
            <a:pPr lvl="1" eaLnBrk="1" hangingPunct="1">
              <a:defRPr/>
            </a:pPr>
            <a:r>
              <a:rPr lang="en-US" sz="1800"/>
              <a:t>thus draw current; propagates down the line near speed of light</a:t>
            </a:r>
          </a:p>
          <a:p>
            <a:pPr eaLnBrk="1" hangingPunct="1">
              <a:defRPr/>
            </a:pPr>
            <a:r>
              <a:rPr lang="en-US" sz="2000"/>
              <a:t>Question: </a:t>
            </a:r>
            <a:r>
              <a:rPr lang="en-US" sz="2000">
                <a:solidFill>
                  <a:schemeClr val="accent2"/>
                </a:solidFill>
              </a:rPr>
              <a:t>what is the ratio of voltage to current?</a:t>
            </a:r>
          </a:p>
          <a:p>
            <a:pPr lvl="1" eaLnBrk="1" hangingPunct="1">
              <a:defRPr/>
            </a:pPr>
            <a:r>
              <a:rPr lang="en-US" sz="1800"/>
              <a:t>because this is the </a:t>
            </a:r>
            <a:r>
              <a:rPr lang="en-US" sz="1800">
                <a:solidFill>
                  <a:schemeClr val="accent2"/>
                </a:solidFill>
              </a:rPr>
              <a:t>characteristic impedance</a:t>
            </a:r>
            <a:endParaRPr lang="en-US" sz="1800"/>
          </a:p>
          <a:p>
            <a:pPr eaLnBrk="1" hangingPunct="1">
              <a:defRPr/>
            </a:pPr>
            <a:r>
              <a:rPr lang="en-US" sz="2000"/>
              <a:t>Answer: </a:t>
            </a:r>
            <a:r>
              <a:rPr lang="en-US" sz="2000" i="1"/>
              <a:t>Z</a:t>
            </a:r>
            <a:r>
              <a:rPr lang="en-US" sz="2000" baseline="-25000"/>
              <a:t>0</a:t>
            </a:r>
            <a:r>
              <a:rPr lang="en-US" sz="2000"/>
              <a:t> = sqrt(</a:t>
            </a:r>
            <a:r>
              <a:rPr lang="en-US" sz="2000" i="1">
                <a:sym typeface="Symbol" charset="2"/>
              </a:rPr>
              <a:t>L/C</a:t>
            </a:r>
            <a:r>
              <a:rPr lang="en-US" sz="2000">
                <a:sym typeface="Symbol" charset="2"/>
              </a:rPr>
              <a:t>) = sqrt(</a:t>
            </a:r>
            <a:r>
              <a:rPr lang="en-US" sz="2000" i="1">
                <a:sym typeface="Symbol" charset="2"/>
              </a:rPr>
              <a:t>L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C</a:t>
            </a:r>
            <a:r>
              <a:rPr lang="en-US" sz="2000">
                <a:sym typeface="Symbol" charset="2"/>
              </a:rPr>
              <a:t>) = (1/2</a:t>
            </a:r>
            <a:r>
              <a:rPr lang="en-US" sz="2000" i="1">
                <a:sym typeface="Symbol" charset="2"/>
              </a:rPr>
              <a:t>π</a:t>
            </a:r>
            <a:r>
              <a:rPr lang="en-US" sz="2000">
                <a:sym typeface="Symbol" charset="2"/>
              </a:rPr>
              <a:t>)sqrt(</a:t>
            </a:r>
            <a:r>
              <a:rPr lang="en-US" sz="2000" i="1">
                <a:sym typeface="Symbol" charset="2"/>
              </a:rPr>
              <a:t>μ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ε</a:t>
            </a:r>
            <a:r>
              <a:rPr lang="en-US" sz="2000">
                <a:sym typeface="Symbol" charset="2"/>
              </a:rPr>
              <a:t>)ln(</a:t>
            </a:r>
            <a:r>
              <a:rPr lang="en-US" sz="2000" i="1">
                <a:sym typeface="Symbol" charset="2"/>
              </a:rPr>
              <a:t>b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a</a:t>
            </a:r>
            <a:r>
              <a:rPr lang="en-US" sz="2000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note that </a:t>
            </a:r>
            <a:r>
              <a:rPr lang="en-US" sz="1800" i="1">
                <a:sym typeface="Symbol" charset="2"/>
              </a:rPr>
              <a:t>Z</a:t>
            </a:r>
            <a:r>
              <a:rPr lang="en-US" sz="1800" baseline="-25000">
                <a:sym typeface="Symbol" charset="2"/>
              </a:rPr>
              <a:t>0</a:t>
            </a:r>
            <a:r>
              <a:rPr lang="en-US" sz="1800">
                <a:sym typeface="Symbol" charset="2"/>
              </a:rPr>
              <a:t> is frequency-independent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1143000" y="1295400"/>
            <a:ext cx="1447800" cy="838200"/>
            <a:chOff x="2160" y="1104"/>
            <a:chExt cx="912" cy="528"/>
          </a:xfrm>
        </p:grpSpPr>
        <p:grpSp>
          <p:nvGrpSpPr>
            <p:cNvPr id="3" name="Group 41"/>
            <p:cNvGrpSpPr>
              <a:grpSpLocks/>
            </p:cNvGrpSpPr>
            <p:nvPr/>
          </p:nvGrpSpPr>
          <p:grpSpPr bwMode="auto">
            <a:xfrm rot="5400000" flipV="1">
              <a:off x="2544" y="1296"/>
              <a:ext cx="96" cy="576"/>
              <a:chOff x="2506" y="999"/>
              <a:chExt cx="96" cy="576"/>
            </a:xfrm>
          </p:grpSpPr>
          <p:grpSp>
            <p:nvGrpSpPr>
              <p:cNvPr id="4" name="Group 42"/>
              <p:cNvGrpSpPr>
                <a:grpSpLocks/>
              </p:cNvGrpSpPr>
              <p:nvPr/>
            </p:nvGrpSpPr>
            <p:grpSpPr bwMode="auto">
              <a:xfrm flipH="1">
                <a:off x="2506" y="999"/>
                <a:ext cx="96" cy="192"/>
                <a:chOff x="3840" y="2496"/>
                <a:chExt cx="96" cy="192"/>
              </a:xfrm>
            </p:grpSpPr>
            <p:sp>
              <p:nvSpPr>
                <p:cNvPr id="78975" name="Arc 43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76" name="Arc 44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5"/>
              <p:cNvGrpSpPr>
                <a:grpSpLocks/>
              </p:cNvGrpSpPr>
              <p:nvPr/>
            </p:nvGrpSpPr>
            <p:grpSpPr bwMode="auto">
              <a:xfrm flipH="1">
                <a:off x="2506" y="1191"/>
                <a:ext cx="96" cy="192"/>
                <a:chOff x="3840" y="2496"/>
                <a:chExt cx="96" cy="192"/>
              </a:xfrm>
            </p:grpSpPr>
            <p:sp>
              <p:nvSpPr>
                <p:cNvPr id="78973" name="Arc 46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74" name="Arc 47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8"/>
              <p:cNvGrpSpPr>
                <a:grpSpLocks/>
              </p:cNvGrpSpPr>
              <p:nvPr/>
            </p:nvGrpSpPr>
            <p:grpSpPr bwMode="auto">
              <a:xfrm flipH="1">
                <a:off x="2506" y="1383"/>
                <a:ext cx="96" cy="192"/>
                <a:chOff x="3840" y="2496"/>
                <a:chExt cx="96" cy="192"/>
              </a:xfrm>
            </p:grpSpPr>
            <p:sp>
              <p:nvSpPr>
                <p:cNvPr id="78971" name="Arc 49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72" name="Arc 50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51"/>
            <p:cNvGrpSpPr>
              <a:grpSpLocks/>
            </p:cNvGrpSpPr>
            <p:nvPr/>
          </p:nvGrpSpPr>
          <p:grpSpPr bwMode="auto">
            <a:xfrm rot="-5400000">
              <a:off x="2544" y="864"/>
              <a:ext cx="96" cy="576"/>
              <a:chOff x="2506" y="999"/>
              <a:chExt cx="96" cy="576"/>
            </a:xfrm>
          </p:grpSpPr>
          <p:grpSp>
            <p:nvGrpSpPr>
              <p:cNvPr id="8" name="Group 52"/>
              <p:cNvGrpSpPr>
                <a:grpSpLocks/>
              </p:cNvGrpSpPr>
              <p:nvPr/>
            </p:nvGrpSpPr>
            <p:grpSpPr bwMode="auto">
              <a:xfrm flipH="1">
                <a:off x="2506" y="999"/>
                <a:ext cx="96" cy="192"/>
                <a:chOff x="3840" y="2496"/>
                <a:chExt cx="96" cy="192"/>
              </a:xfrm>
            </p:grpSpPr>
            <p:sp>
              <p:nvSpPr>
                <p:cNvPr id="78966" name="Arc 53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67" name="Arc 54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55"/>
              <p:cNvGrpSpPr>
                <a:grpSpLocks/>
              </p:cNvGrpSpPr>
              <p:nvPr/>
            </p:nvGrpSpPr>
            <p:grpSpPr bwMode="auto">
              <a:xfrm flipH="1">
                <a:off x="2506" y="1191"/>
                <a:ext cx="96" cy="192"/>
                <a:chOff x="3840" y="2496"/>
                <a:chExt cx="96" cy="192"/>
              </a:xfrm>
            </p:grpSpPr>
            <p:sp>
              <p:nvSpPr>
                <p:cNvPr id="78964" name="Arc 56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65" name="Arc 57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58"/>
              <p:cNvGrpSpPr>
                <a:grpSpLocks/>
              </p:cNvGrpSpPr>
              <p:nvPr/>
            </p:nvGrpSpPr>
            <p:grpSpPr bwMode="auto">
              <a:xfrm flipH="1">
                <a:off x="2506" y="1383"/>
                <a:ext cx="96" cy="192"/>
                <a:chOff x="3840" y="2496"/>
                <a:chExt cx="96" cy="192"/>
              </a:xfrm>
            </p:grpSpPr>
            <p:sp>
              <p:nvSpPr>
                <p:cNvPr id="78962" name="Arc 59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63" name="Arc 60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8951" name="Line 62"/>
            <p:cNvSpPr>
              <a:spLocks noChangeShapeType="1"/>
            </p:cNvSpPr>
            <p:nvPr/>
          </p:nvSpPr>
          <p:spPr bwMode="auto">
            <a:xfrm flipH="1">
              <a:off x="2160" y="120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2" name="Line 63"/>
            <p:cNvSpPr>
              <a:spLocks noChangeShapeType="1"/>
            </p:cNvSpPr>
            <p:nvPr/>
          </p:nvSpPr>
          <p:spPr bwMode="auto">
            <a:xfrm flipH="1">
              <a:off x="2160" y="153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3" name="Line 64"/>
            <p:cNvSpPr>
              <a:spLocks noChangeShapeType="1"/>
            </p:cNvSpPr>
            <p:nvPr/>
          </p:nvSpPr>
          <p:spPr bwMode="auto">
            <a:xfrm flipH="1">
              <a:off x="2880" y="120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4" name="Line 65"/>
            <p:cNvSpPr>
              <a:spLocks noChangeShapeType="1"/>
            </p:cNvSpPr>
            <p:nvPr/>
          </p:nvSpPr>
          <p:spPr bwMode="auto">
            <a:xfrm flipH="1">
              <a:off x="2880" y="153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5" name="Line 66"/>
            <p:cNvSpPr>
              <a:spLocks noChangeShapeType="1"/>
            </p:cNvSpPr>
            <p:nvPr/>
          </p:nvSpPr>
          <p:spPr bwMode="auto">
            <a:xfrm>
              <a:off x="3024" y="1200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6" name="Line 67"/>
            <p:cNvSpPr>
              <a:spLocks noChangeShapeType="1"/>
            </p:cNvSpPr>
            <p:nvPr/>
          </p:nvSpPr>
          <p:spPr bwMode="auto">
            <a:xfrm flipH="1">
              <a:off x="2976" y="134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7" name="Line 68"/>
            <p:cNvSpPr>
              <a:spLocks noChangeShapeType="1"/>
            </p:cNvSpPr>
            <p:nvPr/>
          </p:nvSpPr>
          <p:spPr bwMode="auto">
            <a:xfrm flipH="1">
              <a:off x="2976" y="139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8" name="Line 69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2514600" y="1295400"/>
            <a:ext cx="1447800" cy="838200"/>
            <a:chOff x="2160" y="1104"/>
            <a:chExt cx="912" cy="528"/>
          </a:xfrm>
        </p:grpSpPr>
        <p:grpSp>
          <p:nvGrpSpPr>
            <p:cNvPr id="12" name="Group 72"/>
            <p:cNvGrpSpPr>
              <a:grpSpLocks/>
            </p:cNvGrpSpPr>
            <p:nvPr/>
          </p:nvGrpSpPr>
          <p:grpSpPr bwMode="auto">
            <a:xfrm rot="5400000" flipV="1">
              <a:off x="2544" y="1296"/>
              <a:ext cx="96" cy="576"/>
              <a:chOff x="2506" y="999"/>
              <a:chExt cx="96" cy="576"/>
            </a:xfrm>
          </p:grpSpPr>
          <p:grpSp>
            <p:nvGrpSpPr>
              <p:cNvPr id="13" name="Group 73"/>
              <p:cNvGrpSpPr>
                <a:grpSpLocks/>
              </p:cNvGrpSpPr>
              <p:nvPr/>
            </p:nvGrpSpPr>
            <p:grpSpPr bwMode="auto">
              <a:xfrm flipH="1">
                <a:off x="2506" y="999"/>
                <a:ext cx="96" cy="192"/>
                <a:chOff x="3840" y="2496"/>
                <a:chExt cx="96" cy="192"/>
              </a:xfrm>
            </p:grpSpPr>
            <p:sp>
              <p:nvSpPr>
                <p:cNvPr id="78947" name="Arc 74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48" name="Arc 75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76"/>
              <p:cNvGrpSpPr>
                <a:grpSpLocks/>
              </p:cNvGrpSpPr>
              <p:nvPr/>
            </p:nvGrpSpPr>
            <p:grpSpPr bwMode="auto">
              <a:xfrm flipH="1">
                <a:off x="2506" y="1191"/>
                <a:ext cx="96" cy="192"/>
                <a:chOff x="3840" y="2496"/>
                <a:chExt cx="96" cy="192"/>
              </a:xfrm>
            </p:grpSpPr>
            <p:sp>
              <p:nvSpPr>
                <p:cNvPr id="78945" name="Arc 77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46" name="Arc 78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79"/>
              <p:cNvGrpSpPr>
                <a:grpSpLocks/>
              </p:cNvGrpSpPr>
              <p:nvPr/>
            </p:nvGrpSpPr>
            <p:grpSpPr bwMode="auto">
              <a:xfrm flipH="1">
                <a:off x="2506" y="1383"/>
                <a:ext cx="96" cy="192"/>
                <a:chOff x="3840" y="2496"/>
                <a:chExt cx="96" cy="192"/>
              </a:xfrm>
            </p:grpSpPr>
            <p:sp>
              <p:nvSpPr>
                <p:cNvPr id="78943" name="Arc 80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44" name="Arc 81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 rot="-5400000">
              <a:off x="2544" y="864"/>
              <a:ext cx="96" cy="576"/>
              <a:chOff x="2506" y="999"/>
              <a:chExt cx="96" cy="576"/>
            </a:xfrm>
          </p:grpSpPr>
          <p:grpSp>
            <p:nvGrpSpPr>
              <p:cNvPr id="17" name="Group 83"/>
              <p:cNvGrpSpPr>
                <a:grpSpLocks/>
              </p:cNvGrpSpPr>
              <p:nvPr/>
            </p:nvGrpSpPr>
            <p:grpSpPr bwMode="auto">
              <a:xfrm flipH="1">
                <a:off x="2506" y="999"/>
                <a:ext cx="96" cy="192"/>
                <a:chOff x="3840" y="2496"/>
                <a:chExt cx="96" cy="192"/>
              </a:xfrm>
            </p:grpSpPr>
            <p:sp>
              <p:nvSpPr>
                <p:cNvPr id="78938" name="Arc 84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39" name="Arc 85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86"/>
              <p:cNvGrpSpPr>
                <a:grpSpLocks/>
              </p:cNvGrpSpPr>
              <p:nvPr/>
            </p:nvGrpSpPr>
            <p:grpSpPr bwMode="auto">
              <a:xfrm flipH="1">
                <a:off x="2506" y="1191"/>
                <a:ext cx="96" cy="192"/>
                <a:chOff x="3840" y="2496"/>
                <a:chExt cx="96" cy="192"/>
              </a:xfrm>
            </p:grpSpPr>
            <p:sp>
              <p:nvSpPr>
                <p:cNvPr id="78936" name="Arc 87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37" name="Arc 88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89"/>
              <p:cNvGrpSpPr>
                <a:grpSpLocks/>
              </p:cNvGrpSpPr>
              <p:nvPr/>
            </p:nvGrpSpPr>
            <p:grpSpPr bwMode="auto">
              <a:xfrm flipH="1">
                <a:off x="2506" y="1383"/>
                <a:ext cx="96" cy="192"/>
                <a:chOff x="3840" y="2496"/>
                <a:chExt cx="96" cy="192"/>
              </a:xfrm>
            </p:grpSpPr>
            <p:sp>
              <p:nvSpPr>
                <p:cNvPr id="78934" name="Arc 90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35" name="Arc 91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8923" name="Line 92"/>
            <p:cNvSpPr>
              <a:spLocks noChangeShapeType="1"/>
            </p:cNvSpPr>
            <p:nvPr/>
          </p:nvSpPr>
          <p:spPr bwMode="auto">
            <a:xfrm flipH="1">
              <a:off x="2160" y="120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24" name="Line 93"/>
            <p:cNvSpPr>
              <a:spLocks noChangeShapeType="1"/>
            </p:cNvSpPr>
            <p:nvPr/>
          </p:nvSpPr>
          <p:spPr bwMode="auto">
            <a:xfrm flipH="1">
              <a:off x="2160" y="153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25" name="Line 94"/>
            <p:cNvSpPr>
              <a:spLocks noChangeShapeType="1"/>
            </p:cNvSpPr>
            <p:nvPr/>
          </p:nvSpPr>
          <p:spPr bwMode="auto">
            <a:xfrm flipH="1">
              <a:off x="2880" y="120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26" name="Line 95"/>
            <p:cNvSpPr>
              <a:spLocks noChangeShapeType="1"/>
            </p:cNvSpPr>
            <p:nvPr/>
          </p:nvSpPr>
          <p:spPr bwMode="auto">
            <a:xfrm flipH="1">
              <a:off x="2880" y="153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27" name="Line 96"/>
            <p:cNvSpPr>
              <a:spLocks noChangeShapeType="1"/>
            </p:cNvSpPr>
            <p:nvPr/>
          </p:nvSpPr>
          <p:spPr bwMode="auto">
            <a:xfrm>
              <a:off x="3024" y="1200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28" name="Line 97"/>
            <p:cNvSpPr>
              <a:spLocks noChangeShapeType="1"/>
            </p:cNvSpPr>
            <p:nvPr/>
          </p:nvSpPr>
          <p:spPr bwMode="auto">
            <a:xfrm flipH="1">
              <a:off x="2976" y="134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29" name="Line 98"/>
            <p:cNvSpPr>
              <a:spLocks noChangeShapeType="1"/>
            </p:cNvSpPr>
            <p:nvPr/>
          </p:nvSpPr>
          <p:spPr bwMode="auto">
            <a:xfrm flipH="1">
              <a:off x="2976" y="139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30" name="Line 99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00"/>
          <p:cNvGrpSpPr>
            <a:grpSpLocks/>
          </p:cNvGrpSpPr>
          <p:nvPr/>
        </p:nvGrpSpPr>
        <p:grpSpPr bwMode="auto">
          <a:xfrm>
            <a:off x="3886200" y="1295400"/>
            <a:ext cx="1447800" cy="838200"/>
            <a:chOff x="2160" y="1104"/>
            <a:chExt cx="912" cy="528"/>
          </a:xfrm>
        </p:grpSpPr>
        <p:grpSp>
          <p:nvGrpSpPr>
            <p:cNvPr id="21" name="Group 101"/>
            <p:cNvGrpSpPr>
              <a:grpSpLocks/>
            </p:cNvGrpSpPr>
            <p:nvPr/>
          </p:nvGrpSpPr>
          <p:grpSpPr bwMode="auto">
            <a:xfrm rot="5400000" flipV="1">
              <a:off x="2544" y="1296"/>
              <a:ext cx="96" cy="576"/>
              <a:chOff x="2506" y="999"/>
              <a:chExt cx="96" cy="576"/>
            </a:xfrm>
          </p:grpSpPr>
          <p:grpSp>
            <p:nvGrpSpPr>
              <p:cNvPr id="22" name="Group 102"/>
              <p:cNvGrpSpPr>
                <a:grpSpLocks/>
              </p:cNvGrpSpPr>
              <p:nvPr/>
            </p:nvGrpSpPr>
            <p:grpSpPr bwMode="auto">
              <a:xfrm flipH="1">
                <a:off x="2506" y="999"/>
                <a:ext cx="96" cy="192"/>
                <a:chOff x="3840" y="2496"/>
                <a:chExt cx="96" cy="192"/>
              </a:xfrm>
            </p:grpSpPr>
            <p:sp>
              <p:nvSpPr>
                <p:cNvPr id="78919" name="Arc 103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20" name="Arc 104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05"/>
              <p:cNvGrpSpPr>
                <a:grpSpLocks/>
              </p:cNvGrpSpPr>
              <p:nvPr/>
            </p:nvGrpSpPr>
            <p:grpSpPr bwMode="auto">
              <a:xfrm flipH="1">
                <a:off x="2506" y="1191"/>
                <a:ext cx="96" cy="192"/>
                <a:chOff x="3840" y="2496"/>
                <a:chExt cx="96" cy="192"/>
              </a:xfrm>
            </p:grpSpPr>
            <p:sp>
              <p:nvSpPr>
                <p:cNvPr id="78917" name="Arc 106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18" name="Arc 107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08"/>
              <p:cNvGrpSpPr>
                <a:grpSpLocks/>
              </p:cNvGrpSpPr>
              <p:nvPr/>
            </p:nvGrpSpPr>
            <p:grpSpPr bwMode="auto">
              <a:xfrm flipH="1">
                <a:off x="2506" y="1383"/>
                <a:ext cx="96" cy="192"/>
                <a:chOff x="3840" y="2496"/>
                <a:chExt cx="96" cy="192"/>
              </a:xfrm>
            </p:grpSpPr>
            <p:sp>
              <p:nvSpPr>
                <p:cNvPr id="78915" name="Arc 109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16" name="Arc 110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111"/>
            <p:cNvGrpSpPr>
              <a:grpSpLocks/>
            </p:cNvGrpSpPr>
            <p:nvPr/>
          </p:nvGrpSpPr>
          <p:grpSpPr bwMode="auto">
            <a:xfrm rot="-5400000">
              <a:off x="2544" y="864"/>
              <a:ext cx="96" cy="576"/>
              <a:chOff x="2506" y="999"/>
              <a:chExt cx="96" cy="576"/>
            </a:xfrm>
          </p:grpSpPr>
          <p:grpSp>
            <p:nvGrpSpPr>
              <p:cNvPr id="26" name="Group 112"/>
              <p:cNvGrpSpPr>
                <a:grpSpLocks/>
              </p:cNvGrpSpPr>
              <p:nvPr/>
            </p:nvGrpSpPr>
            <p:grpSpPr bwMode="auto">
              <a:xfrm flipH="1">
                <a:off x="2506" y="999"/>
                <a:ext cx="96" cy="192"/>
                <a:chOff x="3840" y="2496"/>
                <a:chExt cx="96" cy="192"/>
              </a:xfrm>
            </p:grpSpPr>
            <p:sp>
              <p:nvSpPr>
                <p:cNvPr id="78910" name="Arc 113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11" name="Arc 114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15"/>
              <p:cNvGrpSpPr>
                <a:grpSpLocks/>
              </p:cNvGrpSpPr>
              <p:nvPr/>
            </p:nvGrpSpPr>
            <p:grpSpPr bwMode="auto">
              <a:xfrm flipH="1">
                <a:off x="2506" y="1191"/>
                <a:ext cx="96" cy="192"/>
                <a:chOff x="3840" y="2496"/>
                <a:chExt cx="96" cy="192"/>
              </a:xfrm>
            </p:grpSpPr>
            <p:sp>
              <p:nvSpPr>
                <p:cNvPr id="78908" name="Arc 116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09" name="Arc 117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18"/>
              <p:cNvGrpSpPr>
                <a:grpSpLocks/>
              </p:cNvGrpSpPr>
              <p:nvPr/>
            </p:nvGrpSpPr>
            <p:grpSpPr bwMode="auto">
              <a:xfrm flipH="1">
                <a:off x="2506" y="1383"/>
                <a:ext cx="96" cy="192"/>
                <a:chOff x="3840" y="2496"/>
                <a:chExt cx="96" cy="192"/>
              </a:xfrm>
            </p:grpSpPr>
            <p:sp>
              <p:nvSpPr>
                <p:cNvPr id="78906" name="Arc 119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07" name="Arc 120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8895" name="Line 121"/>
            <p:cNvSpPr>
              <a:spLocks noChangeShapeType="1"/>
            </p:cNvSpPr>
            <p:nvPr/>
          </p:nvSpPr>
          <p:spPr bwMode="auto">
            <a:xfrm flipH="1">
              <a:off x="2160" y="120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96" name="Line 122"/>
            <p:cNvSpPr>
              <a:spLocks noChangeShapeType="1"/>
            </p:cNvSpPr>
            <p:nvPr/>
          </p:nvSpPr>
          <p:spPr bwMode="auto">
            <a:xfrm flipH="1">
              <a:off x="2160" y="153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97" name="Line 123"/>
            <p:cNvSpPr>
              <a:spLocks noChangeShapeType="1"/>
            </p:cNvSpPr>
            <p:nvPr/>
          </p:nvSpPr>
          <p:spPr bwMode="auto">
            <a:xfrm flipH="1">
              <a:off x="2880" y="120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98" name="Line 124"/>
            <p:cNvSpPr>
              <a:spLocks noChangeShapeType="1"/>
            </p:cNvSpPr>
            <p:nvPr/>
          </p:nvSpPr>
          <p:spPr bwMode="auto">
            <a:xfrm flipH="1">
              <a:off x="2880" y="153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99" name="Line 125"/>
            <p:cNvSpPr>
              <a:spLocks noChangeShapeType="1"/>
            </p:cNvSpPr>
            <p:nvPr/>
          </p:nvSpPr>
          <p:spPr bwMode="auto">
            <a:xfrm>
              <a:off x="3024" y="1200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00" name="Line 126"/>
            <p:cNvSpPr>
              <a:spLocks noChangeShapeType="1"/>
            </p:cNvSpPr>
            <p:nvPr/>
          </p:nvSpPr>
          <p:spPr bwMode="auto">
            <a:xfrm flipH="1">
              <a:off x="2976" y="134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01" name="Line 127"/>
            <p:cNvSpPr>
              <a:spLocks noChangeShapeType="1"/>
            </p:cNvSpPr>
            <p:nvPr/>
          </p:nvSpPr>
          <p:spPr bwMode="auto">
            <a:xfrm flipH="1">
              <a:off x="2976" y="139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02" name="Line 128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129"/>
          <p:cNvGrpSpPr>
            <a:grpSpLocks/>
          </p:cNvGrpSpPr>
          <p:nvPr/>
        </p:nvGrpSpPr>
        <p:grpSpPr bwMode="auto">
          <a:xfrm>
            <a:off x="5257800" y="1295400"/>
            <a:ext cx="1447800" cy="838200"/>
            <a:chOff x="2160" y="1104"/>
            <a:chExt cx="912" cy="528"/>
          </a:xfrm>
        </p:grpSpPr>
        <p:grpSp>
          <p:nvGrpSpPr>
            <p:cNvPr id="30" name="Group 130"/>
            <p:cNvGrpSpPr>
              <a:grpSpLocks/>
            </p:cNvGrpSpPr>
            <p:nvPr/>
          </p:nvGrpSpPr>
          <p:grpSpPr bwMode="auto">
            <a:xfrm rot="5400000" flipV="1">
              <a:off x="2544" y="1296"/>
              <a:ext cx="96" cy="576"/>
              <a:chOff x="2506" y="999"/>
              <a:chExt cx="96" cy="576"/>
            </a:xfrm>
          </p:grpSpPr>
          <p:grpSp>
            <p:nvGrpSpPr>
              <p:cNvPr id="31" name="Group 131"/>
              <p:cNvGrpSpPr>
                <a:grpSpLocks/>
              </p:cNvGrpSpPr>
              <p:nvPr/>
            </p:nvGrpSpPr>
            <p:grpSpPr bwMode="auto">
              <a:xfrm flipH="1">
                <a:off x="2506" y="999"/>
                <a:ext cx="96" cy="192"/>
                <a:chOff x="3840" y="2496"/>
                <a:chExt cx="96" cy="192"/>
              </a:xfrm>
            </p:grpSpPr>
            <p:sp>
              <p:nvSpPr>
                <p:cNvPr id="78891" name="Arc 132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92" name="Arc 133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8848" name="Group 134"/>
              <p:cNvGrpSpPr>
                <a:grpSpLocks/>
              </p:cNvGrpSpPr>
              <p:nvPr/>
            </p:nvGrpSpPr>
            <p:grpSpPr bwMode="auto">
              <a:xfrm flipH="1">
                <a:off x="2506" y="1191"/>
                <a:ext cx="96" cy="192"/>
                <a:chOff x="3840" y="2496"/>
                <a:chExt cx="96" cy="192"/>
              </a:xfrm>
            </p:grpSpPr>
            <p:sp>
              <p:nvSpPr>
                <p:cNvPr id="78889" name="Arc 135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90" name="Arc 136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8849" name="Group 137"/>
              <p:cNvGrpSpPr>
                <a:grpSpLocks/>
              </p:cNvGrpSpPr>
              <p:nvPr/>
            </p:nvGrpSpPr>
            <p:grpSpPr bwMode="auto">
              <a:xfrm flipH="1">
                <a:off x="2506" y="1383"/>
                <a:ext cx="96" cy="192"/>
                <a:chOff x="3840" y="2496"/>
                <a:chExt cx="96" cy="192"/>
              </a:xfrm>
            </p:grpSpPr>
            <p:sp>
              <p:nvSpPr>
                <p:cNvPr id="78887" name="Arc 138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88" name="Arc 139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8853" name="Group 140"/>
            <p:cNvGrpSpPr>
              <a:grpSpLocks/>
            </p:cNvGrpSpPr>
            <p:nvPr/>
          </p:nvGrpSpPr>
          <p:grpSpPr bwMode="auto">
            <a:xfrm rot="-5400000">
              <a:off x="2544" y="864"/>
              <a:ext cx="96" cy="576"/>
              <a:chOff x="2506" y="999"/>
              <a:chExt cx="96" cy="576"/>
            </a:xfrm>
          </p:grpSpPr>
          <p:grpSp>
            <p:nvGrpSpPr>
              <p:cNvPr id="78854" name="Group 141"/>
              <p:cNvGrpSpPr>
                <a:grpSpLocks/>
              </p:cNvGrpSpPr>
              <p:nvPr/>
            </p:nvGrpSpPr>
            <p:grpSpPr bwMode="auto">
              <a:xfrm flipH="1">
                <a:off x="2506" y="999"/>
                <a:ext cx="96" cy="192"/>
                <a:chOff x="3840" y="2496"/>
                <a:chExt cx="96" cy="192"/>
              </a:xfrm>
            </p:grpSpPr>
            <p:sp>
              <p:nvSpPr>
                <p:cNvPr id="78882" name="Arc 142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83" name="Arc 143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8855" name="Group 144"/>
              <p:cNvGrpSpPr>
                <a:grpSpLocks/>
              </p:cNvGrpSpPr>
              <p:nvPr/>
            </p:nvGrpSpPr>
            <p:grpSpPr bwMode="auto">
              <a:xfrm flipH="1">
                <a:off x="2506" y="1191"/>
                <a:ext cx="96" cy="192"/>
                <a:chOff x="3840" y="2496"/>
                <a:chExt cx="96" cy="192"/>
              </a:xfrm>
            </p:grpSpPr>
            <p:sp>
              <p:nvSpPr>
                <p:cNvPr id="78880" name="Arc 145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81" name="Arc 146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8856" name="Group 147"/>
              <p:cNvGrpSpPr>
                <a:grpSpLocks/>
              </p:cNvGrpSpPr>
              <p:nvPr/>
            </p:nvGrpSpPr>
            <p:grpSpPr bwMode="auto">
              <a:xfrm flipH="1">
                <a:off x="2506" y="1383"/>
                <a:ext cx="96" cy="192"/>
                <a:chOff x="3840" y="2496"/>
                <a:chExt cx="96" cy="192"/>
              </a:xfrm>
            </p:grpSpPr>
            <p:sp>
              <p:nvSpPr>
                <p:cNvPr id="78878" name="Arc 148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79" name="Arc 149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8867" name="Line 150"/>
            <p:cNvSpPr>
              <a:spLocks noChangeShapeType="1"/>
            </p:cNvSpPr>
            <p:nvPr/>
          </p:nvSpPr>
          <p:spPr bwMode="auto">
            <a:xfrm flipH="1">
              <a:off x="2160" y="120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8" name="Line 151"/>
            <p:cNvSpPr>
              <a:spLocks noChangeShapeType="1"/>
            </p:cNvSpPr>
            <p:nvPr/>
          </p:nvSpPr>
          <p:spPr bwMode="auto">
            <a:xfrm flipH="1">
              <a:off x="2160" y="153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9" name="Line 152"/>
            <p:cNvSpPr>
              <a:spLocks noChangeShapeType="1"/>
            </p:cNvSpPr>
            <p:nvPr/>
          </p:nvSpPr>
          <p:spPr bwMode="auto">
            <a:xfrm flipH="1">
              <a:off x="2880" y="120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0" name="Line 153"/>
            <p:cNvSpPr>
              <a:spLocks noChangeShapeType="1"/>
            </p:cNvSpPr>
            <p:nvPr/>
          </p:nvSpPr>
          <p:spPr bwMode="auto">
            <a:xfrm flipH="1">
              <a:off x="2880" y="153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1" name="Line 154"/>
            <p:cNvSpPr>
              <a:spLocks noChangeShapeType="1"/>
            </p:cNvSpPr>
            <p:nvPr/>
          </p:nvSpPr>
          <p:spPr bwMode="auto">
            <a:xfrm>
              <a:off x="3024" y="1200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2" name="Line 155"/>
            <p:cNvSpPr>
              <a:spLocks noChangeShapeType="1"/>
            </p:cNvSpPr>
            <p:nvPr/>
          </p:nvSpPr>
          <p:spPr bwMode="auto">
            <a:xfrm flipH="1">
              <a:off x="2976" y="134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3" name="Line 156"/>
            <p:cNvSpPr>
              <a:spLocks noChangeShapeType="1"/>
            </p:cNvSpPr>
            <p:nvPr/>
          </p:nvSpPr>
          <p:spPr bwMode="auto">
            <a:xfrm flipH="1">
              <a:off x="2976" y="139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4" name="Line 157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859" name="Line 158"/>
          <p:cNvSpPr>
            <a:spLocks noChangeShapeType="1"/>
          </p:cNvSpPr>
          <p:nvPr/>
        </p:nvSpPr>
        <p:spPr bwMode="auto">
          <a:xfrm>
            <a:off x="6629400" y="14478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0" name="Line 159"/>
          <p:cNvSpPr>
            <a:spLocks noChangeShapeType="1"/>
          </p:cNvSpPr>
          <p:nvPr/>
        </p:nvSpPr>
        <p:spPr bwMode="auto">
          <a:xfrm>
            <a:off x="6629400" y="19812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1" name="Text Box 160"/>
          <p:cNvSpPr txBox="1">
            <a:spLocks noChangeArrowheads="1"/>
          </p:cNvSpPr>
          <p:nvPr/>
        </p:nvSpPr>
        <p:spPr bwMode="auto">
          <a:xfrm>
            <a:off x="2574925" y="1566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C</a:t>
            </a:r>
            <a:endParaRPr lang="en-US" sz="1800"/>
          </a:p>
        </p:txBody>
      </p:sp>
      <p:sp>
        <p:nvSpPr>
          <p:cNvPr id="78862" name="Text Box 161"/>
          <p:cNvSpPr txBox="1">
            <a:spLocks noChangeArrowheads="1"/>
          </p:cNvSpPr>
          <p:nvPr/>
        </p:nvSpPr>
        <p:spPr bwMode="auto">
          <a:xfrm>
            <a:off x="1676400" y="1524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L</a:t>
            </a:r>
            <a:endParaRPr lang="en-US" sz="1800"/>
          </a:p>
        </p:txBody>
      </p:sp>
      <p:sp>
        <p:nvSpPr>
          <p:cNvPr id="78863" name="Text Box 162"/>
          <p:cNvSpPr txBox="1">
            <a:spLocks noChangeArrowheads="1"/>
          </p:cNvSpPr>
          <p:nvPr/>
        </p:nvSpPr>
        <p:spPr bwMode="auto">
          <a:xfrm>
            <a:off x="685800" y="14478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input</a:t>
            </a:r>
            <a:endParaRPr lang="en-US" sz="1800"/>
          </a:p>
        </p:txBody>
      </p:sp>
      <p:sp>
        <p:nvSpPr>
          <p:cNvPr id="78864" name="Text Box 163"/>
          <p:cNvSpPr txBox="1">
            <a:spLocks noChangeArrowheads="1"/>
          </p:cNvSpPr>
          <p:nvPr/>
        </p:nvSpPr>
        <p:spPr bwMode="auto">
          <a:xfrm>
            <a:off x="7010400" y="15240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output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C6933-62B1-A844-B5C5-5AB17001D7D4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36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Typical Transmission Lines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>
                <a:solidFill>
                  <a:schemeClr val="accent2"/>
                </a:solidFill>
              </a:rPr>
              <a:t>RG58</a:t>
            </a:r>
            <a:r>
              <a:rPr lang="en-US"/>
              <a:t> coax is abundant</a:t>
            </a:r>
          </a:p>
          <a:p>
            <a:pPr lvl="1" eaLnBrk="1" hangingPunct="1">
              <a:defRPr/>
            </a:pPr>
            <a:r>
              <a:rPr lang="en-US"/>
              <a:t>30 pF per foot; 75 nH per foot; 50 </a:t>
            </a:r>
            <a:r>
              <a:rPr lang="en-US">
                <a:sym typeface="Symbol" charset="2"/>
              </a:rPr>
              <a:t>; </a:t>
            </a:r>
            <a:r>
              <a:rPr lang="en-US" i="1">
                <a:sym typeface="Symbol" charset="2"/>
              </a:rPr>
              <a:t>v</a:t>
            </a:r>
            <a:r>
              <a:rPr lang="en-US">
                <a:sym typeface="Symbol" charset="2"/>
              </a:rPr>
              <a:t> = 0.695</a:t>
            </a:r>
            <a:r>
              <a:rPr lang="en-US" i="1">
                <a:sym typeface="Symbol" charset="2"/>
              </a:rPr>
              <a:t>c</a:t>
            </a:r>
            <a:r>
              <a:rPr lang="en-US">
                <a:sym typeface="Symbol" charset="2"/>
              </a:rPr>
              <a:t>; ~5 ns/m</a:t>
            </a:r>
          </a:p>
          <a:p>
            <a:pPr eaLnBrk="1" hangingPunct="1">
              <a:defRPr/>
            </a:pPr>
            <a:r>
              <a:rPr lang="en-US"/>
              <a:t>RG174 is the thin version</a:t>
            </a:r>
          </a:p>
          <a:p>
            <a:pPr lvl="1" eaLnBrk="1" hangingPunct="1">
              <a:defRPr/>
            </a:pPr>
            <a:r>
              <a:rPr lang="en-US"/>
              <a:t>same parameters as above, but scaled-down geometry</a:t>
            </a:r>
          </a:p>
          <a:p>
            <a:pPr eaLnBrk="1" hangingPunct="1">
              <a:defRPr/>
            </a:pPr>
            <a:r>
              <a:rPr lang="en-US"/>
              <a:t>RG59</a:t>
            </a:r>
          </a:p>
          <a:p>
            <a:pPr lvl="1" eaLnBrk="1" hangingPunct="1">
              <a:defRPr/>
            </a:pPr>
            <a:r>
              <a:rPr lang="en-US"/>
              <a:t>used for video, cable TV</a:t>
            </a:r>
          </a:p>
          <a:p>
            <a:pPr lvl="1" eaLnBrk="1" hangingPunct="1">
              <a:defRPr/>
            </a:pPr>
            <a:r>
              <a:rPr lang="en-US"/>
              <a:t>21 pF/ft; 118 nH per foot; 75 </a:t>
            </a:r>
            <a:r>
              <a:rPr lang="en-US">
                <a:sym typeface="Symbol" charset="2"/>
              </a:rPr>
              <a:t>; </a:t>
            </a:r>
            <a:r>
              <a:rPr lang="en-US" i="1">
                <a:sym typeface="Symbol" charset="2"/>
              </a:rPr>
              <a:t>v</a:t>
            </a:r>
            <a:r>
              <a:rPr lang="en-US">
                <a:sym typeface="Symbol" charset="2"/>
              </a:rPr>
              <a:t> = 0.695</a:t>
            </a:r>
            <a:r>
              <a:rPr lang="en-US" i="1">
                <a:sym typeface="Symbol" charset="2"/>
              </a:rPr>
              <a:t>c</a:t>
            </a:r>
            <a:r>
              <a:rPr lang="en-US">
                <a:sym typeface="Symbol" charset="2"/>
              </a:rPr>
              <a:t>; ~5 ns/m</a:t>
            </a:r>
          </a:p>
          <a:p>
            <a:pPr eaLnBrk="1" hangingPunct="1">
              <a:defRPr/>
            </a:pPr>
            <a:r>
              <a:rPr lang="en-US"/>
              <a:t>twisted pair</a:t>
            </a:r>
          </a:p>
          <a:p>
            <a:pPr lvl="1" eaLnBrk="1" hangingPunct="1">
              <a:defRPr/>
            </a:pPr>
            <a:r>
              <a:rPr lang="en-US"/>
              <a:t>110 </a:t>
            </a:r>
            <a:r>
              <a:rPr lang="en-US">
                <a:sym typeface="Symbol" charset="2"/>
              </a:rPr>
              <a:t> at 30 turns/ft, AWG 24–28</a:t>
            </a:r>
          </a:p>
          <a:p>
            <a:pPr eaLnBrk="1" hangingPunct="1">
              <a:defRPr/>
            </a:pPr>
            <a:r>
              <a:rPr lang="en-US">
                <a:sym typeface="Symbol" charset="2"/>
              </a:rPr>
              <a:t>PCB (PC-board) trace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get 50  if the trace width is 1.84 times the separation from the ground plane (assuming fiberglass PCB with  = 4.5)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843B1-EEF8-C64A-BA28-AA843130295F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37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Why impedance matters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For fast signals, get bounces (reflections) at every impedance mismatch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reflection amplitude is 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 err="1">
                <a:solidFill>
                  <a:schemeClr val="accent2"/>
                </a:solidFill>
              </a:rPr>
              <a:t>Z</a:t>
            </a:r>
            <a:r>
              <a:rPr lang="en-US" baseline="-25000" dirty="0" err="1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 −</a:t>
            </a:r>
            <a:r>
              <a:rPr lang="en-US" dirty="0" smtClean="0">
                <a:solidFill>
                  <a:schemeClr val="accent2"/>
                </a:solidFill>
                <a:sym typeface="Symbol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Z</a:t>
            </a:r>
            <a:r>
              <a:rPr lang="en-US" baseline="-25000" dirty="0">
                <a:solidFill>
                  <a:schemeClr val="accent2"/>
                </a:solidFill>
                <a:sym typeface="Symbol" charset="2"/>
              </a:rPr>
              <a:t>s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)/(</a:t>
            </a:r>
            <a:r>
              <a:rPr lang="en-US" i="1" dirty="0" err="1">
                <a:solidFill>
                  <a:schemeClr val="accent2"/>
                </a:solidFill>
                <a:sym typeface="Symbol" charset="2"/>
              </a:rPr>
              <a:t>Z</a:t>
            </a:r>
            <a:r>
              <a:rPr lang="en-US" baseline="-25000" dirty="0" err="1">
                <a:solidFill>
                  <a:schemeClr val="accent2"/>
                </a:solidFill>
                <a:sym typeface="Symbol" charset="2"/>
              </a:rPr>
              <a:t>t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 + 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Z</a:t>
            </a:r>
            <a:r>
              <a:rPr lang="en-US" baseline="-25000" dirty="0">
                <a:solidFill>
                  <a:schemeClr val="accent2"/>
                </a:solidFill>
                <a:sym typeface="Symbol" charset="2"/>
              </a:rPr>
              <a:t>s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dirty="0" err="1"/>
              <a:t>t</a:t>
            </a:r>
            <a:r>
              <a:rPr lang="en-US" dirty="0"/>
              <a:t> subscripts represent source and termination impedances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sources intending to drive a </a:t>
            </a:r>
            <a:r>
              <a:rPr lang="en-US" i="1" dirty="0"/>
              <a:t>Z</a:t>
            </a:r>
            <a:r>
              <a:rPr lang="en-US" baseline="-25000" dirty="0"/>
              <a:t>0</a:t>
            </a:r>
            <a:r>
              <a:rPr lang="en-US" dirty="0"/>
              <a:t> cable have </a:t>
            </a:r>
            <a:r>
              <a:rPr lang="en-US" i="1" dirty="0"/>
              <a:t>Z</a:t>
            </a:r>
            <a:r>
              <a:rPr lang="en-US" baseline="-25000" dirty="0"/>
              <a:t>s</a:t>
            </a:r>
            <a:r>
              <a:rPr lang="en-US" dirty="0"/>
              <a:t> = </a:t>
            </a:r>
            <a:r>
              <a:rPr lang="en-US" i="1" dirty="0"/>
              <a:t>Z</a:t>
            </a:r>
            <a:r>
              <a:rPr lang="en-US" baseline="-25000" dirty="0"/>
              <a:t>0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Consider a long cable </a:t>
            </a:r>
            <a:r>
              <a:rPr lang="en-US" dirty="0">
                <a:solidFill>
                  <a:schemeClr val="hlink"/>
                </a:solidFill>
              </a:rPr>
              <a:t>shorted </a:t>
            </a:r>
            <a:r>
              <a:rPr lang="en-US" dirty="0"/>
              <a:t>at end: insert pulse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driving electronics can’t know about the termination immediately: must charge up cable as the pulse propagates forward, looking like </a:t>
            </a:r>
            <a:r>
              <a:rPr lang="en-US" i="1" dirty="0"/>
              <a:t>Z</a:t>
            </a:r>
            <a:r>
              <a:rPr lang="en-US" baseline="-25000" dirty="0"/>
              <a:t>0</a:t>
            </a:r>
            <a:r>
              <a:rPr lang="en-US" dirty="0"/>
              <a:t> of the cable at first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surprise at far end: it’s a short!  retreat!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in effect, negative pulse propagates back, </a:t>
            </a:r>
            <a:r>
              <a:rPr lang="en-US" dirty="0" err="1"/>
              <a:t>nulling</a:t>
            </a:r>
            <a:r>
              <a:rPr lang="en-US" dirty="0"/>
              <a:t> out capacitors (</a:t>
            </a:r>
            <a:r>
              <a:rPr lang="en-US" dirty="0">
                <a:solidFill>
                  <a:schemeClr val="accent2"/>
                </a:solidFill>
              </a:rPr>
              <a:t>reflection is</a:t>
            </a:r>
            <a:r>
              <a:rPr lang="en-US" dirty="0" smtClean="0">
                <a:solidFill>
                  <a:schemeClr val="accent2"/>
                </a:solidFill>
              </a:rPr>
              <a:t> −</a:t>
            </a:r>
            <a:r>
              <a:rPr lang="en-US" dirty="0" smtClean="0">
                <a:solidFill>
                  <a:schemeClr val="accent2"/>
                </a:solidFill>
                <a:sym typeface="Symbol" charset="2"/>
              </a:rPr>
              <a:t>1</a:t>
            </a:r>
            <a:r>
              <a:rPr lang="en-US" dirty="0">
                <a:sym typeface="Symbol" charset="2"/>
              </a:rPr>
              <a:t>)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one round-trip later (10 ns per meter, typically), the driving electronics feels the pain of the short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84F963-0AE3-1944-A258-95305E313329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38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Impedance matters, continued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/>
              <a:t>Now other extreme: </a:t>
            </a:r>
            <a:r>
              <a:rPr lang="en-US">
                <a:solidFill>
                  <a:schemeClr val="hlink"/>
                </a:solidFill>
              </a:rPr>
              <a:t>cable un-terminated</a:t>
            </a:r>
            <a:r>
              <a:rPr lang="en-US"/>
              <a:t>: open</a:t>
            </a:r>
          </a:p>
          <a:p>
            <a:pPr lvl="1" eaLnBrk="1" hangingPunct="1">
              <a:defRPr/>
            </a:pPr>
            <a:r>
              <a:rPr lang="en-US"/>
              <a:t>pulse travels merrily along at first, the driving electronics seeing a </a:t>
            </a:r>
            <a:r>
              <a:rPr lang="en-US" i="1"/>
              <a:t>Z</a:t>
            </a:r>
            <a:r>
              <a:rPr lang="en-US" baseline="-25000"/>
              <a:t>0</a:t>
            </a:r>
            <a:r>
              <a:rPr lang="en-US"/>
              <a:t> cable load</a:t>
            </a:r>
          </a:p>
          <a:p>
            <a:pPr lvl="1" eaLnBrk="1" hangingPunct="1">
              <a:defRPr/>
            </a:pPr>
            <a:r>
              <a:rPr lang="en-US"/>
              <a:t>at the end, the current has nowhere to go, but driver can’t know this yet, so keeps loading cable as if it’s still </a:t>
            </a:r>
            <a:r>
              <a:rPr lang="en-US" i="1"/>
              <a:t>Z</a:t>
            </a:r>
            <a:r>
              <a:rPr lang="en-US" baseline="-25000"/>
              <a:t>0</a:t>
            </a:r>
            <a:r>
              <a:rPr lang="en-US"/>
              <a:t> </a:t>
            </a:r>
          </a:p>
          <a:p>
            <a:pPr lvl="1" eaLnBrk="1" hangingPunct="1">
              <a:defRPr/>
            </a:pPr>
            <a:r>
              <a:rPr lang="en-US"/>
              <a:t>effectively, a positive pulse reflects back, double-charging capacitors (</a:t>
            </a:r>
            <a:r>
              <a:rPr lang="en-US">
                <a:solidFill>
                  <a:schemeClr val="accent2"/>
                </a:solidFill>
              </a:rPr>
              <a:t>reflection is +1</a:t>
            </a:r>
            <a:r>
              <a:rPr lang="en-US"/>
              <a:t>)</a:t>
            </a:r>
          </a:p>
          <a:p>
            <a:pPr lvl="1" eaLnBrk="1" hangingPunct="1">
              <a:defRPr/>
            </a:pPr>
            <a:r>
              <a:rPr lang="en-US"/>
              <a:t>driver gets word of this one round-trip later (10 ns/m, typically), then must cease to deliver current (cable fully charged)</a:t>
            </a:r>
          </a:p>
          <a:p>
            <a:pPr eaLnBrk="1" hangingPunct="1">
              <a:defRPr/>
            </a:pPr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goldilocks</a:t>
            </a:r>
            <a:r>
              <a:rPr lang="en-US"/>
              <a:t> case (</a:t>
            </a:r>
            <a:r>
              <a:rPr lang="en-US">
                <a:solidFill>
                  <a:schemeClr val="accent2"/>
                </a:solidFill>
              </a:rPr>
              <a:t>reflection = 0</a:t>
            </a:r>
            <a:r>
              <a:rPr lang="en-US"/>
              <a:t>)</a:t>
            </a:r>
          </a:p>
          <a:p>
            <a:pPr lvl="1" eaLnBrk="1" hangingPunct="1">
              <a:defRPr/>
            </a:pPr>
            <a:r>
              <a:rPr lang="en-US"/>
              <a:t>if the end of the cable is terminated with resistor with </a:t>
            </a:r>
            <a:r>
              <a:rPr lang="en-US" i="1"/>
              <a:t>R = Z</a:t>
            </a:r>
            <a:r>
              <a:rPr lang="en-US" baseline="-25000"/>
              <a:t>0</a:t>
            </a:r>
            <a:r>
              <a:rPr lang="en-US"/>
              <a:t>, then current is slurped up perfectly with no reflections</a:t>
            </a:r>
          </a:p>
          <a:p>
            <a:pPr lvl="1" eaLnBrk="1" hangingPunct="1">
              <a:defRPr/>
            </a:pPr>
            <a:r>
              <a:rPr lang="en-US"/>
              <a:t>the driver is not being lied to, and hears no complaints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7E659C-E22A-204C-9DD6-6AE4133A654D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39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498"/>
            <a:ext cx="8229600" cy="92742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400" dirty="0" smtClean="0"/>
              <a:t>So </a:t>
            </a:r>
            <a:r>
              <a:rPr lang="en-US" sz="4400" dirty="0"/>
              <a:t>Beware!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5880"/>
            <a:ext cx="8229600" cy="3355467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/>
              <a:t>If looking at </a:t>
            </a:r>
            <a:r>
              <a:rPr lang="en-US">
                <a:solidFill>
                  <a:schemeClr val="hlink"/>
                </a:solidFill>
              </a:rPr>
              <a:t>fast</a:t>
            </a:r>
            <a:r>
              <a:rPr lang="en-US"/>
              <a:t> (tens of ns domain) signals on scope, be sure to route signal to scope via </a:t>
            </a:r>
            <a:r>
              <a:rPr lang="en-US">
                <a:solidFill>
                  <a:schemeClr val="accent2"/>
                </a:solidFill>
              </a:rPr>
              <a:t>50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</a:t>
            </a:r>
            <a:r>
              <a:rPr lang="en-US">
                <a:sym typeface="Symbol" charset="2"/>
              </a:rPr>
              <a:t> coax and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terminate the scope in 50 </a:t>
            </a:r>
            <a:endParaRPr lang="en-US">
              <a:sym typeface="Symbol" charset="2"/>
            </a:endParaRP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if the signal can’t drive 50 , then use active probes</a:t>
            </a:r>
          </a:p>
          <a:p>
            <a:pPr eaLnBrk="1" hangingPunct="1">
              <a:defRPr/>
            </a:pPr>
            <a:r>
              <a:rPr lang="en-US">
                <a:sym typeface="Symbol" charset="2"/>
              </a:rPr>
              <a:t>Note that scope probes terminate to 1 M, even though the cables are NOT 1 M cables (no such thing)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so scope probes can be very misleading about shapes of fast signals</a:t>
            </a:r>
          </a:p>
        </p:txBody>
      </p:sp>
      <p:pic>
        <p:nvPicPr>
          <p:cNvPr id="87047" name="Picture 4" descr="ref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235450"/>
            <a:ext cx="2573338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6E8681-3115-5E4E-8A90-9807290DB1A5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4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Example: Voltage divider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4800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Voltage dividers are a classic way to set a voltage</a:t>
            </a:r>
          </a:p>
          <a:p>
            <a:pPr eaLnBrk="1" hangingPunct="1">
              <a:defRPr/>
            </a:pPr>
            <a:r>
              <a:rPr lang="en-US" sz="2000"/>
              <a:t>Works on the principle that all charge flowing through the first resistor goes through the second</a:t>
            </a:r>
          </a:p>
          <a:p>
            <a:pPr lvl="1" eaLnBrk="1" hangingPunct="1">
              <a:defRPr/>
            </a:pPr>
            <a:r>
              <a:rPr lang="en-US" sz="1800"/>
              <a:t>so </a:t>
            </a:r>
            <a:r>
              <a:rPr lang="en-US" sz="1800">
                <a:sym typeface="Symbol" charset="2"/>
              </a:rPr>
              <a:t></a:t>
            </a:r>
            <a:r>
              <a:rPr lang="en-US" sz="1800" i="1">
                <a:sym typeface="Symbol" charset="2"/>
              </a:rPr>
              <a:t>V</a:t>
            </a:r>
            <a:r>
              <a:rPr lang="en-US" sz="1800">
                <a:sym typeface="Symbol" charset="2"/>
              </a:rPr>
              <a:t>  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>
                <a:sym typeface="Symbol" charset="2"/>
              </a:rPr>
              <a:t>-value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provided any load at output is negligible: otherwise some current goes there too </a:t>
            </a:r>
          </a:p>
          <a:p>
            <a:pPr eaLnBrk="1" hangingPunct="1">
              <a:defRPr/>
            </a:pPr>
            <a:r>
              <a:rPr lang="en-US" sz="2000"/>
              <a:t>So </a:t>
            </a:r>
            <a:r>
              <a:rPr lang="en-US" sz="2000" i="1">
                <a:solidFill>
                  <a:schemeClr val="accent2"/>
                </a:solidFill>
              </a:rPr>
              <a:t>V</a:t>
            </a:r>
            <a:r>
              <a:rPr lang="en-US" sz="2000" baseline="-25000">
                <a:solidFill>
                  <a:schemeClr val="accent2"/>
                </a:solidFill>
              </a:rPr>
              <a:t>out</a:t>
            </a:r>
            <a:r>
              <a:rPr lang="en-US" sz="2000">
                <a:solidFill>
                  <a:schemeClr val="accent2"/>
                </a:solidFill>
              </a:rPr>
              <a:t> = </a:t>
            </a:r>
            <a:r>
              <a:rPr lang="en-US" sz="2000" i="1">
                <a:solidFill>
                  <a:schemeClr val="accent2"/>
                </a:solidFill>
              </a:rPr>
              <a:t>V</a:t>
            </a:r>
            <a:r>
              <a:rPr lang="en-US" sz="2000">
                <a:solidFill>
                  <a:schemeClr val="accent2"/>
                </a:solidFill>
              </a:rPr>
              <a:t>(</a:t>
            </a:r>
            <a:r>
              <a:rPr lang="en-US" sz="2000" i="1">
                <a:solidFill>
                  <a:schemeClr val="accent2"/>
                </a:solidFill>
              </a:rPr>
              <a:t>R</a:t>
            </a:r>
            <a:r>
              <a:rPr lang="en-US" sz="2000" baseline="-25000">
                <a:solidFill>
                  <a:schemeClr val="accent2"/>
                </a:solidFill>
              </a:rPr>
              <a:t>2</a:t>
            </a:r>
            <a:r>
              <a:rPr lang="en-US" sz="2000">
                <a:solidFill>
                  <a:schemeClr val="accent2"/>
                </a:solidFill>
              </a:rPr>
              <a:t>/(</a:t>
            </a:r>
            <a:r>
              <a:rPr lang="en-US" sz="2000" i="1">
                <a:solidFill>
                  <a:schemeClr val="accent2"/>
                </a:solidFill>
              </a:rPr>
              <a:t>R</a:t>
            </a:r>
            <a:r>
              <a:rPr lang="en-US" sz="2000" baseline="-25000">
                <a:solidFill>
                  <a:schemeClr val="accent2"/>
                </a:solidFill>
              </a:rPr>
              <a:t>1</a:t>
            </a:r>
            <a:r>
              <a:rPr lang="en-US" sz="2000">
                <a:solidFill>
                  <a:schemeClr val="accent2"/>
                </a:solidFill>
              </a:rPr>
              <a:t> + </a:t>
            </a:r>
            <a:r>
              <a:rPr lang="en-US" sz="2000" i="1">
                <a:solidFill>
                  <a:schemeClr val="accent2"/>
                </a:solidFill>
              </a:rPr>
              <a:t>R</a:t>
            </a:r>
            <a:r>
              <a:rPr lang="en-US" sz="2000" baseline="-25000">
                <a:solidFill>
                  <a:schemeClr val="accent2"/>
                </a:solidFill>
              </a:rPr>
              <a:t>2</a:t>
            </a:r>
            <a:r>
              <a:rPr lang="en-US" sz="2000">
                <a:solidFill>
                  <a:schemeClr val="accent2"/>
                </a:solidFill>
              </a:rPr>
              <a:t>))</a:t>
            </a:r>
          </a:p>
          <a:p>
            <a:pPr eaLnBrk="1" hangingPunct="1">
              <a:defRPr/>
            </a:pPr>
            <a:r>
              <a:rPr lang="en-US" sz="2000"/>
              <a:t>R</a:t>
            </a:r>
            <a:r>
              <a:rPr lang="en-US" sz="2000" baseline="-25000"/>
              <a:t>2</a:t>
            </a:r>
            <a:r>
              <a:rPr lang="en-US" sz="2000"/>
              <a:t> here is a variable resistor, or </a:t>
            </a:r>
            <a:r>
              <a:rPr lang="en-US" sz="2000" i="1">
                <a:solidFill>
                  <a:schemeClr val="accent2"/>
                </a:solidFill>
              </a:rPr>
              <a:t>potentiometer</a:t>
            </a:r>
            <a:r>
              <a:rPr lang="en-US" sz="2000"/>
              <a:t>, or “pot”</a:t>
            </a:r>
          </a:p>
          <a:p>
            <a:pPr lvl="1" eaLnBrk="1" hangingPunct="1">
              <a:defRPr/>
            </a:pPr>
            <a:r>
              <a:rPr lang="en-US" sz="1800"/>
              <a:t>typically three terminals: </a:t>
            </a:r>
            <a:r>
              <a:rPr lang="en-US" sz="1800" i="1"/>
              <a:t>R</a:t>
            </a:r>
            <a:r>
              <a:rPr lang="en-US" sz="1800" baseline="-25000"/>
              <a:t>12</a:t>
            </a:r>
            <a:r>
              <a:rPr lang="en-US" sz="1800"/>
              <a:t> is fixed, tap slides along to vary </a:t>
            </a:r>
            <a:r>
              <a:rPr lang="en-US" sz="1800" i="1"/>
              <a:t>R</a:t>
            </a:r>
            <a:r>
              <a:rPr lang="en-US" sz="1800" baseline="-25000"/>
              <a:t>13</a:t>
            </a:r>
            <a:r>
              <a:rPr lang="en-US" sz="1800"/>
              <a:t> and </a:t>
            </a:r>
            <a:r>
              <a:rPr lang="en-US" sz="1800" i="1"/>
              <a:t>R</a:t>
            </a:r>
            <a:r>
              <a:rPr lang="en-US" sz="1800" baseline="-25000"/>
              <a:t>23</a:t>
            </a:r>
            <a:r>
              <a:rPr lang="en-US" sz="1800"/>
              <a:t>, though </a:t>
            </a:r>
            <a:r>
              <a:rPr lang="en-US" sz="1800" i="1"/>
              <a:t>R</a:t>
            </a:r>
            <a:r>
              <a:rPr lang="en-US" sz="1800" baseline="-25000"/>
              <a:t>13</a:t>
            </a:r>
            <a:r>
              <a:rPr lang="en-US" sz="1800"/>
              <a:t> + </a:t>
            </a:r>
            <a:r>
              <a:rPr lang="en-US" sz="1800" i="1"/>
              <a:t>R</a:t>
            </a:r>
            <a:r>
              <a:rPr lang="en-US" sz="1800" baseline="-25000"/>
              <a:t>23</a:t>
            </a:r>
            <a:r>
              <a:rPr lang="en-US" sz="1800"/>
              <a:t> = </a:t>
            </a:r>
            <a:r>
              <a:rPr lang="en-US" sz="1800" i="1"/>
              <a:t>R</a:t>
            </a:r>
            <a:r>
              <a:rPr lang="en-US" sz="1800" baseline="-25000"/>
              <a:t>12</a:t>
            </a:r>
            <a:r>
              <a:rPr lang="en-US" sz="1800"/>
              <a:t> always</a:t>
            </a:r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7315200" y="2133600"/>
            <a:ext cx="152400" cy="762000"/>
          </a:xfrm>
          <a:custGeom>
            <a:avLst/>
            <a:gdLst>
              <a:gd name="T0" fmla="*/ 2147483647 w 96"/>
              <a:gd name="T1" fmla="*/ 0 h 480"/>
              <a:gd name="T2" fmla="*/ 2147483647 w 96"/>
              <a:gd name="T3" fmla="*/ 2147483647 h 480"/>
              <a:gd name="T4" fmla="*/ 2147483647 w 96"/>
              <a:gd name="T5" fmla="*/ 2147483647 h 480"/>
              <a:gd name="T6" fmla="*/ 0 w 96"/>
              <a:gd name="T7" fmla="*/ 2147483647 h 480"/>
              <a:gd name="T8" fmla="*/ 2147483647 w 96"/>
              <a:gd name="T9" fmla="*/ 2147483647 h 480"/>
              <a:gd name="T10" fmla="*/ 0 w 96"/>
              <a:gd name="T11" fmla="*/ 2147483647 h 480"/>
              <a:gd name="T12" fmla="*/ 2147483647 w 96"/>
              <a:gd name="T13" fmla="*/ 2147483647 h 480"/>
              <a:gd name="T14" fmla="*/ 0 w 96"/>
              <a:gd name="T15" fmla="*/ 2147483647 h 480"/>
              <a:gd name="T16" fmla="*/ 2147483647 w 96"/>
              <a:gd name="T17" fmla="*/ 2147483647 h 480"/>
              <a:gd name="T18" fmla="*/ 2147483647 w 96"/>
              <a:gd name="T19" fmla="*/ 2147483647 h 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"/>
              <a:gd name="T31" fmla="*/ 0 h 480"/>
              <a:gd name="T32" fmla="*/ 96 w 96"/>
              <a:gd name="T33" fmla="*/ 480 h 4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" h="480">
                <a:moveTo>
                  <a:pt x="48" y="0"/>
                </a:moveTo>
                <a:lnTo>
                  <a:pt x="48" y="96"/>
                </a:lnTo>
                <a:lnTo>
                  <a:pt x="96" y="144"/>
                </a:lnTo>
                <a:lnTo>
                  <a:pt x="0" y="192"/>
                </a:lnTo>
                <a:lnTo>
                  <a:pt x="96" y="240"/>
                </a:lnTo>
                <a:lnTo>
                  <a:pt x="0" y="288"/>
                </a:lnTo>
                <a:lnTo>
                  <a:pt x="96" y="336"/>
                </a:lnTo>
                <a:lnTo>
                  <a:pt x="0" y="384"/>
                </a:lnTo>
                <a:lnTo>
                  <a:pt x="48" y="432"/>
                </a:lnTo>
                <a:lnTo>
                  <a:pt x="48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123113" y="3276600"/>
            <a:ext cx="801687" cy="914400"/>
            <a:chOff x="4487" y="2064"/>
            <a:chExt cx="505" cy="576"/>
          </a:xfrm>
        </p:grpSpPr>
        <p:sp>
          <p:nvSpPr>
            <p:cNvPr id="23583" name="Freeform 8"/>
            <p:cNvSpPr>
              <a:spLocks/>
            </p:cNvSpPr>
            <p:nvPr/>
          </p:nvSpPr>
          <p:spPr bwMode="auto">
            <a:xfrm>
              <a:off x="4608" y="2064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4" name="Line 10"/>
            <p:cNvSpPr>
              <a:spLocks noChangeShapeType="1"/>
            </p:cNvSpPr>
            <p:nvPr/>
          </p:nvSpPr>
          <p:spPr bwMode="auto">
            <a:xfrm flipH="1">
              <a:off x="4704" y="2304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5" name="Line 11"/>
            <p:cNvSpPr>
              <a:spLocks noChangeShapeType="1"/>
            </p:cNvSpPr>
            <p:nvPr/>
          </p:nvSpPr>
          <p:spPr bwMode="auto">
            <a:xfrm>
              <a:off x="4848" y="2304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6" name="Line 12"/>
            <p:cNvSpPr>
              <a:spLocks noChangeShapeType="1"/>
            </p:cNvSpPr>
            <p:nvPr/>
          </p:nvSpPr>
          <p:spPr bwMode="auto">
            <a:xfrm flipH="1">
              <a:off x="4656" y="254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7" name="Line 13"/>
            <p:cNvSpPr>
              <a:spLocks noChangeShapeType="1"/>
            </p:cNvSpPr>
            <p:nvPr/>
          </p:nvSpPr>
          <p:spPr bwMode="auto">
            <a:xfrm>
              <a:off x="4656" y="2544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8" name="Text Box 14"/>
            <p:cNvSpPr txBox="1">
              <a:spLocks noChangeArrowheads="1"/>
            </p:cNvSpPr>
            <p:nvPr/>
          </p:nvSpPr>
          <p:spPr bwMode="auto">
            <a:xfrm>
              <a:off x="4487" y="2083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 sz="1200"/>
            </a:p>
          </p:txBody>
        </p:sp>
        <p:sp>
          <p:nvSpPr>
            <p:cNvPr id="23589" name="Text Box 15"/>
            <p:cNvSpPr txBox="1">
              <a:spLocks noChangeArrowheads="1"/>
            </p:cNvSpPr>
            <p:nvPr/>
          </p:nvSpPr>
          <p:spPr bwMode="auto">
            <a:xfrm>
              <a:off x="4487" y="246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 sz="1200"/>
            </a:p>
          </p:txBody>
        </p:sp>
        <p:sp>
          <p:nvSpPr>
            <p:cNvPr id="23590" name="Text Box 16"/>
            <p:cNvSpPr txBox="1">
              <a:spLocks noChangeArrowheads="1"/>
            </p:cNvSpPr>
            <p:nvPr/>
          </p:nvSpPr>
          <p:spPr bwMode="auto">
            <a:xfrm>
              <a:off x="4823" y="222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 sz="1200"/>
            </a:p>
          </p:txBody>
        </p:sp>
        <p:sp>
          <p:nvSpPr>
            <p:cNvPr id="23591" name="Oval 17"/>
            <p:cNvSpPr>
              <a:spLocks noChangeArrowheads="1"/>
            </p:cNvSpPr>
            <p:nvPr/>
          </p:nvSpPr>
          <p:spPr bwMode="auto">
            <a:xfrm>
              <a:off x="4647" y="2535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561" name="Line 20"/>
          <p:cNvSpPr>
            <a:spLocks noChangeShapeType="1"/>
          </p:cNvSpPr>
          <p:nvPr/>
        </p:nvSpPr>
        <p:spPr bwMode="auto">
          <a:xfrm>
            <a:off x="7391400" y="28956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21"/>
          <p:cNvSpPr>
            <a:spLocks noChangeShapeType="1"/>
          </p:cNvSpPr>
          <p:nvPr/>
        </p:nvSpPr>
        <p:spPr bwMode="auto">
          <a:xfrm>
            <a:off x="7391400" y="3048000"/>
            <a:ext cx="83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Oval 22"/>
          <p:cNvSpPr>
            <a:spLocks noChangeArrowheads="1"/>
          </p:cNvSpPr>
          <p:nvPr/>
        </p:nvSpPr>
        <p:spPr bwMode="auto">
          <a:xfrm>
            <a:off x="7375525" y="3024188"/>
            <a:ext cx="36513" cy="36512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239000" y="4114800"/>
            <a:ext cx="304800" cy="304800"/>
            <a:chOff x="4032" y="1968"/>
            <a:chExt cx="192" cy="192"/>
          </a:xfrm>
        </p:grpSpPr>
        <p:sp>
          <p:nvSpPr>
            <p:cNvPr id="23579" name="Line 23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0" name="Line 26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1" name="Line 27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2" name="Line 28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565" name="Text Box 30"/>
          <p:cNvSpPr txBox="1">
            <a:spLocks noChangeArrowheads="1"/>
          </p:cNvSpPr>
          <p:nvPr/>
        </p:nvSpPr>
        <p:spPr bwMode="auto">
          <a:xfrm>
            <a:off x="7491413" y="2328863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R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endParaRPr lang="en-US" sz="1800"/>
          </a:p>
        </p:txBody>
      </p:sp>
      <p:sp>
        <p:nvSpPr>
          <p:cNvPr id="23566" name="Text Box 31"/>
          <p:cNvSpPr txBox="1">
            <a:spLocks noChangeArrowheads="1"/>
          </p:cNvSpPr>
          <p:nvPr/>
        </p:nvSpPr>
        <p:spPr bwMode="auto">
          <a:xfrm>
            <a:off x="6781800" y="351948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R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endParaRPr lang="en-US" sz="1800"/>
          </a:p>
        </p:txBody>
      </p:sp>
      <p:sp>
        <p:nvSpPr>
          <p:cNvPr id="23567" name="Line 33"/>
          <p:cNvSpPr>
            <a:spLocks noChangeShapeType="1"/>
          </p:cNvSpPr>
          <p:nvPr/>
        </p:nvSpPr>
        <p:spPr bwMode="auto">
          <a:xfrm flipH="1">
            <a:off x="6096000" y="2133600"/>
            <a:ext cx="1295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Line 34"/>
          <p:cNvSpPr>
            <a:spLocks noChangeShapeType="1"/>
          </p:cNvSpPr>
          <p:nvPr/>
        </p:nvSpPr>
        <p:spPr bwMode="auto">
          <a:xfrm>
            <a:off x="6096000" y="21336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Line 35"/>
          <p:cNvSpPr>
            <a:spLocks noChangeShapeType="1"/>
          </p:cNvSpPr>
          <p:nvPr/>
        </p:nvSpPr>
        <p:spPr bwMode="auto">
          <a:xfrm>
            <a:off x="5791200" y="30480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Line 36"/>
          <p:cNvSpPr>
            <a:spLocks noChangeShapeType="1"/>
          </p:cNvSpPr>
          <p:nvPr/>
        </p:nvSpPr>
        <p:spPr bwMode="auto">
          <a:xfrm>
            <a:off x="5943600" y="32004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5943600" y="4114800"/>
            <a:ext cx="304800" cy="304800"/>
            <a:chOff x="4032" y="1968"/>
            <a:chExt cx="192" cy="192"/>
          </a:xfrm>
        </p:grpSpPr>
        <p:sp>
          <p:nvSpPr>
            <p:cNvPr id="23575" name="Line 38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6" name="Line 39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7" name="Line 40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8" name="Line 41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572" name="Line 42"/>
          <p:cNvSpPr>
            <a:spLocks noChangeShapeType="1"/>
          </p:cNvSpPr>
          <p:nvPr/>
        </p:nvSpPr>
        <p:spPr bwMode="auto">
          <a:xfrm>
            <a:off x="6096000" y="32004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Text Box 43"/>
          <p:cNvSpPr txBox="1">
            <a:spLocks noChangeArrowheads="1"/>
          </p:cNvSpPr>
          <p:nvPr/>
        </p:nvSpPr>
        <p:spPr bwMode="auto">
          <a:xfrm>
            <a:off x="5470525" y="29384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V</a:t>
            </a:r>
            <a:endParaRPr lang="en-US" sz="1800"/>
          </a:p>
        </p:txBody>
      </p:sp>
      <p:sp>
        <p:nvSpPr>
          <p:cNvPr id="23574" name="Text Box 44"/>
          <p:cNvSpPr txBox="1">
            <a:spLocks noChangeArrowheads="1"/>
          </p:cNvSpPr>
          <p:nvPr/>
        </p:nvSpPr>
        <p:spPr bwMode="auto">
          <a:xfrm>
            <a:off x="8229600" y="2833688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V</a:t>
            </a:r>
            <a:r>
              <a:rPr lang="en-US" sz="1800" baseline="-25000">
                <a:solidFill>
                  <a:srgbClr val="000000"/>
                </a:solidFill>
              </a:rPr>
              <a:t>out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203EB-F33C-A540-A0AC-A46AF9796F03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40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References and</a:t>
            </a:r>
            <a:r>
              <a:rPr lang="en-US" dirty="0" smtClean="0"/>
              <a:t> Reading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References:</a:t>
            </a:r>
          </a:p>
          <a:p>
            <a:pPr lvl="1" eaLnBrk="1" hangingPunct="1">
              <a:defRPr/>
            </a:pPr>
            <a:r>
              <a:rPr lang="en-US" dirty="0"/>
              <a:t>The canonical electronics reference is Horowitz and Hill: </a:t>
            </a:r>
            <a:r>
              <a:rPr lang="en-US" i="1" dirty="0"/>
              <a:t>The Art of Electronics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Also the accompanying lab manual by Hayes and Horowitz is </a:t>
            </a:r>
            <a:r>
              <a:rPr lang="en-US" dirty="0">
                <a:solidFill>
                  <a:srgbClr val="FF0000"/>
                </a:solidFill>
              </a:rPr>
              <a:t>highly valuable </a:t>
            </a:r>
            <a:r>
              <a:rPr lang="en-US" dirty="0"/>
              <a:t>(far more practically-oriented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Reading</a:t>
            </a:r>
          </a:p>
          <a:p>
            <a:pPr lvl="1" eaLnBrk="1" hangingPunct="1">
              <a:defRPr/>
            </a:pPr>
            <a:r>
              <a:rPr lang="en-US" dirty="0" smtClean="0"/>
              <a:t>Sections </a:t>
            </a:r>
            <a:r>
              <a:rPr lang="en-US" dirty="0"/>
              <a:t>6.1.1, 6.1.2</a:t>
            </a:r>
          </a:p>
          <a:p>
            <a:pPr lvl="1" eaLnBrk="1" hangingPunct="1">
              <a:defRPr/>
            </a:pPr>
            <a:r>
              <a:rPr lang="en-US" dirty="0"/>
              <a:t>Skim 6.2.2, 6.2.3, 6.2.4</a:t>
            </a:r>
          </a:p>
          <a:p>
            <a:pPr lvl="1" eaLnBrk="1" hangingPunct="1">
              <a:defRPr/>
            </a:pPr>
            <a:r>
              <a:rPr lang="en-US" dirty="0"/>
              <a:t>Sections 6.3.1, 6.5.1, 6.5.2</a:t>
            </a:r>
          </a:p>
          <a:p>
            <a:pPr lvl="1" eaLnBrk="1" hangingPunct="1">
              <a:defRPr/>
            </a:pPr>
            <a:r>
              <a:rPr lang="en-US" dirty="0"/>
              <a:t>Skim 6.3.2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256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256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9233D2-B8B7-3D4C-B9E7-44EC58B3A8B7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5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Real Batteries: Output Impedance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219200"/>
            <a:ext cx="6096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A power supply (battery) is characterized by a </a:t>
            </a:r>
            <a:r>
              <a:rPr lang="en-US" sz="2000">
                <a:solidFill>
                  <a:schemeClr val="accent2"/>
                </a:solidFill>
              </a:rPr>
              <a:t>voltage</a:t>
            </a:r>
            <a:r>
              <a:rPr lang="en-US" sz="2000"/>
              <a:t> (</a:t>
            </a:r>
            <a:r>
              <a:rPr lang="en-US" sz="2000" i="1"/>
              <a:t>V</a:t>
            </a:r>
            <a:r>
              <a:rPr lang="en-US" sz="2000"/>
              <a:t>) and an </a:t>
            </a:r>
            <a:r>
              <a:rPr lang="en-US" sz="2000">
                <a:solidFill>
                  <a:schemeClr val="hlink"/>
                </a:solidFill>
              </a:rPr>
              <a:t>output impedance</a:t>
            </a:r>
            <a:r>
              <a:rPr lang="en-US" sz="2000"/>
              <a:t> (</a:t>
            </a:r>
            <a:r>
              <a:rPr lang="en-US" sz="2000" i="1"/>
              <a:t>R</a:t>
            </a:r>
            <a:r>
              <a:rPr lang="en-US" sz="2000"/>
              <a:t>)</a:t>
            </a:r>
          </a:p>
          <a:p>
            <a:pPr lvl="1" eaLnBrk="1" hangingPunct="1">
              <a:defRPr/>
            </a:pPr>
            <a:r>
              <a:rPr lang="en-US" sz="1800"/>
              <a:t>sometimes called </a:t>
            </a:r>
            <a:r>
              <a:rPr lang="en-US" sz="1800" i="1">
                <a:solidFill>
                  <a:schemeClr val="accent2"/>
                </a:solidFill>
              </a:rPr>
              <a:t>source impedance</a:t>
            </a:r>
            <a:endParaRPr lang="en-US" sz="1800"/>
          </a:p>
          <a:p>
            <a:pPr eaLnBrk="1" hangingPunct="1">
              <a:defRPr/>
            </a:pPr>
            <a:r>
              <a:rPr lang="en-US" sz="2000"/>
              <a:t>Hooking up to load: </a:t>
            </a:r>
            <a:r>
              <a:rPr lang="en-US" sz="2000" i="1"/>
              <a:t>R</a:t>
            </a:r>
            <a:r>
              <a:rPr lang="en-US" sz="2000" baseline="-25000"/>
              <a:t>load</a:t>
            </a:r>
            <a:r>
              <a:rPr lang="en-US" sz="2000"/>
              <a:t>, we form a voltage divider, so that the voltage applied by the battery terminal is actually </a:t>
            </a:r>
            <a:r>
              <a:rPr lang="en-US" sz="2000" i="1">
                <a:solidFill>
                  <a:schemeClr val="accent2"/>
                </a:solidFill>
              </a:rPr>
              <a:t>V</a:t>
            </a:r>
            <a:r>
              <a:rPr lang="en-US" sz="2000" baseline="-25000">
                <a:solidFill>
                  <a:schemeClr val="accent2"/>
                </a:solidFill>
              </a:rPr>
              <a:t>out</a:t>
            </a:r>
            <a:r>
              <a:rPr lang="en-US" sz="2000">
                <a:solidFill>
                  <a:schemeClr val="accent2"/>
                </a:solidFill>
              </a:rPr>
              <a:t> = </a:t>
            </a:r>
            <a:r>
              <a:rPr lang="en-US" sz="2000" i="1">
                <a:solidFill>
                  <a:schemeClr val="accent2"/>
                </a:solidFill>
              </a:rPr>
              <a:t>V</a:t>
            </a:r>
            <a:r>
              <a:rPr lang="en-US" sz="2000">
                <a:solidFill>
                  <a:schemeClr val="accent2"/>
                </a:solidFill>
              </a:rPr>
              <a:t>(</a:t>
            </a:r>
            <a:r>
              <a:rPr lang="en-US" sz="2000" i="1">
                <a:solidFill>
                  <a:schemeClr val="accent2"/>
                </a:solidFill>
              </a:rPr>
              <a:t>R</a:t>
            </a:r>
            <a:r>
              <a:rPr lang="en-US" sz="2000" baseline="-25000">
                <a:solidFill>
                  <a:schemeClr val="accent2"/>
                </a:solidFill>
              </a:rPr>
              <a:t>load</a:t>
            </a:r>
            <a:r>
              <a:rPr lang="en-US" sz="2000">
                <a:solidFill>
                  <a:schemeClr val="accent2"/>
                </a:solidFill>
              </a:rPr>
              <a:t>/(</a:t>
            </a:r>
            <a:r>
              <a:rPr lang="en-US" sz="2000" i="1">
                <a:solidFill>
                  <a:schemeClr val="accent2"/>
                </a:solidFill>
              </a:rPr>
              <a:t>R</a:t>
            </a:r>
            <a:r>
              <a:rPr lang="en-US" sz="2000">
                <a:solidFill>
                  <a:schemeClr val="accent2"/>
                </a:solidFill>
              </a:rPr>
              <a:t>+</a:t>
            </a:r>
            <a:r>
              <a:rPr lang="en-US" sz="2000" i="1">
                <a:solidFill>
                  <a:schemeClr val="accent2"/>
                </a:solidFill>
              </a:rPr>
              <a:t>R</a:t>
            </a:r>
            <a:r>
              <a:rPr lang="en-US" sz="2000" baseline="-25000">
                <a:solidFill>
                  <a:schemeClr val="accent2"/>
                </a:solidFill>
              </a:rPr>
              <a:t>load</a:t>
            </a:r>
            <a:r>
              <a:rPr lang="en-US" sz="2000">
                <a:solidFill>
                  <a:schemeClr val="accent2"/>
                </a:solidFill>
              </a:rPr>
              <a:t>))</a:t>
            </a:r>
          </a:p>
          <a:p>
            <a:pPr lvl="1" eaLnBrk="1" hangingPunct="1">
              <a:defRPr/>
            </a:pPr>
            <a:r>
              <a:rPr lang="en-US" sz="1800"/>
              <a:t>thus the smaller R is, the “</a:t>
            </a:r>
            <a:r>
              <a:rPr lang="en-US" sz="1800">
                <a:solidFill>
                  <a:schemeClr val="folHlink"/>
                </a:solidFill>
              </a:rPr>
              <a:t>stiffer</a:t>
            </a:r>
            <a:r>
              <a:rPr lang="en-US" sz="1800"/>
              <a:t>” the power supply</a:t>
            </a:r>
          </a:p>
          <a:p>
            <a:pPr lvl="1" eaLnBrk="1" hangingPunct="1">
              <a:defRPr/>
            </a:pPr>
            <a:r>
              <a:rPr lang="en-US" sz="1800"/>
              <a:t>when V</a:t>
            </a:r>
            <a:r>
              <a:rPr lang="en-US" sz="1800" baseline="-25000"/>
              <a:t>out</a:t>
            </a:r>
            <a:r>
              <a:rPr lang="en-US" sz="1800"/>
              <a:t> sags with higher load current, we call this “</a:t>
            </a:r>
            <a:r>
              <a:rPr lang="en-US" sz="1800">
                <a:solidFill>
                  <a:schemeClr val="folHlink"/>
                </a:solidFill>
              </a:rPr>
              <a:t>droop</a:t>
            </a:r>
            <a:r>
              <a:rPr lang="en-US" sz="1800"/>
              <a:t>”</a:t>
            </a:r>
          </a:p>
          <a:p>
            <a:pPr eaLnBrk="1" hangingPunct="1">
              <a:defRPr/>
            </a:pPr>
            <a:r>
              <a:rPr lang="en-US" sz="2000"/>
              <a:t>Example: If 10.0 V power supply droops by 1% (0.1 V) when loaded to 1 Amp (10 </a:t>
            </a:r>
            <a:r>
              <a:rPr lang="en-US" sz="2000">
                <a:sym typeface="Symbol" charset="2"/>
              </a:rPr>
              <a:t> load):</a:t>
            </a:r>
            <a:endParaRPr lang="en-US" sz="2000"/>
          </a:p>
          <a:p>
            <a:pPr lvl="1" eaLnBrk="1" hangingPunct="1">
              <a:defRPr/>
            </a:pPr>
            <a:r>
              <a:rPr lang="en-US" sz="1800"/>
              <a:t>internal resistance is 0.1 </a:t>
            </a:r>
            <a:r>
              <a:rPr lang="en-US" sz="1800">
                <a:sym typeface="Symbol" charset="2"/>
              </a:rPr>
              <a:t>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called </a:t>
            </a:r>
            <a:r>
              <a:rPr lang="en-US" sz="1800" i="1">
                <a:sym typeface="Symbol" charset="2"/>
              </a:rPr>
              <a:t>output impedance</a:t>
            </a:r>
            <a:r>
              <a:rPr lang="en-US" sz="1800">
                <a:sym typeface="Symbol" charset="2"/>
              </a:rPr>
              <a:t> or </a:t>
            </a:r>
            <a:r>
              <a:rPr lang="en-US" sz="1800" i="1">
                <a:sym typeface="Symbol" charset="2"/>
              </a:rPr>
              <a:t>source impedance</a:t>
            </a:r>
            <a:endParaRPr lang="en-US" sz="1800">
              <a:sym typeface="Symbol" charset="2"/>
            </a:endParaRP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may vary with load, though (not a real resistor)</a:t>
            </a:r>
          </a:p>
        </p:txBody>
      </p:sp>
      <p:pic>
        <p:nvPicPr>
          <p:cNvPr id="25607" name="Picture 5" descr="batte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971800"/>
            <a:ext cx="12446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2057400" y="35052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2209800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2362200" y="36576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Freeform 10"/>
          <p:cNvSpPr>
            <a:spLocks/>
          </p:cNvSpPr>
          <p:nvPr/>
        </p:nvSpPr>
        <p:spPr bwMode="auto">
          <a:xfrm>
            <a:off x="2286000" y="2743200"/>
            <a:ext cx="152400" cy="762000"/>
          </a:xfrm>
          <a:custGeom>
            <a:avLst/>
            <a:gdLst>
              <a:gd name="T0" fmla="*/ 2147483647 w 96"/>
              <a:gd name="T1" fmla="*/ 0 h 480"/>
              <a:gd name="T2" fmla="*/ 2147483647 w 96"/>
              <a:gd name="T3" fmla="*/ 2147483647 h 480"/>
              <a:gd name="T4" fmla="*/ 2147483647 w 96"/>
              <a:gd name="T5" fmla="*/ 2147483647 h 480"/>
              <a:gd name="T6" fmla="*/ 0 w 96"/>
              <a:gd name="T7" fmla="*/ 2147483647 h 480"/>
              <a:gd name="T8" fmla="*/ 2147483647 w 96"/>
              <a:gd name="T9" fmla="*/ 2147483647 h 480"/>
              <a:gd name="T10" fmla="*/ 0 w 96"/>
              <a:gd name="T11" fmla="*/ 2147483647 h 480"/>
              <a:gd name="T12" fmla="*/ 2147483647 w 96"/>
              <a:gd name="T13" fmla="*/ 2147483647 h 480"/>
              <a:gd name="T14" fmla="*/ 0 w 96"/>
              <a:gd name="T15" fmla="*/ 2147483647 h 480"/>
              <a:gd name="T16" fmla="*/ 2147483647 w 96"/>
              <a:gd name="T17" fmla="*/ 2147483647 h 480"/>
              <a:gd name="T18" fmla="*/ 2147483647 w 96"/>
              <a:gd name="T19" fmla="*/ 2147483647 h 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"/>
              <a:gd name="T31" fmla="*/ 0 h 480"/>
              <a:gd name="T32" fmla="*/ 96 w 96"/>
              <a:gd name="T33" fmla="*/ 480 h 4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" h="480">
                <a:moveTo>
                  <a:pt x="48" y="0"/>
                </a:moveTo>
                <a:lnTo>
                  <a:pt x="48" y="96"/>
                </a:lnTo>
                <a:lnTo>
                  <a:pt x="96" y="144"/>
                </a:lnTo>
                <a:lnTo>
                  <a:pt x="0" y="192"/>
                </a:lnTo>
                <a:lnTo>
                  <a:pt x="96" y="240"/>
                </a:lnTo>
                <a:lnTo>
                  <a:pt x="0" y="288"/>
                </a:lnTo>
                <a:lnTo>
                  <a:pt x="96" y="336"/>
                </a:lnTo>
                <a:lnTo>
                  <a:pt x="0" y="384"/>
                </a:lnTo>
                <a:lnTo>
                  <a:pt x="48" y="432"/>
                </a:lnTo>
                <a:lnTo>
                  <a:pt x="48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2" name="AutoShape 11"/>
          <p:cNvSpPr>
            <a:spLocks noChangeArrowheads="1"/>
          </p:cNvSpPr>
          <p:nvPr/>
        </p:nvSpPr>
        <p:spPr bwMode="auto">
          <a:xfrm>
            <a:off x="1447800" y="3505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2651125" y="34718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V</a:t>
            </a:r>
            <a:endParaRPr lang="en-US" sz="1800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2438400" y="2971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R</a:t>
            </a:r>
            <a:endParaRPr lang="en-US" sz="1800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304800" y="4752975"/>
            <a:ext cx="2533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D-cell example: 6A</a:t>
            </a:r>
          </a:p>
          <a:p>
            <a:pPr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out of 1.5 V battery</a:t>
            </a:r>
          </a:p>
          <a:p>
            <a:pPr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indicates 0.25 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 output</a:t>
            </a:r>
          </a:p>
          <a:p>
            <a:pPr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impedance</a:t>
            </a: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4A4B20-D30F-C146-A1E6-D0102EC3B293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6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Power Supplies and Regulation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467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A power supply typically starts with a transformer</a:t>
            </a:r>
          </a:p>
          <a:p>
            <a:pPr lvl="1" eaLnBrk="1" hangingPunct="1">
              <a:defRPr/>
            </a:pPr>
            <a:r>
              <a:rPr lang="en-US" sz="1800"/>
              <a:t>to knock down the 340 V peak-to-peak (120 V AC) to something reasonable/manageable</a:t>
            </a:r>
          </a:p>
          <a:p>
            <a:pPr eaLnBrk="1" hangingPunct="1">
              <a:defRPr/>
            </a:pPr>
            <a:r>
              <a:rPr lang="en-US" sz="2000"/>
              <a:t>We will be using a </a:t>
            </a:r>
            <a:r>
              <a:rPr lang="en-US" sz="2000">
                <a:solidFill>
                  <a:schemeClr val="accent2"/>
                </a:solidFill>
              </a:rPr>
              <a:t>center-tap</a:t>
            </a:r>
            <a:r>
              <a:rPr lang="en-US" sz="2000"/>
              <a:t> transformer</a:t>
            </a:r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r>
              <a:rPr lang="en-US" sz="1800">
                <a:solidFill>
                  <a:schemeClr val="accent2"/>
                </a:solidFill>
              </a:rPr>
              <a:t>(A’ 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 B’) = (winding ratio)(A  B)</a:t>
            </a:r>
          </a:p>
          <a:p>
            <a:pPr marL="1085850" lvl="2" eaLnBrk="1" hangingPunct="1">
              <a:defRPr/>
            </a:pPr>
            <a:r>
              <a:rPr lang="en-US" sz="1600"/>
              <a:t>when A &gt; B, so is A’ &gt; B’</a:t>
            </a:r>
          </a:p>
          <a:p>
            <a:pPr lvl="1" eaLnBrk="1" hangingPunct="1">
              <a:defRPr/>
            </a:pPr>
            <a:r>
              <a:rPr lang="en-US" sz="1800"/>
              <a:t>geometry of center tap (CT) guarantees it is </a:t>
            </a:r>
            <a:r>
              <a:rPr lang="en-US" sz="1800">
                <a:solidFill>
                  <a:schemeClr val="folHlink"/>
                </a:solidFill>
              </a:rPr>
              <a:t>midway</a:t>
            </a:r>
            <a:r>
              <a:rPr lang="en-US" sz="1800"/>
              <a:t> between A’ and B’ (frequently tie this to ground so that A’ = </a:t>
            </a:r>
            <a:r>
              <a:rPr lang="en-US" sz="1800">
                <a:sym typeface="Symbol" charset="2"/>
              </a:rPr>
              <a:t>B’</a:t>
            </a:r>
            <a:r>
              <a:rPr lang="en-US" sz="1800"/>
              <a:t>)</a:t>
            </a:r>
          </a:p>
          <a:p>
            <a:pPr lvl="1" eaLnBrk="1" hangingPunct="1">
              <a:defRPr/>
            </a:pPr>
            <a:r>
              <a:rPr lang="en-US" sz="1800"/>
              <a:t>note that secondary side </a:t>
            </a:r>
            <a:r>
              <a:rPr lang="en-US" sz="1800">
                <a:solidFill>
                  <a:schemeClr val="hlink"/>
                </a:solidFill>
              </a:rPr>
              <a:t>floats</a:t>
            </a:r>
            <a:r>
              <a:rPr lang="en-US" sz="1800"/>
              <a:t>: no ground reference built-in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971800" y="2590800"/>
            <a:ext cx="2530475" cy="1662113"/>
            <a:chOff x="1872" y="1632"/>
            <a:chExt cx="1594" cy="1047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2122" y="1767"/>
              <a:ext cx="1056" cy="768"/>
              <a:chOff x="3264" y="2496"/>
              <a:chExt cx="1056" cy="768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840" y="2496"/>
                <a:ext cx="96" cy="192"/>
                <a:chOff x="3840" y="2496"/>
                <a:chExt cx="96" cy="192"/>
              </a:xfrm>
            </p:grpSpPr>
            <p:sp>
              <p:nvSpPr>
                <p:cNvPr id="27691" name="Arc 4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2" name="Arc 5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3840" y="2688"/>
                <a:ext cx="96" cy="192"/>
                <a:chOff x="3840" y="2496"/>
                <a:chExt cx="96" cy="192"/>
              </a:xfrm>
            </p:grpSpPr>
            <p:sp>
              <p:nvSpPr>
                <p:cNvPr id="27689" name="Arc 8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0" name="Arc 9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3840" y="2880"/>
                <a:ext cx="96" cy="192"/>
                <a:chOff x="3840" y="2496"/>
                <a:chExt cx="96" cy="192"/>
              </a:xfrm>
            </p:grpSpPr>
            <p:sp>
              <p:nvSpPr>
                <p:cNvPr id="27687" name="Arc 11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8" name="Arc 12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840" y="3072"/>
                <a:ext cx="96" cy="192"/>
                <a:chOff x="3840" y="2496"/>
                <a:chExt cx="96" cy="192"/>
              </a:xfrm>
            </p:grpSpPr>
            <p:sp>
              <p:nvSpPr>
                <p:cNvPr id="27685" name="Arc 14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6" name="Arc 15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 flipH="1">
                <a:off x="3648" y="3072"/>
                <a:ext cx="96" cy="192"/>
                <a:chOff x="3840" y="2496"/>
                <a:chExt cx="96" cy="192"/>
              </a:xfrm>
            </p:grpSpPr>
            <p:sp>
              <p:nvSpPr>
                <p:cNvPr id="27683" name="Arc 17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4" name="Arc 18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19"/>
              <p:cNvGrpSpPr>
                <a:grpSpLocks/>
              </p:cNvGrpSpPr>
              <p:nvPr/>
            </p:nvGrpSpPr>
            <p:grpSpPr bwMode="auto">
              <a:xfrm flipH="1">
                <a:off x="3648" y="2496"/>
                <a:ext cx="96" cy="192"/>
                <a:chOff x="3840" y="2496"/>
                <a:chExt cx="96" cy="192"/>
              </a:xfrm>
            </p:grpSpPr>
            <p:sp>
              <p:nvSpPr>
                <p:cNvPr id="27681" name="Arc 20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2" name="Arc 21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2"/>
              <p:cNvGrpSpPr>
                <a:grpSpLocks/>
              </p:cNvGrpSpPr>
              <p:nvPr/>
            </p:nvGrpSpPr>
            <p:grpSpPr bwMode="auto">
              <a:xfrm flipH="1">
                <a:off x="3648" y="2688"/>
                <a:ext cx="96" cy="192"/>
                <a:chOff x="3840" y="2496"/>
                <a:chExt cx="96" cy="192"/>
              </a:xfrm>
            </p:grpSpPr>
            <p:sp>
              <p:nvSpPr>
                <p:cNvPr id="27679" name="Arc 23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0" name="Arc 24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 flipH="1">
                <a:off x="3648" y="2880"/>
                <a:ext cx="96" cy="192"/>
                <a:chOff x="3840" y="2496"/>
                <a:chExt cx="96" cy="192"/>
              </a:xfrm>
            </p:grpSpPr>
            <p:sp>
              <p:nvSpPr>
                <p:cNvPr id="27677" name="Arc 26"/>
                <p:cNvSpPr>
                  <a:spLocks/>
                </p:cNvSpPr>
                <p:nvPr/>
              </p:nvSpPr>
              <p:spPr bwMode="auto">
                <a:xfrm flipH="1">
                  <a:off x="3840" y="249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8" name="Arc 27"/>
                <p:cNvSpPr>
                  <a:spLocks/>
                </p:cNvSpPr>
                <p:nvPr/>
              </p:nvSpPr>
              <p:spPr bwMode="auto">
                <a:xfrm flipH="1" flipV="1">
                  <a:off x="3840" y="2592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72" name="Line 28"/>
              <p:cNvSpPr>
                <a:spLocks noChangeShapeType="1"/>
              </p:cNvSpPr>
              <p:nvPr/>
            </p:nvSpPr>
            <p:spPr bwMode="auto">
              <a:xfrm flipH="1">
                <a:off x="3264" y="2496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73" name="Line 29"/>
              <p:cNvSpPr>
                <a:spLocks noChangeShapeType="1"/>
              </p:cNvSpPr>
              <p:nvPr/>
            </p:nvSpPr>
            <p:spPr bwMode="auto">
              <a:xfrm flipH="1">
                <a:off x="3264" y="3264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74" name="Line 30"/>
              <p:cNvSpPr>
                <a:spLocks noChangeShapeType="1"/>
              </p:cNvSpPr>
              <p:nvPr/>
            </p:nvSpPr>
            <p:spPr bwMode="auto">
              <a:xfrm flipH="1">
                <a:off x="3936" y="3264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75" name="Line 31"/>
              <p:cNvSpPr>
                <a:spLocks noChangeShapeType="1"/>
              </p:cNvSpPr>
              <p:nvPr/>
            </p:nvSpPr>
            <p:spPr bwMode="auto">
              <a:xfrm flipH="1">
                <a:off x="3936" y="2880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76" name="Line 32"/>
              <p:cNvSpPr>
                <a:spLocks noChangeShapeType="1"/>
              </p:cNvSpPr>
              <p:nvPr/>
            </p:nvSpPr>
            <p:spPr bwMode="auto">
              <a:xfrm flipH="1">
                <a:off x="3936" y="2496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59" name="Text Box 33"/>
            <p:cNvSpPr txBox="1">
              <a:spLocks noChangeArrowheads="1"/>
            </p:cNvSpPr>
            <p:nvPr/>
          </p:nvSpPr>
          <p:spPr bwMode="auto">
            <a:xfrm>
              <a:off x="1872" y="1650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7660" name="Text Box 34"/>
            <p:cNvSpPr txBox="1">
              <a:spLocks noChangeArrowheads="1"/>
            </p:cNvSpPr>
            <p:nvPr/>
          </p:nvSpPr>
          <p:spPr bwMode="auto">
            <a:xfrm>
              <a:off x="1882" y="2400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7661" name="Text Box 35"/>
            <p:cNvSpPr txBox="1">
              <a:spLocks noChangeArrowheads="1"/>
            </p:cNvSpPr>
            <p:nvPr/>
          </p:nvSpPr>
          <p:spPr bwMode="auto">
            <a:xfrm>
              <a:off x="3158" y="163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A’</a:t>
              </a:r>
            </a:p>
          </p:txBody>
        </p:sp>
        <p:sp>
          <p:nvSpPr>
            <p:cNvPr id="27662" name="Text Box 36"/>
            <p:cNvSpPr txBox="1">
              <a:spLocks noChangeArrowheads="1"/>
            </p:cNvSpPr>
            <p:nvPr/>
          </p:nvSpPr>
          <p:spPr bwMode="auto">
            <a:xfrm>
              <a:off x="3158" y="2055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CT</a:t>
              </a:r>
            </a:p>
          </p:txBody>
        </p:sp>
        <p:sp>
          <p:nvSpPr>
            <p:cNvPr id="27663" name="Text Box 37"/>
            <p:cNvSpPr txBox="1">
              <a:spLocks noChangeArrowheads="1"/>
            </p:cNvSpPr>
            <p:nvPr/>
          </p:nvSpPr>
          <p:spPr bwMode="auto">
            <a:xfrm>
              <a:off x="3158" y="244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B’</a:t>
              </a:r>
            </a:p>
          </p:txBody>
        </p:sp>
      </p:grpSp>
      <p:sp>
        <p:nvSpPr>
          <p:cNvPr id="27656" name="Text Box 40"/>
          <p:cNvSpPr txBox="1">
            <a:spLocks noChangeArrowheads="1"/>
          </p:cNvSpPr>
          <p:nvPr/>
        </p:nvSpPr>
        <p:spPr bwMode="auto">
          <a:xfrm>
            <a:off x="2057400" y="32004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AC input</a:t>
            </a:r>
          </a:p>
        </p:txBody>
      </p:sp>
      <p:sp>
        <p:nvSpPr>
          <p:cNvPr id="27657" name="Text Box 41"/>
          <p:cNvSpPr txBox="1">
            <a:spLocks noChangeArrowheads="1"/>
          </p:cNvSpPr>
          <p:nvPr/>
        </p:nvSpPr>
        <p:spPr bwMode="auto">
          <a:xfrm>
            <a:off x="5867400" y="32766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AC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76945E-FE1A-B947-AA1B-F75325AAD386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7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Transformer is just wire coiled around metal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295400"/>
            <a:ext cx="3962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Magnetic field is generated by current in primary coil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Iron core channels magnetic field through secondary coil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Secondary Voltage is          </a:t>
            </a:r>
            <a:r>
              <a:rPr lang="en-US" sz="2000" dirty="0" smtClean="0"/>
              <a:t>         </a:t>
            </a:r>
            <a:r>
              <a:rPr lang="en-US" sz="2000" i="1" dirty="0" smtClean="0"/>
              <a:t>V</a:t>
            </a:r>
            <a:r>
              <a:rPr lang="en-US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i="1" dirty="0"/>
              <a:t>N</a:t>
            </a:r>
            <a:r>
              <a:rPr lang="en-US" baseline="-25000" dirty="0"/>
              <a:t>2</a:t>
            </a:r>
            <a:r>
              <a:rPr lang="en-US" sz="2000" dirty="0"/>
              <a:t>/</a:t>
            </a:r>
            <a:r>
              <a:rPr lang="en-US" sz="2000" i="1" dirty="0"/>
              <a:t>N</a:t>
            </a:r>
            <a:r>
              <a:rPr lang="en-US" baseline="-25000" dirty="0"/>
              <a:t>1</a:t>
            </a:r>
            <a:r>
              <a:rPr lang="en-US" sz="2000" dirty="0"/>
              <a:t>) </a:t>
            </a:r>
            <a:r>
              <a:rPr lang="en-US" sz="2000" i="1" dirty="0"/>
              <a:t>V</a:t>
            </a:r>
            <a:r>
              <a:rPr lang="en-US" baseline="-25000" dirty="0"/>
              <a:t>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Secondary Current is           </a:t>
            </a:r>
            <a:r>
              <a:rPr lang="en-US" sz="2000" dirty="0" smtClean="0"/>
              <a:t>            </a:t>
            </a:r>
            <a:r>
              <a:rPr lang="en-US" sz="2000" i="1" dirty="0"/>
              <a:t>I</a:t>
            </a:r>
            <a:r>
              <a:rPr lang="en-US" baseline="-25000" dirty="0"/>
              <a:t>2</a:t>
            </a:r>
            <a:r>
              <a:rPr lang="en-US" sz="2000" dirty="0"/>
              <a:t> = (</a:t>
            </a:r>
            <a:r>
              <a:rPr lang="en-US" sz="2000" i="1" dirty="0"/>
              <a:t>N</a:t>
            </a:r>
            <a:r>
              <a:rPr lang="en-US" baseline="-25000" dirty="0"/>
              <a:t>1</a:t>
            </a:r>
            <a:r>
              <a:rPr lang="en-US" sz="2000" dirty="0"/>
              <a:t>/</a:t>
            </a:r>
            <a:r>
              <a:rPr lang="en-US" sz="2000" i="1" dirty="0"/>
              <a:t>N</a:t>
            </a:r>
            <a:r>
              <a:rPr lang="en-US" baseline="-25000" dirty="0"/>
              <a:t>2</a:t>
            </a:r>
            <a:r>
              <a:rPr lang="en-US" sz="2000" dirty="0"/>
              <a:t>) </a:t>
            </a:r>
            <a:r>
              <a:rPr lang="en-US" sz="2000" i="1" dirty="0"/>
              <a:t>I</a:t>
            </a:r>
            <a:r>
              <a:rPr lang="en-US" baseline="-25000" dirty="0"/>
              <a:t>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But Power in = Power out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negligible power lost in transformer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Works only for AC, not DC</a:t>
            </a:r>
          </a:p>
        </p:txBody>
      </p:sp>
      <p:pic>
        <p:nvPicPr>
          <p:cNvPr id="36872" name="Picture 5" descr="xform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4495800" cy="3959225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Lecture 8: Electronics</a:t>
            </a:r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t>UCSD Physics 122</a:t>
            </a:r>
            <a:endParaRPr lang="en-US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012FE-C39D-E444-8DF7-FF24D6B6445F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8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Typical Transformers</a:t>
            </a:r>
          </a:p>
        </p:txBody>
      </p:sp>
      <p:pic>
        <p:nvPicPr>
          <p:cNvPr id="38918" name="Picture 3" descr="transform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9144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4" descr="xform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438400"/>
            <a:ext cx="2867025" cy="33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5" descr="xformer_bi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4625" y="3687763"/>
            <a:ext cx="3432175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6" descr="wallw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151313"/>
            <a:ext cx="1792288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19063" y="5910263"/>
            <a:ext cx="4567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transformers usually heavy due to iron 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80F255-A5F0-9B4F-99A4-74872708F9A6}" type="slidenum">
              <a:rPr lang="en-US" smtClean="0">
                <a:latin typeface="Arial" pitchFamily="-93" charset="0"/>
                <a:ea typeface="ＭＳ Ｐゴシック" pitchFamily="-93" charset="-128"/>
                <a:cs typeface="ＭＳ Ｐゴシック" pitchFamily="-93" charset="-128"/>
              </a:rPr>
              <a:pPr/>
              <a:t>9</a:t>
            </a:fld>
            <a:endParaRPr lang="en-US" smtClean="0">
              <a:latin typeface="Arial" pitchFamily="-93" charset="0"/>
              <a:ea typeface="ＭＳ Ｐゴシック" pitchFamily="-93" charset="-128"/>
              <a:cs typeface="ＭＳ Ｐゴシック" pitchFamily="-93" charset="-128"/>
            </a:endParaRPr>
          </a:p>
        </p:txBody>
      </p:sp>
      <p:pic>
        <p:nvPicPr>
          <p:cNvPr id="43013" name="Picture 2" descr="acp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33400"/>
            <a:ext cx="7315200" cy="586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7680325" y="1104900"/>
            <a:ext cx="1265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9900"/>
                </a:solidFill>
                <a:latin typeface="Times New Roman" pitchFamily="-93" charset="0"/>
              </a:rPr>
              <a:t>= 170 Volts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7696200" y="4953000"/>
            <a:ext cx="1341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9900"/>
                </a:solidFill>
                <a:latin typeface="Times New Roman" pitchFamily="-93" charset="0"/>
              </a:rPr>
              <a:t>= -170 Volts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441450" y="6362700"/>
            <a:ext cx="6411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imes New Roman" pitchFamily="-93" charset="0"/>
              </a:rPr>
              <a:t>120 VAC is a root-mean-square number: peak-to-peak is 340 Volts!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  <p:bldP spid="95236" grpId="0" autoUpdateAnimBg="0"/>
      <p:bldP spid="95237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7131</TotalTime>
  <Words>4179</Words>
  <Application>Microsoft Macintosh PowerPoint</Application>
  <PresentationFormat>On-screen Show (4:3)</PresentationFormat>
  <Paragraphs>709</Paragraphs>
  <Slides>40</Slides>
  <Notes>40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Equation</vt:lpstr>
      <vt:lpstr>Electronics Overview</vt:lpstr>
      <vt:lpstr>Basic Circuit Analysis</vt:lpstr>
      <vt:lpstr>The Basic Relations</vt:lpstr>
      <vt:lpstr>Example: Voltage divider</vt:lpstr>
      <vt:lpstr>Real Batteries: Output Impedance</vt:lpstr>
      <vt:lpstr>Power Supplies and Regulation</vt:lpstr>
      <vt:lpstr>Transformer is just wire coiled around metal</vt:lpstr>
      <vt:lpstr>Typical Transformers</vt:lpstr>
      <vt:lpstr>Slide 9</vt:lpstr>
      <vt:lpstr>AC Receptacle</vt:lpstr>
      <vt:lpstr>Diodes</vt:lpstr>
      <vt:lpstr>Diode Makeup</vt:lpstr>
      <vt:lpstr>LEDs: Light-Emitting Diodes</vt:lpstr>
      <vt:lpstr>Getting DC back out of AC</vt:lpstr>
      <vt:lpstr>Doing Better: Full-wave Diode Bridge</vt:lpstr>
      <vt:lpstr>Full-Wave Dual-Supply</vt:lpstr>
      <vt:lpstr>Smoothing out the Bumps</vt:lpstr>
      <vt:lpstr>How smooth is smooth?</vt:lpstr>
      <vt:lpstr>Regulating the Voltage</vt:lpstr>
      <vt:lpstr>The Zener Regulator</vt:lpstr>
      <vt:lpstr>Voltage Regulator IC</vt:lpstr>
      <vt:lpstr>Voltage Regulators</vt:lpstr>
      <vt:lpstr>Transistors</vt:lpstr>
      <vt:lpstr>BJT Amplifier Mode</vt:lpstr>
      <vt:lpstr>Switching: Driving to Saturation</vt:lpstr>
      <vt:lpstr>Transistor Buffer</vt:lpstr>
      <vt:lpstr>Improved Zener Regulator</vt:lpstr>
      <vt:lpstr>Switching Power Supplies</vt:lpstr>
      <vt:lpstr>Switcher topologies</vt:lpstr>
      <vt:lpstr>Step-Down Calculations</vt:lpstr>
      <vt:lpstr>Step-down waveforms</vt:lpstr>
      <vt:lpstr>Cable Impedances</vt:lpstr>
      <vt:lpstr>Impedances, cont.</vt:lpstr>
      <vt:lpstr>Impedance Phasor Diagram</vt:lpstr>
      <vt:lpstr>Transmission Line Model</vt:lpstr>
      <vt:lpstr>Typical Transmission Lines</vt:lpstr>
      <vt:lpstr>Why impedance matters</vt:lpstr>
      <vt:lpstr>Impedance matters, continued</vt:lpstr>
      <vt:lpstr>So Beware!</vt:lpstr>
      <vt:lpstr>References and Reading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Murphy</dc:creator>
  <cp:lastModifiedBy>Tom Murphy</cp:lastModifiedBy>
  <cp:revision>24</cp:revision>
  <cp:lastPrinted>2019-11-08T22:33:50Z</cp:lastPrinted>
  <dcterms:created xsi:type="dcterms:W3CDTF">2019-11-08T03:27:50Z</dcterms:created>
  <dcterms:modified xsi:type="dcterms:W3CDTF">2019-11-12T23:20:47Z</dcterms:modified>
</cp:coreProperties>
</file>