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22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9" r:id="rId4"/>
    <p:sldId id="260" r:id="rId5"/>
    <p:sldId id="280" r:id="rId6"/>
    <p:sldId id="275" r:id="rId7"/>
    <p:sldId id="261" r:id="rId8"/>
    <p:sldId id="281" r:id="rId9"/>
    <p:sldId id="276" r:id="rId10"/>
    <p:sldId id="262" r:id="rId11"/>
    <p:sldId id="263" r:id="rId12"/>
    <p:sldId id="282" r:id="rId13"/>
    <p:sldId id="277" r:id="rId14"/>
    <p:sldId id="271" r:id="rId15"/>
    <p:sldId id="264" r:id="rId16"/>
    <p:sldId id="265" r:id="rId17"/>
    <p:sldId id="266" r:id="rId18"/>
    <p:sldId id="283" r:id="rId19"/>
    <p:sldId id="278" r:id="rId20"/>
    <p:sldId id="267" r:id="rId21"/>
    <p:sldId id="268" r:id="rId22"/>
    <p:sldId id="269" r:id="rId23"/>
    <p:sldId id="272" r:id="rId24"/>
    <p:sldId id="273" r:id="rId25"/>
    <p:sldId id="284" r:id="rId26"/>
    <p:sldId id="279" r:id="rId27"/>
    <p:sldId id="274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-824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360BA-F36B-4144-B078-DE38F2A09B54}" type="datetimeFigureOut">
              <a:rPr lang="en-US" smtClean="0"/>
              <a:pPr/>
              <a:t>10/1/17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44B23-EAEB-9549-BFCE-AE2BA2436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A1826-30B2-EC46-8F6A-06E3C2052DEE}" type="datetimeFigureOut">
              <a:rPr lang="en-US" smtClean="0"/>
              <a:pPr/>
              <a:t>10/1/17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E8A5E-B472-F74B-A656-F8298A6CB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</a:t>
            </a:r>
            <a:r>
              <a:rPr lang="en-US" baseline="0" dirty="0" smtClean="0"/>
              <a:t> answers revealed only after exhausting student ideas; second question a real stumper, so takes some work to get students thinking on this track. At the end, I give an analogy that most problems students face are like IV drips: practically digested already, containing all the pieces (nutrients) needed, but nothing more.  Real problems are more like foraging, hunting, gathering: a wholly different </a:t>
            </a:r>
            <a:r>
              <a:rPr lang="en-US" baseline="0" dirty="0" err="1" smtClean="0"/>
              <a:t>skillset</a:t>
            </a:r>
            <a:r>
              <a:rPr lang="en-US" baseline="0" dirty="0" smtClean="0"/>
              <a:t>.  But that’s what we *really* want students to be able to do.  The IV drip is no way to live.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E8A5E-B472-F74B-A656-F8298A6CB50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Interactive completion of slide, from Fall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E8A5E-B472-F74B-A656-F8298A6CB50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</a:t>
            </a:r>
            <a:r>
              <a:rPr lang="en-US" baseline="0" dirty="0" smtClean="0"/>
              <a:t> true…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E8A5E-B472-F74B-A656-F8298A6CB50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There’s truth to this, and students smile at</a:t>
            </a:r>
            <a:r>
              <a:rPr lang="en-US" baseline="0" dirty="0" smtClean="0"/>
              <a:t> every bullet when the onion has another layer.  But some get uncomfortable with the psycho-babble flavor by the end.  I point out that “the series converges,” which is math-speak for the notion that the farther one goes down the list, the less important the contribution, so it does not go on forever and get out of hand.  I also point out that even if a person thinks they’re being totally genuine, A) it may not be entirely true, and B) it doesn’t mean these layers aren’t relevant to the other party.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E8A5E-B472-F74B-A656-F8298A6CB50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observations come as much (or more) from observing faculty as TAs.  My</a:t>
            </a:r>
            <a:r>
              <a:rPr lang="en-US" baseline="0" dirty="0" smtClean="0"/>
              <a:t> perspective of growing up in a family whose words don’t match meaning has given me a boost in listening to a student question in a less literal sense, trying to figure out what they *really* are likely asking (and clarifying this with them).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E8A5E-B472-F74B-A656-F8298A6CB50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interactive build (Fall</a:t>
            </a:r>
            <a:r>
              <a:rPr lang="en-US" baseline="0" dirty="0" smtClean="0"/>
              <a:t> </a:t>
            </a:r>
            <a:r>
              <a:rPr lang="en-US" baseline="0" dirty="0" smtClean="0"/>
              <a:t>2017)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E8A5E-B472-F74B-A656-F8298A6CB50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interactive build (Fall</a:t>
            </a:r>
            <a:r>
              <a:rPr lang="en-US" baseline="0" dirty="0" smtClean="0"/>
              <a:t> 2016)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E8A5E-B472-F74B-A656-F8298A6CB50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are my own answers (pre-packaged)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E8A5E-B472-F74B-A656-F8298A6CB50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tell students that I notice this in myself: faced with a hard problem, I often flit over to check e-mail or some other distraction.  Any time I spend wondering</a:t>
            </a:r>
            <a:r>
              <a:rPr lang="en-US" baseline="0" dirty="0" smtClean="0"/>
              <a:t> whether I’m capable of doing something is time I’m not spending doing something.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E8A5E-B472-F74B-A656-F8298A6CB50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see this in faculty all</a:t>
            </a:r>
            <a:r>
              <a:rPr lang="en-US" baseline="0" dirty="0" smtClean="0"/>
              <a:t> the time.  I myself feel hurt by negative comments—even if sparse: they have an outsized effect.  Being in a position to read student evaluations for many faculty, I see that some are just hammered with negative feedback.  I can see why they build a wall and protect themselves against the implications: the students don’t know what’s good for them; these are only the vocal minority disgruntled set;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E8A5E-B472-F74B-A656-F8298A6CB50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instructor can be a real live human model for how to think about problems, but more so if the instructor seems human/fallible.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E8A5E-B472-F74B-A656-F8298A6CB50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section is constructed real-time during class: students contribute ideas and I put them into the presentation (paraphrased/synthesized); so these are from Fall </a:t>
            </a:r>
            <a:r>
              <a:rPr lang="en-US" dirty="0" smtClean="0"/>
              <a:t>2017.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E8A5E-B472-F74B-A656-F8298A6CB50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Science</a:t>
            </a:r>
            <a:r>
              <a:rPr lang="en-US" baseline="0" dirty="0" smtClean="0"/>
              <a:t>/research is about questions, not answers.  We don’t write things in stone, but continue to challenge even cherished beliefs, and this makes us strong.</a:t>
            </a:r>
          </a:p>
          <a:p>
            <a:r>
              <a:rPr lang="en-US" baseline="0" dirty="0" smtClean="0"/>
              <a:t>We do not have the luxury of answers in the back of the book.  We need to devise our own ways to check our answers/results, and this is the art of science/research.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E8A5E-B472-F74B-A656-F8298A6CB50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interactively built-up (Fall </a:t>
            </a:r>
            <a:r>
              <a:rPr lang="en-US" dirty="0" smtClean="0"/>
              <a:t>2017)</a:t>
            </a:r>
            <a:r>
              <a:rPr lang="en-US" dirty="0" smtClean="0"/>
              <a:t>.  In 2015,</a:t>
            </a:r>
            <a:r>
              <a:rPr lang="en-US" baseline="0" dirty="0" smtClean="0"/>
              <a:t> my first time through this course, I had a few interactive things near the front, but then just talked at them for the rest, unloading my thoughts.  In 2016, I told students what I had done last time, and realized that it was not consistent with my advocating active learning, so I had added more such activities this time around.  It demonstrated that I self-assessed and identified shortcomings (inconsistencies, even), and moved to remedy: we can always find room for improvement.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E8A5E-B472-F74B-A656-F8298A6CB50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interactively built-up (Fall 2016).  In 2015,</a:t>
            </a:r>
            <a:r>
              <a:rPr lang="en-US" baseline="0" dirty="0" smtClean="0"/>
              <a:t> my first time through this course, I had a few interactive things near the front, but then just talked at them for the rest, unloading my thoughts.  In 2016, I told students what I had done last time, and realized that it was not consistent with my advocating active learning, so I had added more such activities this time around.  It demonstrated that I self-assessed and identified shortcomings (inconsistencies, even), and moved to remedy: we can always find room for improvement.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E8A5E-B472-F74B-A656-F8298A6CB50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section is constructed real-time during class: students contribute ideas and I put them into the presentation (paraphrased/synthesized); so these are from Fall 2016.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E8A5E-B472-F74B-A656-F8298A6CB50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was the result</a:t>
            </a:r>
            <a:r>
              <a:rPr lang="en-US" baseline="0" dirty="0" smtClean="0"/>
              <a:t> of the same exercise from 2015.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E8A5E-B472-F74B-A656-F8298A6CB50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Generated</a:t>
            </a:r>
            <a:r>
              <a:rPr lang="en-US" baseline="0" dirty="0" smtClean="0"/>
              <a:t> from student discussion in Fall </a:t>
            </a:r>
            <a:r>
              <a:rPr lang="en-US" baseline="0" dirty="0" smtClean="0"/>
              <a:t>2017 </a:t>
            </a:r>
            <a:r>
              <a:rPr lang="en-US" baseline="0" dirty="0" smtClean="0"/>
              <a:t>during class… I make the point after these exercises that what we just did was active learning: the students were engaged, thinking, building their own neural connections in their very brains.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E8A5E-B472-F74B-A656-F8298A6CB50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Generated</a:t>
            </a:r>
            <a:r>
              <a:rPr lang="en-US" baseline="0" dirty="0" smtClean="0"/>
              <a:t> from student discussion in Fall 2016 during class… I make the point after these exercises that what we just did was active learning: the students were engaged, thinking, building their own neural connections in their very brains.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E8A5E-B472-F74B-A656-F8298A6CB50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are the Fall 2015 results of the interactive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E8A5E-B472-F74B-A656-F8298A6CB50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 part of this would require more background for non-physics</a:t>
            </a:r>
            <a:r>
              <a:rPr lang="en-US" baseline="0" dirty="0" smtClean="0"/>
              <a:t> or ECE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E8A5E-B472-F74B-A656-F8298A6CB50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Interactive completion of slide, from Fall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E8A5E-B472-F74B-A656-F8298A6CB50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EE8C-A9EF-FB48-AF02-605555D5F104}" type="datetimeFigureOut">
              <a:rPr lang="en-US" smtClean="0"/>
              <a:pPr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74A9-9D20-B84B-8A6C-5222D61C7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EE8C-A9EF-FB48-AF02-605555D5F104}" type="datetimeFigureOut">
              <a:rPr lang="en-US" smtClean="0"/>
              <a:pPr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74A9-9D20-B84B-8A6C-5222D61C7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EE8C-A9EF-FB48-AF02-605555D5F104}" type="datetimeFigureOut">
              <a:rPr lang="en-US" smtClean="0"/>
              <a:pPr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74A9-9D20-B84B-8A6C-5222D61C7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EE8C-A9EF-FB48-AF02-605555D5F104}" type="datetimeFigureOut">
              <a:rPr lang="en-US" smtClean="0"/>
              <a:pPr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74A9-9D20-B84B-8A6C-5222D61C7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EE8C-A9EF-FB48-AF02-605555D5F104}" type="datetimeFigureOut">
              <a:rPr lang="en-US" smtClean="0"/>
              <a:pPr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74A9-9D20-B84B-8A6C-5222D61C7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EE8C-A9EF-FB48-AF02-605555D5F104}" type="datetimeFigureOut">
              <a:rPr lang="en-US" smtClean="0"/>
              <a:pPr/>
              <a:t>10/1/17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74A9-9D20-B84B-8A6C-5222D61C7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EE8C-A9EF-FB48-AF02-605555D5F104}" type="datetimeFigureOut">
              <a:rPr lang="en-US" smtClean="0"/>
              <a:pPr/>
              <a:t>10/1/17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74A9-9D20-B84B-8A6C-5222D61C7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EE8C-A9EF-FB48-AF02-605555D5F104}" type="datetimeFigureOut">
              <a:rPr lang="en-US" smtClean="0"/>
              <a:pPr/>
              <a:t>10/1/17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74A9-9D20-B84B-8A6C-5222D61C7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EE8C-A9EF-FB48-AF02-605555D5F104}" type="datetimeFigureOut">
              <a:rPr lang="en-US" smtClean="0"/>
              <a:pPr/>
              <a:t>10/1/17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74A9-9D20-B84B-8A6C-5222D61C7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EE8C-A9EF-FB48-AF02-605555D5F104}" type="datetimeFigureOut">
              <a:rPr lang="en-US" smtClean="0"/>
              <a:pPr/>
              <a:t>10/1/17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74A9-9D20-B84B-8A6C-5222D61C7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EE8C-A9EF-FB48-AF02-605555D5F104}" type="datetimeFigureOut">
              <a:rPr lang="en-US" smtClean="0"/>
              <a:pPr/>
              <a:t>10/1/17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74A9-9D20-B84B-8A6C-5222D61C7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AEE8C-A9EF-FB48-AF02-605555D5F104}" type="datetimeFigureOut">
              <a:rPr lang="en-US" smtClean="0"/>
              <a:pPr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574A9-9D20-B84B-8A6C-5222D61C7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Physics 500 (Intro)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Tom Murphy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Modes (2015)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qualities/actions are seen in successful instructors?</a:t>
            </a:r>
          </a:p>
          <a:p>
            <a:pPr lvl="1"/>
            <a:r>
              <a:rPr lang="en-US" dirty="0" smtClean="0"/>
              <a:t>answer Q with leading Q</a:t>
            </a:r>
          </a:p>
          <a:p>
            <a:pPr lvl="1"/>
            <a:r>
              <a:rPr lang="en-US" dirty="0" smtClean="0"/>
              <a:t>segue into next topic, leveraged off Q</a:t>
            </a:r>
          </a:p>
          <a:p>
            <a:pPr lvl="1"/>
            <a:r>
              <a:rPr lang="en-US" dirty="0" smtClean="0"/>
              <a:t>engaging; personable</a:t>
            </a:r>
          </a:p>
          <a:p>
            <a:pPr lvl="1"/>
            <a:r>
              <a:rPr lang="en-US" dirty="0" smtClean="0"/>
              <a:t>care about content/things exiting mouth</a:t>
            </a:r>
          </a:p>
          <a:p>
            <a:pPr lvl="1"/>
            <a:r>
              <a:rPr lang="en-US" dirty="0" smtClean="0"/>
              <a:t>care about student learning</a:t>
            </a:r>
          </a:p>
          <a:p>
            <a:pPr lvl="1"/>
            <a:r>
              <a:rPr lang="en-US" dirty="0" smtClean="0"/>
              <a:t>connect content with experience/context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Impedance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50 </a:t>
            </a:r>
            <a:r>
              <a:rPr lang="en-US" dirty="0" err="1" smtClean="0"/>
              <a:t>Ω</a:t>
            </a:r>
            <a:r>
              <a:rPr lang="en-US" dirty="0" smtClean="0"/>
              <a:t> transmission line delivering a pulse to a short or open results in 100% </a:t>
            </a:r>
            <a:r>
              <a:rPr lang="en-US" dirty="0" smtClean="0">
                <a:solidFill>
                  <a:srgbClr val="FF0000"/>
                </a:solidFill>
              </a:rPr>
              <a:t>reflection</a:t>
            </a:r>
          </a:p>
          <a:p>
            <a:pPr lvl="1"/>
            <a:r>
              <a:rPr lang="en-US" i="1" dirty="0" smtClean="0"/>
              <a:t>R</a:t>
            </a:r>
            <a:r>
              <a:rPr lang="en-US" dirty="0" smtClean="0"/>
              <a:t> = |</a:t>
            </a:r>
            <a:r>
              <a:rPr lang="en-US" i="1" dirty="0" smtClean="0"/>
              <a:t>z</a:t>
            </a:r>
            <a:r>
              <a:rPr lang="en-US" dirty="0" smtClean="0"/>
              <a:t>−</a:t>
            </a:r>
            <a:r>
              <a:rPr lang="en-US" i="1" dirty="0" smtClean="0"/>
              <a:t>z</a:t>
            </a:r>
            <a:r>
              <a:rPr lang="en-US" baseline="-25000" dirty="0" smtClean="0"/>
              <a:t>0</a:t>
            </a:r>
            <a:r>
              <a:rPr lang="en-US" dirty="0" smtClean="0"/>
              <a:t>|</a:t>
            </a:r>
            <a:r>
              <a:rPr lang="en-US" baseline="30000" dirty="0" smtClean="0"/>
              <a:t>2</a:t>
            </a:r>
            <a:r>
              <a:rPr lang="en-US" dirty="0" smtClean="0"/>
              <a:t>/|</a:t>
            </a:r>
            <a:r>
              <a:rPr lang="en-US" i="1" dirty="0" smtClean="0"/>
              <a:t>z</a:t>
            </a:r>
            <a:r>
              <a:rPr lang="en-US" dirty="0" smtClean="0"/>
              <a:t>+</a:t>
            </a:r>
            <a:r>
              <a:rPr lang="en-US" i="1" dirty="0" smtClean="0"/>
              <a:t>z</a:t>
            </a:r>
            <a:r>
              <a:rPr lang="en-US" baseline="-25000" dirty="0" smtClean="0"/>
              <a:t>0</a:t>
            </a:r>
            <a:r>
              <a:rPr lang="en-US" dirty="0" smtClean="0"/>
              <a:t>|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only when </a:t>
            </a:r>
            <a:r>
              <a:rPr lang="en-US" i="1" dirty="0" err="1" smtClean="0"/>
              <a:t>z</a:t>
            </a:r>
            <a:r>
              <a:rPr lang="en-US" dirty="0" smtClean="0"/>
              <a:t> = </a:t>
            </a:r>
            <a:r>
              <a:rPr lang="en-US" i="1" dirty="0" smtClean="0"/>
              <a:t>z</a:t>
            </a:r>
            <a:r>
              <a:rPr lang="en-US" baseline="-25000" dirty="0" smtClean="0"/>
              <a:t>0</a:t>
            </a:r>
            <a:r>
              <a:rPr lang="en-US" dirty="0" smtClean="0"/>
              <a:t> (impedance match) is it all absorbed</a:t>
            </a:r>
          </a:p>
          <a:p>
            <a:r>
              <a:rPr lang="en-US" dirty="0"/>
              <a:t>R</a:t>
            </a:r>
            <a:r>
              <a:rPr lang="en-US" dirty="0" smtClean="0"/>
              <a:t>equires </a:t>
            </a:r>
            <a:r>
              <a:rPr lang="en-US" dirty="0">
                <a:solidFill>
                  <a:schemeClr val="accent4"/>
                </a:solidFill>
              </a:rPr>
              <a:t>understanding level/mentality</a:t>
            </a:r>
            <a:r>
              <a:rPr lang="en-US" dirty="0"/>
              <a:t> of </a:t>
            </a:r>
            <a:r>
              <a:rPr lang="en-US" dirty="0" smtClean="0"/>
              <a:t>student</a:t>
            </a:r>
          </a:p>
          <a:p>
            <a:r>
              <a:rPr lang="en-US" dirty="0"/>
              <a:t>S</a:t>
            </a:r>
            <a:r>
              <a:rPr lang="en-US" dirty="0" smtClean="0"/>
              <a:t>pend </a:t>
            </a:r>
            <a:r>
              <a:rPr lang="en-US" dirty="0"/>
              <a:t>more time </a:t>
            </a:r>
            <a:r>
              <a:rPr lang="en-US" i="1" dirty="0">
                <a:solidFill>
                  <a:srgbClr val="008000"/>
                </a:solidFill>
              </a:rPr>
              <a:t>in their head </a:t>
            </a:r>
            <a:r>
              <a:rPr lang="en-US" dirty="0"/>
              <a:t>than in </a:t>
            </a:r>
            <a:r>
              <a:rPr lang="en-US" dirty="0" smtClean="0"/>
              <a:t>yours</a:t>
            </a:r>
          </a:p>
          <a:p>
            <a:r>
              <a:rPr lang="en-US" dirty="0" smtClean="0"/>
              <a:t>Constantly ask self: "</a:t>
            </a:r>
            <a:r>
              <a:rPr lang="en-US" dirty="0"/>
              <a:t>how did that sound to them</a:t>
            </a:r>
            <a:r>
              <a:rPr lang="en-US" dirty="0" smtClean="0"/>
              <a:t>?”</a:t>
            </a:r>
          </a:p>
          <a:p>
            <a:r>
              <a:rPr lang="en-US" dirty="0"/>
              <a:t>W</a:t>
            </a:r>
            <a:r>
              <a:rPr lang="en-US" dirty="0" smtClean="0"/>
              <a:t>ho's </a:t>
            </a:r>
            <a:r>
              <a:rPr lang="en-US" dirty="0"/>
              <a:t>my audience; what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8000"/>
                </a:solidFill>
              </a:rPr>
              <a:t>do </a:t>
            </a:r>
            <a:r>
              <a:rPr lang="en-US" dirty="0" smtClean="0"/>
              <a:t>and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79646"/>
                </a:solidFill>
              </a:rPr>
              <a:t>don’t</a:t>
            </a:r>
            <a:r>
              <a:rPr lang="en-US" dirty="0" smtClean="0"/>
              <a:t> </a:t>
            </a:r>
            <a:r>
              <a:rPr lang="en-US" dirty="0"/>
              <a:t>they know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this is also the key </a:t>
            </a:r>
            <a:r>
              <a:rPr lang="en-US" dirty="0"/>
              <a:t>to good </a:t>
            </a:r>
            <a:r>
              <a:rPr lang="en-US" dirty="0" smtClean="0"/>
              <a:t>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Impedance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might you do/try to match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terminology</a:t>
            </a:r>
          </a:p>
          <a:p>
            <a:pPr lvl="1"/>
            <a:r>
              <a:rPr lang="en-US" dirty="0" smtClean="0"/>
              <a:t>understand background</a:t>
            </a:r>
          </a:p>
          <a:p>
            <a:pPr lvl="1"/>
            <a:r>
              <a:rPr lang="en-US" dirty="0" smtClean="0"/>
              <a:t>analogies</a:t>
            </a:r>
          </a:p>
          <a:p>
            <a:pPr lvl="1"/>
            <a:r>
              <a:rPr lang="en-US" dirty="0" smtClean="0"/>
              <a:t>connections/context</a:t>
            </a:r>
          </a:p>
          <a:p>
            <a:pPr lvl="1"/>
            <a:r>
              <a:rPr lang="en-US" dirty="0" smtClean="0"/>
              <a:t>starting off on same page</a:t>
            </a:r>
          </a:p>
          <a:p>
            <a:pPr lvl="1"/>
            <a:r>
              <a:rPr lang="en-US" dirty="0" smtClean="0"/>
              <a:t>ask for feedback; is that clear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Impedance </a:t>
            </a:r>
            <a:r>
              <a:rPr lang="en-US" dirty="0" smtClean="0"/>
              <a:t>Matching</a:t>
            </a:r>
            <a:br>
              <a:rPr lang="en-US" dirty="0" smtClean="0"/>
            </a:br>
            <a:r>
              <a:rPr lang="en-US" dirty="0" smtClean="0"/>
              <a:t>(2016)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might you do/try to match?</a:t>
            </a:r>
          </a:p>
          <a:p>
            <a:pPr lvl="1"/>
            <a:r>
              <a:rPr lang="en-US" dirty="0" smtClean="0"/>
              <a:t>mini-quiz assessment at beginning</a:t>
            </a:r>
          </a:p>
          <a:p>
            <a:pPr lvl="1"/>
            <a:r>
              <a:rPr lang="en-US" dirty="0" smtClean="0"/>
              <a:t>background and major/interests, etc.</a:t>
            </a:r>
          </a:p>
          <a:p>
            <a:pPr lvl="1"/>
            <a:r>
              <a:rPr lang="en-US" dirty="0" smtClean="0"/>
              <a:t>conceptual questions and see how they think</a:t>
            </a:r>
          </a:p>
          <a:p>
            <a:pPr lvl="1"/>
            <a:r>
              <a:rPr lang="en-US" dirty="0" smtClean="0"/>
              <a:t>possible language barriers/cultural 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rception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352"/>
            <a:ext cx="8229600" cy="787915"/>
          </a:xfrm>
        </p:spPr>
        <p:txBody>
          <a:bodyPr/>
          <a:lstStyle/>
          <a:p>
            <a:r>
              <a:rPr lang="en-US" dirty="0" smtClean="0"/>
              <a:t>The Many Layers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8"/>
            <a:ext cx="8229600" cy="508952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there's </a:t>
            </a:r>
            <a:r>
              <a:rPr lang="en-US" i="1" dirty="0">
                <a:solidFill>
                  <a:srgbClr val="008000"/>
                </a:solidFill>
              </a:rPr>
              <a:t>you </a:t>
            </a:r>
            <a:r>
              <a:rPr lang="en-US" dirty="0"/>
              <a:t>standing in </a:t>
            </a:r>
            <a:r>
              <a:rPr lang="en-US" dirty="0" smtClean="0"/>
              <a:t>front (the </a:t>
            </a:r>
            <a:r>
              <a:rPr lang="en-US" i="1" dirty="0" smtClean="0">
                <a:solidFill>
                  <a:srgbClr val="F79646"/>
                </a:solidFill>
              </a:rPr>
              <a:t>actual </a:t>
            </a:r>
            <a:r>
              <a:rPr lang="en-US" dirty="0" smtClean="0"/>
              <a:t>you)</a:t>
            </a:r>
          </a:p>
          <a:p>
            <a:r>
              <a:rPr lang="en-US" dirty="0" smtClean="0"/>
              <a:t>there's </a:t>
            </a:r>
            <a:r>
              <a:rPr lang="en-US" dirty="0"/>
              <a:t>a </a:t>
            </a:r>
            <a:r>
              <a:rPr lang="en-US" dirty="0">
                <a:solidFill>
                  <a:srgbClr val="008000"/>
                </a:solidFill>
              </a:rPr>
              <a:t>student </a:t>
            </a:r>
            <a:r>
              <a:rPr lang="en-US" dirty="0"/>
              <a:t>sitting in the </a:t>
            </a:r>
            <a:r>
              <a:rPr lang="en-US" dirty="0" smtClean="0"/>
              <a:t>room (the </a:t>
            </a:r>
            <a:r>
              <a:rPr lang="en-US" i="1" dirty="0" smtClean="0">
                <a:solidFill>
                  <a:srgbClr val="F79646"/>
                </a:solidFill>
              </a:rPr>
              <a:t>actual </a:t>
            </a:r>
            <a:r>
              <a:rPr lang="en-US" dirty="0" smtClean="0"/>
              <a:t>student)</a:t>
            </a:r>
          </a:p>
          <a:p>
            <a:r>
              <a:rPr lang="en-US" dirty="0" smtClean="0"/>
              <a:t>there's the person you </a:t>
            </a:r>
            <a:r>
              <a:rPr lang="en-US" i="1" dirty="0">
                <a:solidFill>
                  <a:schemeClr val="accent6"/>
                </a:solidFill>
              </a:rPr>
              <a:t>think </a:t>
            </a:r>
            <a:r>
              <a:rPr lang="en-US" dirty="0"/>
              <a:t>the student </a:t>
            </a:r>
            <a:r>
              <a:rPr lang="en-US" dirty="0" smtClean="0"/>
              <a:t>is</a:t>
            </a:r>
          </a:p>
          <a:p>
            <a:pPr lvl="1"/>
            <a:r>
              <a:rPr lang="en-US" dirty="0" smtClean="0"/>
              <a:t>often imagine more like yourself than they really are</a:t>
            </a:r>
          </a:p>
          <a:p>
            <a:r>
              <a:rPr lang="en-US" dirty="0" smtClean="0"/>
              <a:t>there's the person the </a:t>
            </a:r>
            <a:r>
              <a:rPr lang="en-US" dirty="0"/>
              <a:t>student </a:t>
            </a:r>
            <a:r>
              <a:rPr lang="en-US" i="1" dirty="0">
                <a:solidFill>
                  <a:srgbClr val="F79646"/>
                </a:solidFill>
              </a:rPr>
              <a:t>thinks </a:t>
            </a:r>
            <a:r>
              <a:rPr lang="en-US" dirty="0"/>
              <a:t>you </a:t>
            </a:r>
            <a:r>
              <a:rPr lang="en-US" dirty="0" smtClean="0"/>
              <a:t>are</a:t>
            </a:r>
          </a:p>
          <a:p>
            <a:pPr lvl="1"/>
            <a:r>
              <a:rPr lang="en-US" dirty="0" smtClean="0"/>
              <a:t>could think brilliant, moron, dork, clear, confusing, etc.</a:t>
            </a:r>
          </a:p>
          <a:p>
            <a:r>
              <a:rPr lang="en-US" dirty="0" smtClean="0"/>
              <a:t>there's the person you </a:t>
            </a:r>
            <a:r>
              <a:rPr lang="en-US" i="1" dirty="0" smtClean="0">
                <a:solidFill>
                  <a:srgbClr val="F79646"/>
                </a:solidFill>
              </a:rPr>
              <a:t>want </a:t>
            </a:r>
            <a:r>
              <a:rPr lang="en-US" dirty="0" smtClean="0"/>
              <a:t>the student to think you are</a:t>
            </a:r>
          </a:p>
          <a:p>
            <a:pPr lvl="1"/>
            <a:r>
              <a:rPr lang="en-US" dirty="0" smtClean="0"/>
              <a:t>so you project an artifice to suit (expert, hip, godly)</a:t>
            </a:r>
          </a:p>
          <a:p>
            <a:r>
              <a:rPr lang="en-US" dirty="0" smtClean="0"/>
              <a:t>there's the person the student </a:t>
            </a:r>
            <a:r>
              <a:rPr lang="en-US" i="1" dirty="0" smtClean="0">
                <a:solidFill>
                  <a:srgbClr val="F79646"/>
                </a:solidFill>
              </a:rPr>
              <a:t>wants </a:t>
            </a:r>
            <a:r>
              <a:rPr lang="en-US" dirty="0" smtClean="0"/>
              <a:t>you to think they are</a:t>
            </a:r>
          </a:p>
          <a:p>
            <a:pPr lvl="1"/>
            <a:r>
              <a:rPr lang="en-US" dirty="0" smtClean="0"/>
              <a:t>so they answer questions on pins and needles (conceal stupidity)</a:t>
            </a:r>
          </a:p>
          <a:p>
            <a:r>
              <a:rPr lang="en-US" dirty="0" smtClean="0"/>
              <a:t>there's the person you </a:t>
            </a:r>
            <a:r>
              <a:rPr lang="en-US" i="1" dirty="0">
                <a:solidFill>
                  <a:srgbClr val="F79646"/>
                </a:solidFill>
              </a:rPr>
              <a:t>think </a:t>
            </a:r>
            <a:r>
              <a:rPr lang="en-US" dirty="0"/>
              <a:t>the student thinks you </a:t>
            </a:r>
            <a:r>
              <a:rPr lang="en-US" dirty="0" smtClean="0"/>
              <a:t>are</a:t>
            </a:r>
          </a:p>
          <a:p>
            <a:pPr lvl="1"/>
            <a:r>
              <a:rPr lang="en-US" dirty="0" smtClean="0"/>
              <a:t>based on projected image, imagining it works perfectly</a:t>
            </a:r>
          </a:p>
          <a:p>
            <a:r>
              <a:rPr lang="en-US" dirty="0" smtClean="0"/>
              <a:t>there's the person the </a:t>
            </a:r>
            <a:r>
              <a:rPr lang="en-US" dirty="0"/>
              <a:t>student </a:t>
            </a:r>
            <a:r>
              <a:rPr lang="en-US" i="1" dirty="0">
                <a:solidFill>
                  <a:srgbClr val="F79646"/>
                </a:solidFill>
              </a:rPr>
              <a:t>thinks </a:t>
            </a:r>
            <a:r>
              <a:rPr lang="en-US" dirty="0"/>
              <a:t>you think they </a:t>
            </a:r>
            <a:r>
              <a:rPr lang="en-US" dirty="0" smtClean="0"/>
              <a:t>are</a:t>
            </a:r>
          </a:p>
          <a:p>
            <a:pPr lvl="1"/>
            <a:r>
              <a:rPr lang="en-US" dirty="0" smtClean="0"/>
              <a:t>imagining their façade to be 100% effective</a:t>
            </a:r>
          </a:p>
          <a:p>
            <a:r>
              <a:rPr lang="en-US" dirty="0" smtClean="0"/>
              <a:t>there’s the person the student thinks you think they think you are</a:t>
            </a:r>
          </a:p>
          <a:p>
            <a:pPr lvl="1"/>
            <a:r>
              <a:rPr lang="en-US" dirty="0" smtClean="0"/>
              <a:t>they see through some façade: so this is how they imagine you see yourself reflected off their perception</a:t>
            </a:r>
            <a:r>
              <a:rPr lang="en-US" dirty="0" smtClean="0"/>
              <a:t> (“TA </a:t>
            </a:r>
            <a:r>
              <a:rPr lang="en-US" dirty="0" smtClean="0"/>
              <a:t>must think I’m buying the projection”)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307" y="6129114"/>
            <a:ext cx="8983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4"/>
                </a:solidFill>
              </a:rPr>
              <a:t>Cut through the distracting/wasteful layers: be honest, true, real, humble—a servant</a:t>
            </a:r>
            <a:endParaRPr lang="en-US" sz="20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436"/>
            <a:ext cx="8229600" cy="1143000"/>
          </a:xfrm>
        </p:spPr>
        <p:txBody>
          <a:bodyPr/>
          <a:lstStyle/>
          <a:p>
            <a:r>
              <a:rPr lang="en-US" dirty="0" smtClean="0"/>
              <a:t>Common Tendencies and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8470"/>
            <a:ext cx="8229600" cy="511544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</a:t>
            </a:r>
            <a:r>
              <a:rPr lang="en-US" dirty="0" smtClean="0"/>
              <a:t>emonstrate </a:t>
            </a:r>
            <a:r>
              <a:rPr lang="en-US" dirty="0">
                <a:solidFill>
                  <a:schemeClr val="accent6"/>
                </a:solidFill>
              </a:rPr>
              <a:t>smarts</a:t>
            </a:r>
            <a:r>
              <a:rPr lang="en-US" dirty="0"/>
              <a:t>/prowess; </a:t>
            </a:r>
            <a:r>
              <a:rPr lang="en-US" dirty="0">
                <a:solidFill>
                  <a:srgbClr val="F79646"/>
                </a:solidFill>
              </a:rPr>
              <a:t>impress </a:t>
            </a:r>
            <a:r>
              <a:rPr lang="en-US" dirty="0" smtClean="0"/>
              <a:t>students </a:t>
            </a:r>
          </a:p>
          <a:p>
            <a:pPr lvl="1"/>
            <a:r>
              <a:rPr lang="en-US" dirty="0" smtClean="0"/>
              <a:t>dominate </a:t>
            </a:r>
            <a:r>
              <a:rPr lang="en-US" dirty="0"/>
              <a:t>like </a:t>
            </a:r>
            <a:r>
              <a:rPr lang="en-US" dirty="0" smtClean="0"/>
              <a:t>Kramer in Karate with kids</a:t>
            </a:r>
          </a:p>
          <a:p>
            <a:r>
              <a:rPr lang="en-US" dirty="0"/>
              <a:t>D</a:t>
            </a:r>
            <a:r>
              <a:rPr lang="en-US" dirty="0" smtClean="0"/>
              <a:t>eviating </a:t>
            </a:r>
            <a:r>
              <a:rPr lang="en-US" dirty="0"/>
              <a:t>from class presentation to show how the </a:t>
            </a:r>
            <a:r>
              <a:rPr lang="en-US" dirty="0">
                <a:solidFill>
                  <a:srgbClr val="F79646"/>
                </a:solidFill>
              </a:rPr>
              <a:t>pros </a:t>
            </a:r>
            <a:r>
              <a:rPr lang="en-US" dirty="0"/>
              <a:t>do </a:t>
            </a:r>
            <a:r>
              <a:rPr lang="en-US" dirty="0" smtClean="0"/>
              <a:t>things</a:t>
            </a:r>
          </a:p>
          <a:p>
            <a:pPr lvl="1"/>
            <a:r>
              <a:rPr lang="en-US" dirty="0" smtClean="0"/>
              <a:t>can be well-intentioned, but premature</a:t>
            </a:r>
          </a:p>
          <a:p>
            <a:r>
              <a:rPr lang="en-US" dirty="0" smtClean="0"/>
              <a:t>Finally get be </a:t>
            </a:r>
            <a:r>
              <a:rPr lang="en-US" dirty="0"/>
              <a:t>the </a:t>
            </a:r>
            <a:r>
              <a:rPr lang="en-US" dirty="0">
                <a:solidFill>
                  <a:srgbClr val="F79646"/>
                </a:solidFill>
              </a:rPr>
              <a:t>lecturer </a:t>
            </a:r>
            <a:r>
              <a:rPr lang="en-US" dirty="0"/>
              <a:t>(ego </a:t>
            </a:r>
            <a:r>
              <a:rPr lang="en-US" dirty="0" smtClean="0"/>
              <a:t>boost; power trip)</a:t>
            </a:r>
          </a:p>
          <a:p>
            <a:pPr lvl="1"/>
            <a:r>
              <a:rPr lang="en-US" dirty="0" smtClean="0"/>
              <a:t>after all these years on receiving end</a:t>
            </a:r>
          </a:p>
          <a:p>
            <a:pPr lvl="1"/>
            <a:r>
              <a:rPr lang="en-US" dirty="0" smtClean="0"/>
              <a:t>students don’t need do-over lecture of material</a:t>
            </a:r>
          </a:p>
          <a:p>
            <a:r>
              <a:rPr lang="en-US" dirty="0"/>
              <a:t>F</a:t>
            </a:r>
            <a:r>
              <a:rPr lang="en-US" dirty="0" smtClean="0"/>
              <a:t>ear </a:t>
            </a:r>
            <a:r>
              <a:rPr lang="en-US" dirty="0"/>
              <a:t>of looking a fool: </a:t>
            </a:r>
            <a:r>
              <a:rPr lang="en-US" dirty="0" smtClean="0">
                <a:solidFill>
                  <a:srgbClr val="F79646"/>
                </a:solidFill>
              </a:rPr>
              <a:t>insecurity</a:t>
            </a:r>
          </a:p>
          <a:p>
            <a:pPr lvl="1"/>
            <a:r>
              <a:rPr lang="en-US" dirty="0" smtClean="0"/>
              <a:t>don’t underestimate this huge influence!</a:t>
            </a:r>
          </a:p>
          <a:p>
            <a:r>
              <a:rPr lang="en-US" dirty="0"/>
              <a:t>N</a:t>
            </a:r>
            <a:r>
              <a:rPr lang="en-US" dirty="0" smtClean="0"/>
              <a:t>ot </a:t>
            </a:r>
            <a:r>
              <a:rPr lang="en-US" dirty="0"/>
              <a:t>interpreting/</a:t>
            </a:r>
            <a:r>
              <a:rPr lang="en-US" dirty="0">
                <a:solidFill>
                  <a:srgbClr val="F79646"/>
                </a:solidFill>
              </a:rPr>
              <a:t>clarifying </a:t>
            </a:r>
            <a:r>
              <a:rPr lang="en-US" dirty="0"/>
              <a:t>questions </a:t>
            </a:r>
            <a:r>
              <a:rPr lang="en-US" dirty="0" smtClean="0"/>
              <a:t>correctly</a:t>
            </a:r>
            <a:endParaRPr lang="en-US" dirty="0"/>
          </a:p>
          <a:p>
            <a:pPr lvl="1"/>
            <a:r>
              <a:rPr lang="en-US" dirty="0" smtClean="0"/>
              <a:t>growing </a:t>
            </a:r>
            <a:r>
              <a:rPr lang="en-US" dirty="0"/>
              <a:t>up in inarticulate setting is very useful</a:t>
            </a:r>
            <a:r>
              <a:rPr lang="en-US" dirty="0" smtClean="0"/>
              <a:t>!</a:t>
            </a:r>
          </a:p>
          <a:p>
            <a:r>
              <a:rPr lang="en-US" dirty="0"/>
              <a:t>I</a:t>
            </a:r>
            <a:r>
              <a:rPr lang="en-US" dirty="0" smtClean="0"/>
              <a:t>magining </a:t>
            </a:r>
            <a:r>
              <a:rPr lang="en-US" dirty="0"/>
              <a:t>student is an earlier</a:t>
            </a:r>
            <a:r>
              <a:rPr lang="en-US" dirty="0" smtClean="0"/>
              <a:t> version of </a:t>
            </a:r>
            <a:r>
              <a:rPr lang="en-US" i="1" dirty="0" smtClean="0">
                <a:solidFill>
                  <a:srgbClr val="F79646"/>
                </a:solidFill>
              </a:rPr>
              <a:t>you</a:t>
            </a:r>
          </a:p>
          <a:p>
            <a:pPr lvl="1"/>
            <a:r>
              <a:rPr lang="en-US" dirty="0" smtClean="0"/>
              <a:t>you’re special, though, remember</a:t>
            </a:r>
          </a:p>
          <a:p>
            <a:r>
              <a:rPr lang="en-US" dirty="0"/>
              <a:t>B</a:t>
            </a:r>
            <a:r>
              <a:rPr lang="en-US" dirty="0" smtClean="0"/>
              <a:t>eing </a:t>
            </a:r>
            <a:r>
              <a:rPr lang="en-US" dirty="0"/>
              <a:t>the instructor you wish </a:t>
            </a:r>
            <a:r>
              <a:rPr lang="en-US" i="1" dirty="0">
                <a:solidFill>
                  <a:srgbClr val="F79646"/>
                </a:solidFill>
              </a:rPr>
              <a:t>you </a:t>
            </a:r>
            <a:r>
              <a:rPr lang="en-US" dirty="0" smtClean="0"/>
              <a:t>had</a:t>
            </a:r>
          </a:p>
          <a:p>
            <a:pPr lvl="1"/>
            <a:r>
              <a:rPr lang="en-US" dirty="0" smtClean="0"/>
              <a:t>again, you were likely an exceptional student: not doing this for </a:t>
            </a:r>
            <a:r>
              <a:rPr lang="en-US" i="1" dirty="0" smtClean="0"/>
              <a:t>you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Feedback: Difficult to 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“How am I doing?”</a:t>
            </a:r>
          </a:p>
          <a:p>
            <a:r>
              <a:rPr lang="en-US" dirty="0" smtClean="0"/>
              <a:t>Loaded question</a:t>
            </a:r>
          </a:p>
          <a:p>
            <a:pPr lvl="1"/>
            <a:r>
              <a:rPr lang="en-US" dirty="0" smtClean="0"/>
              <a:t>impolitic to hurt TA’s feelings</a:t>
            </a:r>
          </a:p>
          <a:p>
            <a:pPr lvl="1"/>
            <a:r>
              <a:rPr lang="en-US" dirty="0" smtClean="0"/>
              <a:t>don’t expect honest assessment</a:t>
            </a:r>
          </a:p>
          <a:p>
            <a:r>
              <a:rPr lang="en-US" dirty="0" smtClean="0"/>
              <a:t>Too confused to articulate suggestions</a:t>
            </a:r>
          </a:p>
          <a:p>
            <a:pPr lvl="1"/>
            <a:r>
              <a:rPr lang="en-US" dirty="0" smtClean="0"/>
              <a:t>they’re not the pros: don’t know how to advise you on how to be an effective educator</a:t>
            </a:r>
          </a:p>
          <a:p>
            <a:r>
              <a:rPr lang="en-US" dirty="0" smtClean="0"/>
              <a:t>Insecurity</a:t>
            </a:r>
            <a:r>
              <a:rPr lang="en-US" dirty="0"/>
              <a:t>:</a:t>
            </a:r>
            <a:r>
              <a:rPr lang="en-US" dirty="0" smtClean="0"/>
              <a:t> student feels </a:t>
            </a:r>
            <a:r>
              <a:rPr lang="en-US" dirty="0"/>
              <a:t>personally at </a:t>
            </a:r>
            <a:r>
              <a:rPr lang="en-US" dirty="0" smtClean="0"/>
              <a:t>fault</a:t>
            </a:r>
          </a:p>
          <a:p>
            <a:pPr lvl="1"/>
            <a:r>
              <a:rPr lang="en-US" dirty="0" smtClean="0"/>
              <a:t>may assume that problems are with them, not you</a:t>
            </a:r>
          </a:p>
          <a:p>
            <a:pPr lvl="1"/>
            <a:r>
              <a:rPr lang="en-US" dirty="0" smtClean="0"/>
              <a:t>effective instructor promotes “I can actually do this”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Forms of Indirect Feedback?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might you assess your performance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do the students seem engaged/responsive?</a:t>
            </a:r>
          </a:p>
          <a:p>
            <a:pPr lvl="1"/>
            <a:r>
              <a:rPr lang="en-US" dirty="0" smtClean="0"/>
              <a:t>test scores</a:t>
            </a:r>
          </a:p>
          <a:p>
            <a:pPr lvl="1"/>
            <a:r>
              <a:rPr lang="en-US" dirty="0" smtClean="0"/>
              <a:t>attendance</a:t>
            </a:r>
          </a:p>
          <a:p>
            <a:pPr lvl="1"/>
            <a:r>
              <a:rPr lang="en-US" dirty="0" smtClean="0"/>
              <a:t>office hours, etc.; tutorial center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Forms of Indirect Feedback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(2016)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might you assess your performance?</a:t>
            </a:r>
          </a:p>
          <a:p>
            <a:pPr lvl="1"/>
            <a:r>
              <a:rPr lang="en-US" dirty="0" smtClean="0"/>
              <a:t>anonymous survey</a:t>
            </a:r>
          </a:p>
          <a:p>
            <a:pPr lvl="1"/>
            <a:r>
              <a:rPr lang="en-US" dirty="0" smtClean="0"/>
              <a:t>quiz assessment: gains in understanding</a:t>
            </a:r>
          </a:p>
          <a:p>
            <a:pPr lvl="1"/>
            <a:r>
              <a:rPr lang="en-US" dirty="0" smtClean="0"/>
              <a:t>attendance</a:t>
            </a:r>
          </a:p>
          <a:p>
            <a:pPr lvl="1"/>
            <a:r>
              <a:rPr lang="en-US" dirty="0" smtClean="0"/>
              <a:t>response/interaction/engagement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Increase TA 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Approach, philosophy, and psychology</a:t>
            </a:r>
          </a:p>
          <a:p>
            <a:r>
              <a:rPr lang="en-US" dirty="0" smtClean="0"/>
              <a:t>Nuts-and-bolts tools</a:t>
            </a:r>
          </a:p>
          <a:p>
            <a:pPr lvl="1"/>
            <a:r>
              <a:rPr lang="en-US" dirty="0" err="1" smtClean="0"/>
              <a:t>TritonED</a:t>
            </a:r>
            <a:r>
              <a:rPr lang="en-US" dirty="0" smtClean="0"/>
              <a:t>, Excel, </a:t>
            </a:r>
            <a:r>
              <a:rPr lang="en-US" dirty="0" err="1" smtClean="0"/>
              <a:t>LaTeX</a:t>
            </a:r>
            <a:endParaRPr lang="en-US" dirty="0" smtClean="0"/>
          </a:p>
          <a:p>
            <a:r>
              <a:rPr lang="en-US" dirty="0" smtClean="0"/>
              <a:t>Lab TA Panel</a:t>
            </a:r>
          </a:p>
          <a:p>
            <a:r>
              <a:rPr lang="en-US" dirty="0" smtClean="0"/>
              <a:t>Dissection of problem presentation</a:t>
            </a:r>
          </a:p>
          <a:p>
            <a:pPr lvl="1"/>
            <a:r>
              <a:rPr lang="en-US" dirty="0" smtClean="0"/>
              <a:t>experienced TAs will lead</a:t>
            </a:r>
          </a:p>
          <a:p>
            <a:r>
              <a:rPr lang="en-US" dirty="0" smtClean="0"/>
              <a:t>Practice problem presentation</a:t>
            </a:r>
          </a:p>
          <a:p>
            <a:pPr lvl="1"/>
            <a:r>
              <a:rPr lang="en-US" dirty="0" smtClean="0"/>
              <a:t>meaningful feedback</a:t>
            </a:r>
          </a:p>
          <a:p>
            <a:pPr lvl="2"/>
            <a:r>
              <a:rPr lang="en-US" dirty="0" smtClean="0"/>
              <a:t>from each other, experienced TAs, guest faculty</a:t>
            </a:r>
          </a:p>
          <a:p>
            <a:pPr lvl="1"/>
            <a:r>
              <a:rPr lang="en-US" dirty="0" smtClean="0"/>
              <a:t>video for self-analysis</a:t>
            </a:r>
          </a:p>
          <a:p>
            <a:pPr lvl="1"/>
            <a:r>
              <a:rPr lang="en-US" dirty="0" smtClean="0"/>
              <a:t>assignments geared toward constructive feedback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Number of questions coming from students</a:t>
            </a:r>
          </a:p>
          <a:p>
            <a:pPr lvl="1"/>
            <a:r>
              <a:rPr lang="en-US" dirty="0" smtClean="0"/>
              <a:t>helpful instructor will get lots if student has confidence that instructor can help them</a:t>
            </a:r>
          </a:p>
          <a:p>
            <a:r>
              <a:rPr lang="en-US" dirty="0" smtClean="0"/>
              <a:t>Attendance</a:t>
            </a:r>
          </a:p>
          <a:p>
            <a:pPr lvl="1"/>
            <a:r>
              <a:rPr lang="en-US" dirty="0" smtClean="0"/>
              <a:t>students are pragmatic about time investment</a:t>
            </a:r>
          </a:p>
          <a:p>
            <a:pPr lvl="1"/>
            <a:r>
              <a:rPr lang="en-US" dirty="0" smtClean="0"/>
              <a:t>a helpful session is a well-attended session</a:t>
            </a:r>
          </a:p>
          <a:p>
            <a:r>
              <a:rPr lang="en-US" dirty="0" smtClean="0"/>
              <a:t>Office Hours</a:t>
            </a:r>
          </a:p>
          <a:p>
            <a:r>
              <a:rPr lang="en-US" dirty="0" smtClean="0"/>
              <a:t>Smiles; glow of mastered material</a:t>
            </a:r>
          </a:p>
          <a:p>
            <a:r>
              <a:rPr lang="en-US" dirty="0" smtClean="0"/>
              <a:t>Test/HW performance</a:t>
            </a:r>
          </a:p>
          <a:p>
            <a:r>
              <a:rPr lang="en-US" dirty="0" smtClean="0"/>
              <a:t>But this is not about you: make it about them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Accommodating Insecurity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Rampant: student, TA, etc.</a:t>
            </a:r>
          </a:p>
          <a:p>
            <a:pPr lvl="1"/>
            <a:r>
              <a:rPr lang="en-US" dirty="0" smtClean="0"/>
              <a:t>perceived “smartness” is most sensitive trait</a:t>
            </a:r>
          </a:p>
          <a:p>
            <a:pPr lvl="1"/>
            <a:r>
              <a:rPr lang="en-US" dirty="0" smtClean="0"/>
              <a:t>we have elaborate protective mechanisms to shield us</a:t>
            </a:r>
          </a:p>
          <a:p>
            <a:r>
              <a:rPr lang="en-US" dirty="0" smtClean="0"/>
              <a:t>Brain cycles spent reflecting on abilities or lack thereof rob real thought</a:t>
            </a:r>
          </a:p>
          <a:p>
            <a:pPr lvl="1"/>
            <a:r>
              <a:rPr lang="en-US" dirty="0" smtClean="0"/>
              <a:t>negative reflections are self-reinforcing</a:t>
            </a:r>
          </a:p>
          <a:p>
            <a:r>
              <a:rPr lang="en-US" dirty="0" smtClean="0"/>
              <a:t>Understand this in students, but also in yourself</a:t>
            </a:r>
          </a:p>
          <a:p>
            <a:pPr lvl="1"/>
            <a:r>
              <a:rPr lang="en-US" dirty="0" smtClean="0"/>
              <a:t>short-circuit by forcing thought on problem at hand</a:t>
            </a:r>
          </a:p>
          <a:p>
            <a:pPr lvl="1"/>
            <a:r>
              <a:rPr lang="en-US" dirty="0" smtClean="0"/>
              <a:t>stay focused on helping students learn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love to hear that we’re great</a:t>
            </a:r>
          </a:p>
          <a:p>
            <a:pPr lvl="1"/>
            <a:r>
              <a:rPr lang="en-US" dirty="0" smtClean="0"/>
              <a:t>seldom question the accuracy of praise</a:t>
            </a:r>
          </a:p>
          <a:p>
            <a:r>
              <a:rPr lang="en-US" dirty="0" smtClean="0"/>
              <a:t>We cringe to hear negative assessments</a:t>
            </a:r>
          </a:p>
          <a:p>
            <a:pPr lvl="1"/>
            <a:r>
              <a:rPr lang="en-US" dirty="0" smtClean="0"/>
              <a:t>prone to dismiss validity</a:t>
            </a:r>
          </a:p>
          <a:p>
            <a:r>
              <a:rPr lang="en-US" dirty="0" smtClean="0"/>
              <a:t>Do something about it!</a:t>
            </a:r>
          </a:p>
          <a:p>
            <a:pPr lvl="1"/>
            <a:r>
              <a:rPr lang="en-US" dirty="0" smtClean="0"/>
              <a:t>take in the feedback as valid/legitimate: </a:t>
            </a:r>
            <a:r>
              <a:rPr lang="en-US" dirty="0" smtClean="0">
                <a:solidFill>
                  <a:srgbClr val="FF0000"/>
                </a:solidFill>
              </a:rPr>
              <a:t>own it</a:t>
            </a:r>
          </a:p>
          <a:p>
            <a:pPr lvl="1"/>
            <a:r>
              <a:rPr lang="en-US" dirty="0" smtClean="0"/>
              <a:t>spend some time devising improvements</a:t>
            </a:r>
          </a:p>
          <a:p>
            <a:pPr lvl="1"/>
            <a:r>
              <a:rPr lang="en-US" dirty="0" smtClean="0"/>
              <a:t>it’s more in your control than you think</a:t>
            </a:r>
          </a:p>
          <a:p>
            <a:pPr lvl="1"/>
            <a:r>
              <a:rPr lang="en-US" dirty="0" smtClean="0"/>
              <a:t>seek advice/help from peers, faculty on how to improve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about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Often called </a:t>
            </a:r>
            <a:r>
              <a:rPr lang="en-US" dirty="0" err="1" smtClean="0"/>
              <a:t>metacognition</a:t>
            </a:r>
            <a:r>
              <a:rPr lang="en-US" dirty="0" smtClean="0"/>
              <a:t>: how do we approach problems</a:t>
            </a:r>
          </a:p>
          <a:p>
            <a:pPr lvl="1"/>
            <a:r>
              <a:rPr lang="en-US" dirty="0" smtClean="0"/>
              <a:t>getting students to think about their thought process can be helpful</a:t>
            </a:r>
          </a:p>
          <a:p>
            <a:pPr lvl="1"/>
            <a:r>
              <a:rPr lang="en-US" dirty="0" smtClean="0"/>
              <a:t>identify patterns in solving problems</a:t>
            </a:r>
          </a:p>
          <a:p>
            <a:r>
              <a:rPr lang="en-US" dirty="0" smtClean="0"/>
              <a:t>As instructor:</a:t>
            </a:r>
          </a:p>
          <a:p>
            <a:pPr lvl="1"/>
            <a:r>
              <a:rPr lang="en-US" dirty="0" smtClean="0"/>
              <a:t>explain why you choose path in problem solving</a:t>
            </a:r>
          </a:p>
          <a:p>
            <a:pPr lvl="1"/>
            <a:r>
              <a:rPr lang="en-US" dirty="0" smtClean="0"/>
              <a:t>role model for student thinking, if done “out loud”</a:t>
            </a:r>
          </a:p>
          <a:p>
            <a:pPr lvl="1"/>
            <a:r>
              <a:rPr lang="en-US" dirty="0" smtClean="0"/>
              <a:t>even share internal missteps, however fleeting</a:t>
            </a:r>
          </a:p>
          <a:p>
            <a:pPr lvl="2"/>
            <a:r>
              <a:rPr lang="en-US" dirty="0" smtClean="0"/>
              <a:t>“first I was tempted to think X, but then realized that was wrong” (and explain why)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Uncertain is </a:t>
            </a:r>
            <a:r>
              <a:rPr lang="en-US" dirty="0"/>
              <a:t>N</a:t>
            </a:r>
            <a:r>
              <a:rPr lang="en-US" dirty="0" smtClean="0"/>
              <a:t>ot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than giving wrong or </a:t>
            </a:r>
            <a:r>
              <a:rPr lang="en-US" dirty="0" err="1" smtClean="0"/>
              <a:t>mis</a:t>
            </a:r>
            <a:r>
              <a:rPr lang="en-US" dirty="0" smtClean="0"/>
              <a:t>-information to save face</a:t>
            </a:r>
          </a:p>
          <a:p>
            <a:r>
              <a:rPr lang="en-US" dirty="0" smtClean="0"/>
              <a:t>Opportunity to model thought process/approach</a:t>
            </a:r>
          </a:p>
          <a:p>
            <a:r>
              <a:rPr lang="en-US" dirty="0" smtClean="0"/>
              <a:t>Key strength of science: how do I know this is right?</a:t>
            </a:r>
          </a:p>
          <a:p>
            <a:pPr lvl="1"/>
            <a:r>
              <a:rPr lang="en-US" dirty="0" smtClean="0"/>
              <a:t>how we approach uncertainty and work through it is an extremely valuable learning experience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Accomplishing Mission (Interactive)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are some ways to accomplish our mission in teaching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be responsible</a:t>
            </a:r>
          </a:p>
          <a:p>
            <a:pPr lvl="1"/>
            <a:r>
              <a:rPr lang="en-US" dirty="0" smtClean="0"/>
              <a:t>prepare for each class; don’t wing it</a:t>
            </a:r>
          </a:p>
          <a:p>
            <a:pPr lvl="1"/>
            <a:r>
              <a:rPr lang="en-US" dirty="0" smtClean="0"/>
              <a:t>interact directly with students</a:t>
            </a:r>
          </a:p>
          <a:p>
            <a:pPr lvl="1"/>
            <a:r>
              <a:rPr lang="en-US" dirty="0" smtClean="0"/>
              <a:t>enthusiasm for learning/physics</a:t>
            </a:r>
          </a:p>
          <a:p>
            <a:pPr lvl="1"/>
            <a:r>
              <a:rPr lang="en-US" dirty="0" smtClean="0"/>
              <a:t>attention to detail/logistics</a:t>
            </a:r>
          </a:p>
          <a:p>
            <a:pPr lvl="1"/>
            <a:r>
              <a:rPr lang="en-US" dirty="0" smtClean="0"/>
              <a:t>humble/humility</a:t>
            </a:r>
          </a:p>
          <a:p>
            <a:pPr lvl="1"/>
            <a:r>
              <a:rPr lang="en-US" dirty="0" smtClean="0"/>
              <a:t>focus on skills not problems</a:t>
            </a:r>
          </a:p>
          <a:p>
            <a:pPr lvl="1"/>
            <a:r>
              <a:rPr lang="en-US" dirty="0" smtClean="0"/>
              <a:t>care about student learning</a:t>
            </a:r>
          </a:p>
          <a:p>
            <a:pPr lvl="1"/>
            <a:r>
              <a:rPr lang="en-US" dirty="0" smtClean="0"/>
              <a:t>point out resources</a:t>
            </a:r>
          </a:p>
          <a:p>
            <a:pPr lvl="1"/>
            <a:r>
              <a:rPr lang="en-US" dirty="0" smtClean="0"/>
              <a:t>praise </a:t>
            </a:r>
            <a:r>
              <a:rPr lang="en-US" smtClean="0"/>
              <a:t>and motivation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Accomplishing Mission </a:t>
            </a:r>
            <a:r>
              <a:rPr lang="en-US" dirty="0" smtClean="0"/>
              <a:t>(2016)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ways to accomplish our mission in teaching?</a:t>
            </a:r>
          </a:p>
          <a:p>
            <a:pPr lvl="1"/>
            <a:r>
              <a:rPr lang="en-US" dirty="0" smtClean="0"/>
              <a:t>model presentation after likely most useful to them: not for us or our ilk</a:t>
            </a:r>
          </a:p>
          <a:p>
            <a:pPr lvl="1"/>
            <a:r>
              <a:rPr lang="en-US" dirty="0" smtClean="0"/>
              <a:t>get feedback &amp; assess if working</a:t>
            </a:r>
          </a:p>
          <a:p>
            <a:pPr lvl="1"/>
            <a:r>
              <a:rPr lang="en-US" dirty="0" smtClean="0"/>
              <a:t>be willing to change in response to feedback</a:t>
            </a:r>
          </a:p>
          <a:p>
            <a:pPr lvl="1"/>
            <a:r>
              <a:rPr lang="en-US" dirty="0" smtClean="0"/>
              <a:t>guide them through thinking: effective/ineffective ways</a:t>
            </a:r>
          </a:p>
          <a:p>
            <a:pPr lvl="1"/>
            <a:r>
              <a:rPr lang="en-US" dirty="0" smtClean="0"/>
              <a:t>not trying to prove anything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What, for you, was the most impressionable take-away from Lecture 1?</a:t>
            </a:r>
          </a:p>
          <a:p>
            <a:pPr lvl="1"/>
            <a:r>
              <a:rPr lang="en-US" dirty="0" smtClean="0"/>
              <a:t>1-2 paragraphs; due Oct.</a:t>
            </a:r>
            <a:r>
              <a:rPr lang="en-US" dirty="0" smtClean="0"/>
              <a:t> 9, </a:t>
            </a:r>
            <a:r>
              <a:rPr lang="en-US" dirty="0" smtClean="0"/>
              <a:t>in class</a:t>
            </a:r>
          </a:p>
          <a:p>
            <a:r>
              <a:rPr lang="en-US" dirty="0" smtClean="0"/>
              <a:t>Later assignments on </a:t>
            </a:r>
            <a:r>
              <a:rPr lang="en-US" dirty="0" err="1" smtClean="0"/>
              <a:t>LaTeX</a:t>
            </a:r>
            <a:r>
              <a:rPr lang="en-US" dirty="0" smtClean="0"/>
              <a:t>, Excel, and problem solving performance</a:t>
            </a:r>
          </a:p>
          <a:p>
            <a:r>
              <a:rPr lang="en-US" dirty="0" smtClean="0"/>
              <a:t>Website:</a:t>
            </a:r>
            <a:r>
              <a:rPr lang="en-US" dirty="0" smtClean="0"/>
              <a:t> </a:t>
            </a:r>
            <a:r>
              <a:rPr lang="en-US" dirty="0" smtClean="0"/>
              <a:t>[</a:t>
            </a:r>
            <a:r>
              <a:rPr lang="en-US" dirty="0" err="1" smtClean="0"/>
              <a:t>tmurphy</a:t>
            </a:r>
            <a:r>
              <a:rPr lang="en-US" dirty="0" smtClean="0"/>
              <a:t> home page]/</a:t>
            </a:r>
            <a:r>
              <a:rPr lang="en-US" dirty="0" smtClean="0"/>
              <a:t>phys500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find my UCSD home page first…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 Duties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Lecture TA</a:t>
            </a:r>
          </a:p>
          <a:p>
            <a:pPr lvl="1"/>
            <a:r>
              <a:rPr lang="en-US" dirty="0" smtClean="0"/>
              <a:t>discussion session</a:t>
            </a:r>
          </a:p>
          <a:p>
            <a:pPr lvl="1"/>
            <a:r>
              <a:rPr lang="en-US" dirty="0" smtClean="0"/>
              <a:t>problem session</a:t>
            </a:r>
          </a:p>
          <a:p>
            <a:pPr lvl="1"/>
            <a:r>
              <a:rPr lang="en-US" dirty="0"/>
              <a:t>homework </a:t>
            </a:r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grading</a:t>
            </a:r>
          </a:p>
          <a:p>
            <a:pPr lvl="1"/>
            <a:r>
              <a:rPr lang="en-US" dirty="0" smtClean="0"/>
              <a:t>office hours</a:t>
            </a:r>
          </a:p>
          <a:p>
            <a:pPr lvl="1"/>
            <a:r>
              <a:rPr lang="en-US" dirty="0" smtClean="0"/>
              <a:t>tutorial center</a:t>
            </a:r>
          </a:p>
          <a:p>
            <a:r>
              <a:rPr lang="en-US" dirty="0" smtClean="0"/>
              <a:t>Lab TA</a:t>
            </a:r>
          </a:p>
          <a:p>
            <a:pPr lvl="1"/>
            <a:r>
              <a:rPr lang="en-US" dirty="0" smtClean="0"/>
              <a:t>setup</a:t>
            </a:r>
          </a:p>
          <a:p>
            <a:pPr lvl="1"/>
            <a:r>
              <a:rPr lang="en-US" dirty="0" smtClean="0"/>
              <a:t>session patrol/help</a:t>
            </a:r>
          </a:p>
          <a:p>
            <a:pPr lvl="1"/>
            <a:r>
              <a:rPr lang="en-US" dirty="0" smtClean="0"/>
              <a:t>lab book grading</a:t>
            </a:r>
          </a:p>
          <a:p>
            <a:pPr lvl="1"/>
            <a:r>
              <a:rPr lang="en-US" dirty="0" smtClean="0"/>
              <a:t>tutorial center</a:t>
            </a:r>
          </a:p>
          <a:p>
            <a:r>
              <a:rPr lang="en-US" dirty="0" smtClean="0"/>
              <a:t>Tutorial Center</a:t>
            </a:r>
          </a:p>
          <a:p>
            <a:r>
              <a:rPr lang="en-US" dirty="0" smtClean="0"/>
              <a:t>Grader</a:t>
            </a:r>
          </a:p>
          <a:p>
            <a:r>
              <a:rPr lang="en-US" dirty="0" smtClean="0"/>
              <a:t>Proctor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our mission in the classroom?</a:t>
            </a:r>
          </a:p>
          <a:p>
            <a:pPr lvl="1"/>
            <a:r>
              <a:rPr lang="en-US" dirty="0" smtClean="0"/>
              <a:t>educate</a:t>
            </a:r>
            <a:r>
              <a:rPr lang="en-US" dirty="0"/>
              <a:t>; student </a:t>
            </a:r>
            <a:r>
              <a:rPr lang="en-US" dirty="0" smtClean="0"/>
              <a:t>learning</a:t>
            </a:r>
          </a:p>
          <a:p>
            <a:r>
              <a:rPr lang="en-US" dirty="0" smtClean="0"/>
              <a:t>What </a:t>
            </a:r>
            <a:r>
              <a:rPr lang="en-US" dirty="0"/>
              <a:t>does this translate </a:t>
            </a:r>
            <a:r>
              <a:rPr lang="en-US" dirty="0" smtClean="0"/>
              <a:t>into, physically?</a:t>
            </a:r>
            <a:endParaRPr lang="en-US" dirty="0"/>
          </a:p>
          <a:p>
            <a:pPr lvl="1"/>
            <a:r>
              <a:rPr lang="en-US" dirty="0" smtClean="0"/>
              <a:t>neurons </a:t>
            </a:r>
            <a:r>
              <a:rPr lang="en-US" dirty="0"/>
              <a:t>connecting in student's </a:t>
            </a:r>
            <a:r>
              <a:rPr lang="en-US" dirty="0" smtClean="0"/>
              <a:t>brain</a:t>
            </a:r>
          </a:p>
          <a:p>
            <a:r>
              <a:rPr lang="en-US" dirty="0" smtClean="0"/>
              <a:t>How </a:t>
            </a:r>
            <a:r>
              <a:rPr lang="en-US" dirty="0"/>
              <a:t>do we best accomplish this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guide </a:t>
            </a:r>
            <a:r>
              <a:rPr lang="en-US" dirty="0"/>
              <a:t>student through thought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Don't </a:t>
            </a:r>
            <a:r>
              <a:rPr lang="en-US" dirty="0"/>
              <a:t>chew a student's food for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Modes (Interactive)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What do instructors do that is </a:t>
            </a:r>
            <a:r>
              <a:rPr lang="en-US" i="1" dirty="0" smtClean="0"/>
              <a:t>not </a:t>
            </a:r>
            <a:r>
              <a:rPr lang="en-US" dirty="0" smtClean="0"/>
              <a:t>effective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lecturing from book</a:t>
            </a:r>
          </a:p>
          <a:p>
            <a:pPr lvl="1"/>
            <a:r>
              <a:rPr lang="en-US" dirty="0" smtClean="0"/>
              <a:t>mumbling</a:t>
            </a:r>
          </a:p>
          <a:p>
            <a:pPr lvl="1"/>
            <a:r>
              <a:rPr lang="en-US" dirty="0" smtClean="0"/>
              <a:t>disorganized</a:t>
            </a:r>
          </a:p>
          <a:p>
            <a:pPr lvl="1"/>
            <a:r>
              <a:rPr lang="en-US" dirty="0" smtClean="0"/>
              <a:t>answer with no explanation</a:t>
            </a:r>
          </a:p>
          <a:p>
            <a:pPr lvl="1"/>
            <a:r>
              <a:rPr lang="en-US" dirty="0" smtClean="0"/>
              <a:t>speaking to the board</a:t>
            </a:r>
          </a:p>
          <a:p>
            <a:pPr lvl="1"/>
            <a:r>
              <a:rPr lang="en-US" dirty="0" smtClean="0"/>
              <a:t>repeating material after question; no new angle</a:t>
            </a:r>
          </a:p>
          <a:p>
            <a:pPr lvl="1"/>
            <a:r>
              <a:rPr lang="en-US" dirty="0" smtClean="0"/>
              <a:t>bad penmanship</a:t>
            </a:r>
          </a:p>
          <a:p>
            <a:pPr lvl="1"/>
            <a:r>
              <a:rPr lang="en-US" dirty="0" smtClean="0"/>
              <a:t>PowerPoint </a:t>
            </a:r>
            <a:r>
              <a:rPr lang="en-US" dirty="0" err="1" smtClean="0">
                <a:sym typeface="Wingdings"/>
              </a:rPr>
              <a:t>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math mistakes</a:t>
            </a:r>
          </a:p>
          <a:p>
            <a:pPr lvl="1"/>
            <a:r>
              <a:rPr lang="en-US" dirty="0" smtClean="0">
                <a:sym typeface="Wingdings"/>
              </a:rPr>
              <a:t>expressing confusion</a:t>
            </a:r>
          </a:p>
          <a:p>
            <a:pPr lvl="1"/>
            <a:r>
              <a:rPr lang="en-US" dirty="0" smtClean="0">
                <a:sym typeface="Wingdings"/>
              </a:rPr>
              <a:t>reading from slides</a:t>
            </a:r>
          </a:p>
          <a:p>
            <a:pPr lvl="1"/>
            <a:r>
              <a:rPr lang="en-US" dirty="0" smtClean="0">
                <a:sym typeface="Wingdings"/>
              </a:rPr>
              <a:t>not posing questions to students</a:t>
            </a:r>
          </a:p>
          <a:p>
            <a:pPr lvl="1"/>
            <a:r>
              <a:rPr lang="en-US" dirty="0" smtClean="0">
                <a:sym typeface="Wingdings"/>
              </a:rPr>
              <a:t>trivially; obviously; clearly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Modes </a:t>
            </a:r>
            <a:r>
              <a:rPr lang="en-US" dirty="0" smtClean="0"/>
              <a:t>(2016)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instructors do that is </a:t>
            </a:r>
            <a:r>
              <a:rPr lang="en-US" i="1" dirty="0" smtClean="0"/>
              <a:t>not </a:t>
            </a:r>
            <a:r>
              <a:rPr lang="en-US" dirty="0" smtClean="0"/>
              <a:t>effective?</a:t>
            </a:r>
          </a:p>
          <a:p>
            <a:pPr lvl="1"/>
            <a:r>
              <a:rPr lang="en-US" dirty="0" smtClean="0"/>
              <a:t>don’t engage: just talk</a:t>
            </a:r>
          </a:p>
          <a:p>
            <a:pPr lvl="1"/>
            <a:r>
              <a:rPr lang="en-US" dirty="0" smtClean="0"/>
              <a:t>don’t justify assumptions; state facts</a:t>
            </a:r>
          </a:p>
          <a:p>
            <a:pPr lvl="1"/>
            <a:r>
              <a:rPr lang="en-US" dirty="0" smtClean="0"/>
              <a:t>solving problem without context</a:t>
            </a:r>
          </a:p>
          <a:p>
            <a:pPr lvl="1"/>
            <a:r>
              <a:rPr lang="en-US" dirty="0" smtClean="0"/>
              <a:t>from expert perspective</a:t>
            </a:r>
          </a:p>
          <a:p>
            <a:pPr lvl="1"/>
            <a:r>
              <a:rPr lang="en-US" dirty="0" smtClean="0"/>
              <a:t>lack of communication and organization</a:t>
            </a:r>
          </a:p>
          <a:p>
            <a:pPr lvl="1"/>
            <a:r>
              <a:rPr lang="en-US" dirty="0" smtClean="0"/>
              <a:t>not open for questions</a:t>
            </a:r>
          </a:p>
          <a:p>
            <a:pPr lvl="1"/>
            <a:r>
              <a:rPr lang="en-US" dirty="0" smtClean="0"/>
              <a:t>no time for thinking/processing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Modes (2015)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do instructors do that is </a:t>
            </a:r>
            <a:r>
              <a:rPr lang="en-US" i="1" dirty="0" smtClean="0"/>
              <a:t>not </a:t>
            </a:r>
            <a:r>
              <a:rPr lang="en-US" dirty="0" smtClean="0"/>
              <a:t>effective?</a:t>
            </a:r>
          </a:p>
          <a:p>
            <a:pPr lvl="1"/>
            <a:r>
              <a:rPr lang="en-US" dirty="0" smtClean="0"/>
              <a:t>math via </a:t>
            </a:r>
            <a:r>
              <a:rPr lang="en-US" dirty="0" err="1" smtClean="0"/>
              <a:t>powerpoint</a:t>
            </a:r>
            <a:endParaRPr lang="en-US" dirty="0" smtClean="0"/>
          </a:p>
          <a:p>
            <a:pPr lvl="1"/>
            <a:r>
              <a:rPr lang="en-US" dirty="0" smtClean="0"/>
              <a:t>spewing facts with no context</a:t>
            </a:r>
          </a:p>
          <a:p>
            <a:pPr lvl="1"/>
            <a:r>
              <a:rPr lang="en-US" dirty="0" smtClean="0"/>
              <a:t>not engaging</a:t>
            </a:r>
          </a:p>
          <a:p>
            <a:pPr lvl="1"/>
            <a:r>
              <a:rPr lang="en-US" dirty="0" smtClean="0"/>
              <a:t>abstract without examples</a:t>
            </a:r>
          </a:p>
          <a:p>
            <a:pPr lvl="1"/>
            <a:r>
              <a:rPr lang="en-US" dirty="0" smtClean="0"/>
              <a:t>too fast</a:t>
            </a:r>
          </a:p>
          <a:p>
            <a:pPr lvl="1"/>
            <a:r>
              <a:rPr lang="en-US" dirty="0" smtClean="0"/>
              <a:t>too slow</a:t>
            </a:r>
          </a:p>
          <a:p>
            <a:pPr lvl="1"/>
            <a:r>
              <a:rPr lang="en-US" dirty="0" smtClean="0"/>
              <a:t>too many examples; no theory framework</a:t>
            </a:r>
          </a:p>
          <a:p>
            <a:pPr lvl="1"/>
            <a:r>
              <a:rPr lang="en-US" dirty="0" smtClean="0"/>
              <a:t>not prepared</a:t>
            </a:r>
          </a:p>
          <a:p>
            <a:pPr lvl="1"/>
            <a:r>
              <a:rPr lang="en-US" dirty="0" smtClean="0"/>
              <a:t>no time for questions</a:t>
            </a:r>
          </a:p>
          <a:p>
            <a:pPr lvl="1"/>
            <a:r>
              <a:rPr lang="en-US" dirty="0" smtClean="0"/>
              <a:t>misunderstanding questions; truck 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Modes (Interactive)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qualities/actions are seen in successful instructors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stop and ask for clarity</a:t>
            </a:r>
          </a:p>
          <a:p>
            <a:pPr lvl="1"/>
            <a:r>
              <a:rPr lang="en-US" dirty="0" smtClean="0"/>
              <a:t>adopt perspective of students; understand Q</a:t>
            </a:r>
          </a:p>
          <a:p>
            <a:pPr lvl="1"/>
            <a:r>
              <a:rPr lang="en-US" dirty="0" smtClean="0"/>
              <a:t>motivating material</a:t>
            </a:r>
          </a:p>
          <a:p>
            <a:pPr lvl="1"/>
            <a:r>
              <a:rPr lang="en-US" dirty="0" smtClean="0"/>
              <a:t>focused on subject matter</a:t>
            </a:r>
          </a:p>
          <a:p>
            <a:pPr lvl="1"/>
            <a:r>
              <a:rPr lang="en-US" dirty="0" smtClean="0"/>
              <a:t>notation explanation</a:t>
            </a:r>
          </a:p>
          <a:p>
            <a:pPr lvl="1"/>
            <a:r>
              <a:rPr lang="en-US" dirty="0" smtClean="0"/>
              <a:t>knowing students and background</a:t>
            </a:r>
          </a:p>
          <a:p>
            <a:pPr lvl="1"/>
            <a:r>
              <a:rPr lang="en-US" dirty="0" smtClean="0"/>
              <a:t>involving students in problem solving process</a:t>
            </a:r>
          </a:p>
          <a:p>
            <a:pPr lvl="1"/>
            <a:r>
              <a:rPr lang="en-US" dirty="0" smtClean="0"/>
              <a:t>open to feedback</a:t>
            </a:r>
          </a:p>
          <a:p>
            <a:pPr lvl="1"/>
            <a:r>
              <a:rPr lang="en-US" dirty="0" smtClean="0"/>
              <a:t>good problem sets; right level</a:t>
            </a:r>
          </a:p>
          <a:p>
            <a:pPr lvl="1"/>
            <a:r>
              <a:rPr lang="en-US" dirty="0" smtClean="0"/>
              <a:t>charismatic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Modes </a:t>
            </a:r>
            <a:r>
              <a:rPr lang="en-US" dirty="0" smtClean="0"/>
              <a:t>(2016)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qualities/actions are seen in successful instructors?</a:t>
            </a:r>
          </a:p>
          <a:p>
            <a:pPr lvl="1"/>
            <a:r>
              <a:rPr lang="en-US" dirty="0" smtClean="0"/>
              <a:t>asking questions of students</a:t>
            </a:r>
          </a:p>
          <a:p>
            <a:pPr lvl="1"/>
            <a:r>
              <a:rPr lang="en-US" dirty="0" smtClean="0"/>
              <a:t>excellent presentation, with humor</a:t>
            </a:r>
          </a:p>
          <a:p>
            <a:pPr lvl="1"/>
            <a:r>
              <a:rPr lang="en-US" dirty="0" smtClean="0"/>
              <a:t>organization of knowledge</a:t>
            </a:r>
          </a:p>
          <a:p>
            <a:pPr lvl="1"/>
            <a:r>
              <a:rPr lang="en-US" dirty="0" smtClean="0"/>
              <a:t>build from previous lessons</a:t>
            </a:r>
          </a:p>
          <a:p>
            <a:pPr lvl="1"/>
            <a:r>
              <a:rPr lang="en-US" dirty="0" smtClean="0"/>
              <a:t>relevant assignments/questions</a:t>
            </a:r>
          </a:p>
          <a:p>
            <a:pPr lvl="1"/>
            <a:r>
              <a:rPr lang="en-US" dirty="0" smtClean="0"/>
              <a:t>motivate concepts: why important (context)</a:t>
            </a:r>
          </a:p>
          <a:p>
            <a:pPr lvl="1"/>
            <a:r>
              <a:rPr lang="en-US" dirty="0" smtClean="0"/>
              <a:t>example problems for new concepts</a:t>
            </a:r>
          </a:p>
          <a:p>
            <a:pPr lvl="1"/>
            <a:r>
              <a:rPr lang="en-US" dirty="0" smtClean="0"/>
              <a:t>read the audience</a:t>
            </a:r>
          </a:p>
          <a:p>
            <a:pPr lvl="1"/>
            <a:r>
              <a:rPr lang="en-US" dirty="0" smtClean="0"/>
              <a:t>care about student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8360</TotalTime>
  <Words>2586</Words>
  <Application>Microsoft Macintosh PowerPoint</Application>
  <PresentationFormat>On-screen Show (4:3)</PresentationFormat>
  <Paragraphs>297</Paragraphs>
  <Slides>27</Slides>
  <Notes>22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Physics 500 (Intro)</vt:lpstr>
      <vt:lpstr>Goal: Increase TA Effectiveness</vt:lpstr>
      <vt:lpstr>TA Duties</vt:lpstr>
      <vt:lpstr>Mission</vt:lpstr>
      <vt:lpstr>Failure Modes (Interactive)</vt:lpstr>
      <vt:lpstr>Failure Modes (2016)</vt:lpstr>
      <vt:lpstr>Failure Modes (2015)</vt:lpstr>
      <vt:lpstr>Success Modes (Interactive)</vt:lpstr>
      <vt:lpstr>Success Modes (2016)</vt:lpstr>
      <vt:lpstr>Success Modes (2015)</vt:lpstr>
      <vt:lpstr>Impedance Matching</vt:lpstr>
      <vt:lpstr>Examples of Impedance Matching</vt:lpstr>
      <vt:lpstr>Examples of Impedance Matching (2016)</vt:lpstr>
      <vt:lpstr>Slide 14</vt:lpstr>
      <vt:lpstr>The Many Layers Problem</vt:lpstr>
      <vt:lpstr>Common Tendencies and Pitfalls</vt:lpstr>
      <vt:lpstr>Direct Feedback: Difficult to Get</vt:lpstr>
      <vt:lpstr>What are Forms of Indirect Feedback?</vt:lpstr>
      <vt:lpstr>What are Forms of Indirect Feedback? (2016)</vt:lpstr>
      <vt:lpstr>Indirect Feedback</vt:lpstr>
      <vt:lpstr>Accommodating Insecurity</vt:lpstr>
      <vt:lpstr>Dealing with Feedback</vt:lpstr>
      <vt:lpstr>Thinking about Thinking</vt:lpstr>
      <vt:lpstr>Being Uncertain is Not Bad</vt:lpstr>
      <vt:lpstr>Accomplishing Mission (Interactive)</vt:lpstr>
      <vt:lpstr>Accomplishing Mission (2016)</vt:lpstr>
      <vt:lpstr>Assignments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500 (Intro)</dc:title>
  <dc:creator>Tom Murphy</dc:creator>
  <cp:lastModifiedBy>Tom Murphy</cp:lastModifiedBy>
  <cp:revision>122</cp:revision>
  <cp:lastPrinted>2016-09-26T23:08:31Z</cp:lastPrinted>
  <dcterms:created xsi:type="dcterms:W3CDTF">2017-10-02T00:59:14Z</dcterms:created>
  <dcterms:modified xsi:type="dcterms:W3CDTF">2017-10-02T16:58:32Z</dcterms:modified>
</cp:coreProperties>
</file>